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315" r:id="rId3"/>
    <p:sldId id="335" r:id="rId4"/>
    <p:sldId id="286" r:id="rId5"/>
    <p:sldId id="330" r:id="rId6"/>
    <p:sldId id="339" r:id="rId7"/>
    <p:sldId id="337" r:id="rId8"/>
    <p:sldId id="340" r:id="rId9"/>
    <p:sldId id="338" r:id="rId10"/>
    <p:sldId id="336" r:id="rId11"/>
    <p:sldId id="30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372" autoAdjust="0"/>
    <p:restoredTop sz="94556"/>
  </p:normalViewPr>
  <p:slideViewPr>
    <p:cSldViewPr snapToGrid="0" snapToObjects="1">
      <p:cViewPr varScale="1">
        <p:scale>
          <a:sx n="77" d="100"/>
          <a:sy n="77" d="100"/>
        </p:scale>
        <p:origin x="2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48129-9D73-4A4B-AF68-EF2307C1E463}" type="doc">
      <dgm:prSet loTypeId="urn:microsoft.com/office/officeart/2005/8/layout/pyramid1" loCatId="pyramid" qsTypeId="urn:microsoft.com/office/officeart/2005/8/quickstyle/simple4" qsCatId="simple" csTypeId="urn:microsoft.com/office/officeart/2005/8/colors/colorful1#3" csCatId="colorful" phldr="1"/>
      <dgm:spPr/>
    </dgm:pt>
    <dgm:pt modelId="{2BC4EFC3-8962-A945-A728-73BE1599C51B}">
      <dgm:prSet phldrT="[Text]"/>
      <dgm:spPr/>
      <dgm:t>
        <a:bodyPr/>
        <a:lstStyle/>
        <a:p>
          <a:r>
            <a:rPr lang="en-US" dirty="0"/>
            <a:t>9 Lead Gifts </a:t>
          </a:r>
        </a:p>
      </dgm:t>
    </dgm:pt>
    <dgm:pt modelId="{7C084937-2BE4-7F4D-8795-2AFCBD2503F7}" type="parTrans" cxnId="{4ACD460E-5995-3941-9BC5-797B0499E9BC}">
      <dgm:prSet/>
      <dgm:spPr/>
      <dgm:t>
        <a:bodyPr/>
        <a:lstStyle/>
        <a:p>
          <a:endParaRPr lang="en-US"/>
        </a:p>
      </dgm:t>
    </dgm:pt>
    <dgm:pt modelId="{BE34679D-ED3A-DC48-B338-28C145821E06}" type="sibTrans" cxnId="{4ACD460E-5995-3941-9BC5-797B0499E9BC}">
      <dgm:prSet/>
      <dgm:spPr/>
      <dgm:t>
        <a:bodyPr/>
        <a:lstStyle/>
        <a:p>
          <a:endParaRPr lang="en-US"/>
        </a:p>
      </dgm:t>
    </dgm:pt>
    <dgm:pt modelId="{CB931CA8-A86B-1043-BECA-37310C140950}">
      <dgm:prSet phldrT="[Text]"/>
      <dgm:spPr/>
      <dgm:t>
        <a:bodyPr/>
        <a:lstStyle/>
        <a:p>
          <a:r>
            <a:rPr lang="en-US" dirty="0"/>
            <a:t>17 Cain Circle Gifts</a:t>
          </a:r>
        </a:p>
      </dgm:t>
    </dgm:pt>
    <dgm:pt modelId="{6E584CFB-87EB-D749-BFDF-7496DB56F995}" type="parTrans" cxnId="{57A68ADE-B316-6043-9F71-D60598D15D8E}">
      <dgm:prSet/>
      <dgm:spPr/>
      <dgm:t>
        <a:bodyPr/>
        <a:lstStyle/>
        <a:p>
          <a:endParaRPr lang="en-US"/>
        </a:p>
      </dgm:t>
    </dgm:pt>
    <dgm:pt modelId="{AC72A2A9-428D-6246-945C-49B221B1B223}" type="sibTrans" cxnId="{57A68ADE-B316-6043-9F71-D60598D15D8E}">
      <dgm:prSet/>
      <dgm:spPr/>
      <dgm:t>
        <a:bodyPr/>
        <a:lstStyle/>
        <a:p>
          <a:endParaRPr lang="en-US"/>
        </a:p>
      </dgm:t>
    </dgm:pt>
    <dgm:pt modelId="{F52FA159-B948-AA47-9723-790A55C95FF1}">
      <dgm:prSet phldrT="[Text]"/>
      <dgm:spPr/>
      <dgm:t>
        <a:bodyPr/>
        <a:lstStyle/>
        <a:p>
          <a:r>
            <a:rPr lang="en-US" dirty="0"/>
            <a:t>120+ Founders’ Society Gifts (includes Public Phase Gifts)</a:t>
          </a:r>
        </a:p>
      </dgm:t>
    </dgm:pt>
    <dgm:pt modelId="{F40F38CD-729C-1443-9161-867E65FC53F6}" type="parTrans" cxnId="{0F7320D9-DBFA-6749-9C3E-682DBA80E52A}">
      <dgm:prSet/>
      <dgm:spPr/>
      <dgm:t>
        <a:bodyPr/>
        <a:lstStyle/>
        <a:p>
          <a:endParaRPr lang="en-US"/>
        </a:p>
      </dgm:t>
    </dgm:pt>
    <dgm:pt modelId="{6304E851-81ED-154C-A45D-5A87DB5D567C}" type="sibTrans" cxnId="{0F7320D9-DBFA-6749-9C3E-682DBA80E52A}">
      <dgm:prSet/>
      <dgm:spPr/>
      <dgm:t>
        <a:bodyPr/>
        <a:lstStyle/>
        <a:p>
          <a:endParaRPr lang="en-US"/>
        </a:p>
      </dgm:t>
    </dgm:pt>
    <dgm:pt modelId="{8A8876F9-B7E5-274B-AEDC-F868B4C22BBF}" type="pres">
      <dgm:prSet presAssocID="{70448129-9D73-4A4B-AF68-EF2307C1E463}" presName="Name0" presStyleCnt="0">
        <dgm:presLayoutVars>
          <dgm:dir/>
          <dgm:animLvl val="lvl"/>
          <dgm:resizeHandles val="exact"/>
        </dgm:presLayoutVars>
      </dgm:prSet>
      <dgm:spPr/>
    </dgm:pt>
    <dgm:pt modelId="{2E9EB60F-ABF9-3A49-8649-43F0F4F4936A}" type="pres">
      <dgm:prSet presAssocID="{2BC4EFC3-8962-A945-A728-73BE1599C51B}" presName="Name8" presStyleCnt="0"/>
      <dgm:spPr/>
    </dgm:pt>
    <dgm:pt modelId="{A0947880-ABA7-534C-A1B5-2CD409BBF0DB}" type="pres">
      <dgm:prSet presAssocID="{2BC4EFC3-8962-A945-A728-73BE1599C51B}" presName="level" presStyleLbl="node1" presStyleIdx="0" presStyleCnt="3" custScaleX="113652">
        <dgm:presLayoutVars>
          <dgm:chMax val="1"/>
          <dgm:bulletEnabled val="1"/>
        </dgm:presLayoutVars>
      </dgm:prSet>
      <dgm:spPr/>
    </dgm:pt>
    <dgm:pt modelId="{15B268DE-404E-2544-8408-235B2BEA6E0B}" type="pres">
      <dgm:prSet presAssocID="{2BC4EFC3-8962-A945-A728-73BE1599C5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E2CC3F-7FD3-FB4C-9998-774CDA5E4171}" type="pres">
      <dgm:prSet presAssocID="{CB931CA8-A86B-1043-BECA-37310C140950}" presName="Name8" presStyleCnt="0"/>
      <dgm:spPr/>
    </dgm:pt>
    <dgm:pt modelId="{5705354D-45CC-1E4E-B2A6-1696C5EB9C39}" type="pres">
      <dgm:prSet presAssocID="{CB931CA8-A86B-1043-BECA-37310C140950}" presName="level" presStyleLbl="node1" presStyleIdx="1" presStyleCnt="3" custScaleX="101877">
        <dgm:presLayoutVars>
          <dgm:chMax val="1"/>
          <dgm:bulletEnabled val="1"/>
        </dgm:presLayoutVars>
      </dgm:prSet>
      <dgm:spPr/>
    </dgm:pt>
    <dgm:pt modelId="{3D422840-B93D-8241-92FA-2A3E36F50394}" type="pres">
      <dgm:prSet presAssocID="{CB931CA8-A86B-1043-BECA-37310C14095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29C2301-199F-3941-9AAD-38FE909EA17D}" type="pres">
      <dgm:prSet presAssocID="{F52FA159-B948-AA47-9723-790A55C95FF1}" presName="Name8" presStyleCnt="0"/>
      <dgm:spPr/>
    </dgm:pt>
    <dgm:pt modelId="{1E85D64C-F37D-7240-B69A-F80331744E98}" type="pres">
      <dgm:prSet presAssocID="{F52FA159-B948-AA47-9723-790A55C95FF1}" presName="level" presStyleLbl="node1" presStyleIdx="2" presStyleCnt="3">
        <dgm:presLayoutVars>
          <dgm:chMax val="1"/>
          <dgm:bulletEnabled val="1"/>
        </dgm:presLayoutVars>
      </dgm:prSet>
      <dgm:spPr/>
    </dgm:pt>
    <dgm:pt modelId="{DB3861CD-2A04-184B-9226-1CEBF2ABD0DA}" type="pres">
      <dgm:prSet presAssocID="{F52FA159-B948-AA47-9723-790A55C95FF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8AA2D08-D2B9-D849-9143-647C840812DF}" type="presOf" srcId="{F52FA159-B948-AA47-9723-790A55C95FF1}" destId="{1E85D64C-F37D-7240-B69A-F80331744E98}" srcOrd="0" destOrd="0" presId="urn:microsoft.com/office/officeart/2005/8/layout/pyramid1"/>
    <dgm:cxn modelId="{4ACD460E-5995-3941-9BC5-797B0499E9BC}" srcId="{70448129-9D73-4A4B-AF68-EF2307C1E463}" destId="{2BC4EFC3-8962-A945-A728-73BE1599C51B}" srcOrd="0" destOrd="0" parTransId="{7C084937-2BE4-7F4D-8795-2AFCBD2503F7}" sibTransId="{BE34679D-ED3A-DC48-B338-28C145821E06}"/>
    <dgm:cxn modelId="{2F06341D-EC61-7E42-B05B-A23E8E02108A}" type="presOf" srcId="{2BC4EFC3-8962-A945-A728-73BE1599C51B}" destId="{15B268DE-404E-2544-8408-235B2BEA6E0B}" srcOrd="1" destOrd="0" presId="urn:microsoft.com/office/officeart/2005/8/layout/pyramid1"/>
    <dgm:cxn modelId="{DDBA9220-7475-2D49-8498-9C5D100B6F9E}" type="presOf" srcId="{2BC4EFC3-8962-A945-A728-73BE1599C51B}" destId="{A0947880-ABA7-534C-A1B5-2CD409BBF0DB}" srcOrd="0" destOrd="0" presId="urn:microsoft.com/office/officeart/2005/8/layout/pyramid1"/>
    <dgm:cxn modelId="{D2D19029-47F5-6F47-B64B-6F4F940458EC}" type="presOf" srcId="{70448129-9D73-4A4B-AF68-EF2307C1E463}" destId="{8A8876F9-B7E5-274B-AEDC-F868B4C22BBF}" srcOrd="0" destOrd="0" presId="urn:microsoft.com/office/officeart/2005/8/layout/pyramid1"/>
    <dgm:cxn modelId="{D890D45B-24F4-4246-B373-49F946E2FDDD}" type="presOf" srcId="{CB931CA8-A86B-1043-BECA-37310C140950}" destId="{5705354D-45CC-1E4E-B2A6-1696C5EB9C39}" srcOrd="0" destOrd="0" presId="urn:microsoft.com/office/officeart/2005/8/layout/pyramid1"/>
    <dgm:cxn modelId="{E03B59BB-ABC6-5046-9C4E-350DDFAAF6BF}" type="presOf" srcId="{F52FA159-B948-AA47-9723-790A55C95FF1}" destId="{DB3861CD-2A04-184B-9226-1CEBF2ABD0DA}" srcOrd="1" destOrd="0" presId="urn:microsoft.com/office/officeart/2005/8/layout/pyramid1"/>
    <dgm:cxn modelId="{0F7320D9-DBFA-6749-9C3E-682DBA80E52A}" srcId="{70448129-9D73-4A4B-AF68-EF2307C1E463}" destId="{F52FA159-B948-AA47-9723-790A55C95FF1}" srcOrd="2" destOrd="0" parTransId="{F40F38CD-729C-1443-9161-867E65FC53F6}" sibTransId="{6304E851-81ED-154C-A45D-5A87DB5D567C}"/>
    <dgm:cxn modelId="{57A68ADE-B316-6043-9F71-D60598D15D8E}" srcId="{70448129-9D73-4A4B-AF68-EF2307C1E463}" destId="{CB931CA8-A86B-1043-BECA-37310C140950}" srcOrd="1" destOrd="0" parTransId="{6E584CFB-87EB-D749-BFDF-7496DB56F995}" sibTransId="{AC72A2A9-428D-6246-945C-49B221B1B223}"/>
    <dgm:cxn modelId="{D53209F4-24B3-824C-AA5C-BBD2F5F68174}" type="presOf" srcId="{CB931CA8-A86B-1043-BECA-37310C140950}" destId="{3D422840-B93D-8241-92FA-2A3E36F50394}" srcOrd="1" destOrd="0" presId="urn:microsoft.com/office/officeart/2005/8/layout/pyramid1"/>
    <dgm:cxn modelId="{2416E082-E4FB-4B4A-BC36-BD0CA6F1DDA3}" type="presParOf" srcId="{8A8876F9-B7E5-274B-AEDC-F868B4C22BBF}" destId="{2E9EB60F-ABF9-3A49-8649-43F0F4F4936A}" srcOrd="0" destOrd="0" presId="urn:microsoft.com/office/officeart/2005/8/layout/pyramid1"/>
    <dgm:cxn modelId="{14170D51-44DB-C74E-BA93-F20A8421B982}" type="presParOf" srcId="{2E9EB60F-ABF9-3A49-8649-43F0F4F4936A}" destId="{A0947880-ABA7-534C-A1B5-2CD409BBF0DB}" srcOrd="0" destOrd="0" presId="urn:microsoft.com/office/officeart/2005/8/layout/pyramid1"/>
    <dgm:cxn modelId="{1F46AD8B-8E53-4948-BA29-6387F6EE2396}" type="presParOf" srcId="{2E9EB60F-ABF9-3A49-8649-43F0F4F4936A}" destId="{15B268DE-404E-2544-8408-235B2BEA6E0B}" srcOrd="1" destOrd="0" presId="urn:microsoft.com/office/officeart/2005/8/layout/pyramid1"/>
    <dgm:cxn modelId="{9044DE26-A0D8-D84A-948D-6DC79FBFACC6}" type="presParOf" srcId="{8A8876F9-B7E5-274B-AEDC-F868B4C22BBF}" destId="{2EE2CC3F-7FD3-FB4C-9998-774CDA5E4171}" srcOrd="1" destOrd="0" presId="urn:microsoft.com/office/officeart/2005/8/layout/pyramid1"/>
    <dgm:cxn modelId="{9580B16C-68D2-4749-B3E2-D08E237F124C}" type="presParOf" srcId="{2EE2CC3F-7FD3-FB4C-9998-774CDA5E4171}" destId="{5705354D-45CC-1E4E-B2A6-1696C5EB9C39}" srcOrd="0" destOrd="0" presId="urn:microsoft.com/office/officeart/2005/8/layout/pyramid1"/>
    <dgm:cxn modelId="{1E00B420-CAEB-784F-B674-0B820919B194}" type="presParOf" srcId="{2EE2CC3F-7FD3-FB4C-9998-774CDA5E4171}" destId="{3D422840-B93D-8241-92FA-2A3E36F50394}" srcOrd="1" destOrd="0" presId="urn:microsoft.com/office/officeart/2005/8/layout/pyramid1"/>
    <dgm:cxn modelId="{DC7923DD-9E07-AC46-836A-9BCA640B3F7C}" type="presParOf" srcId="{8A8876F9-B7E5-274B-AEDC-F868B4C22BBF}" destId="{E29C2301-199F-3941-9AAD-38FE909EA17D}" srcOrd="2" destOrd="0" presId="urn:microsoft.com/office/officeart/2005/8/layout/pyramid1"/>
    <dgm:cxn modelId="{9071851F-A4B6-764F-8FFC-1C3F4A25CF8C}" type="presParOf" srcId="{E29C2301-199F-3941-9AAD-38FE909EA17D}" destId="{1E85D64C-F37D-7240-B69A-F80331744E98}" srcOrd="0" destOrd="0" presId="urn:microsoft.com/office/officeart/2005/8/layout/pyramid1"/>
    <dgm:cxn modelId="{94FD91B4-D55D-0A48-A712-8CD786FCFDB5}" type="presParOf" srcId="{E29C2301-199F-3941-9AAD-38FE909EA17D}" destId="{DB3861CD-2A04-184B-9226-1CEBF2ABD0D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7BD2D5-D50D-8942-A41E-3034B1DB7EE2}" type="doc">
      <dgm:prSet loTypeId="urn:microsoft.com/office/officeart/2005/8/layout/list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AEFFD8-4FA7-254A-94BF-3432D93A802A}">
      <dgm:prSet phldrT="[Text]" custT="1"/>
      <dgm:spPr/>
      <dgm:t>
        <a:bodyPr/>
        <a:lstStyle/>
        <a:p>
          <a:r>
            <a:rPr lang="en-US" sz="1800" dirty="0"/>
            <a:t>July	</a:t>
          </a:r>
        </a:p>
      </dgm:t>
    </dgm:pt>
    <dgm:pt modelId="{600843F6-152A-744C-9D1D-D8B50FF9880D}" type="parTrans" cxnId="{EF0C2FA4-667F-E34F-BE3F-FBFB17E55868}">
      <dgm:prSet/>
      <dgm:spPr/>
      <dgm:t>
        <a:bodyPr/>
        <a:lstStyle/>
        <a:p>
          <a:endParaRPr lang="en-US" sz="1800"/>
        </a:p>
      </dgm:t>
    </dgm:pt>
    <dgm:pt modelId="{4E43371D-644F-104C-8B2F-D6D72398F83A}" type="sibTrans" cxnId="{EF0C2FA4-667F-E34F-BE3F-FBFB17E55868}">
      <dgm:prSet/>
      <dgm:spPr/>
      <dgm:t>
        <a:bodyPr/>
        <a:lstStyle/>
        <a:p>
          <a:endParaRPr lang="en-US" sz="1800"/>
        </a:p>
      </dgm:t>
    </dgm:pt>
    <dgm:pt modelId="{AF5A8F5F-E0E3-FB42-ACB2-7A48B63875D4}">
      <dgm:prSet phldrT="[Text]" custT="1"/>
      <dgm:spPr/>
      <dgm:t>
        <a:bodyPr/>
        <a:lstStyle/>
        <a:p>
          <a:r>
            <a:rPr lang="en-US" sz="1600" dirty="0"/>
            <a:t>Saturday the 27</a:t>
          </a:r>
          <a:r>
            <a:rPr lang="en-US" sz="1600" baseline="30000" dirty="0"/>
            <a:t>th</a:t>
          </a:r>
          <a:r>
            <a:rPr lang="en-US" sz="1600" dirty="0"/>
            <a:t> – Pat </a:t>
          </a:r>
          <a:r>
            <a:rPr lang="en-US" sz="1600" dirty="0" err="1"/>
            <a:t>Bechdol</a:t>
          </a:r>
          <a:endParaRPr lang="en-US" sz="1600" dirty="0"/>
        </a:p>
      </dgm:t>
    </dgm:pt>
    <dgm:pt modelId="{1F0FC0EF-14E8-8F45-96B1-D2CC7A777E04}" type="parTrans" cxnId="{81313C87-387A-724E-85F6-7A800A96041A}">
      <dgm:prSet/>
      <dgm:spPr/>
      <dgm:t>
        <a:bodyPr/>
        <a:lstStyle/>
        <a:p>
          <a:endParaRPr lang="en-US" sz="1800"/>
        </a:p>
      </dgm:t>
    </dgm:pt>
    <dgm:pt modelId="{ED450728-E93A-464C-A671-6C5316C6FFFE}" type="sibTrans" cxnId="{81313C87-387A-724E-85F6-7A800A96041A}">
      <dgm:prSet/>
      <dgm:spPr/>
      <dgm:t>
        <a:bodyPr/>
        <a:lstStyle/>
        <a:p>
          <a:endParaRPr lang="en-US" sz="1800"/>
        </a:p>
      </dgm:t>
    </dgm:pt>
    <dgm:pt modelId="{6B2DA06A-F0EF-314D-B5C9-236F97558F73}">
      <dgm:prSet phldrT="[Text]" custT="1"/>
      <dgm:spPr/>
      <dgm:t>
        <a:bodyPr/>
        <a:lstStyle/>
        <a:p>
          <a:r>
            <a:rPr lang="en-US" sz="1800" dirty="0"/>
            <a:t>June</a:t>
          </a:r>
        </a:p>
      </dgm:t>
    </dgm:pt>
    <dgm:pt modelId="{33D9DA5B-FCA4-7243-9FA8-4821073F8901}" type="parTrans" cxnId="{F6552C0C-E7A3-AF4E-9ABA-8AAAED1727F5}">
      <dgm:prSet/>
      <dgm:spPr/>
      <dgm:t>
        <a:bodyPr/>
        <a:lstStyle/>
        <a:p>
          <a:endParaRPr lang="en-US" sz="1800"/>
        </a:p>
      </dgm:t>
    </dgm:pt>
    <dgm:pt modelId="{864688FA-69FB-A24A-B2BD-BD839E543DAC}" type="sibTrans" cxnId="{F6552C0C-E7A3-AF4E-9ABA-8AAAED1727F5}">
      <dgm:prSet/>
      <dgm:spPr/>
      <dgm:t>
        <a:bodyPr/>
        <a:lstStyle/>
        <a:p>
          <a:endParaRPr lang="en-US" sz="1800"/>
        </a:p>
      </dgm:t>
    </dgm:pt>
    <dgm:pt modelId="{3FD425D5-2C9A-354B-AD36-A5468530D573}">
      <dgm:prSet phldrT="[Text]" custT="1"/>
      <dgm:spPr/>
      <dgm:t>
        <a:bodyPr/>
        <a:lstStyle/>
        <a:p>
          <a:r>
            <a:rPr lang="en-US" sz="1800" dirty="0"/>
            <a:t>Wednesday the 26</a:t>
          </a:r>
          <a:r>
            <a:rPr lang="en-US" sz="1800" baseline="30000" dirty="0"/>
            <a:t>th</a:t>
          </a:r>
          <a:r>
            <a:rPr lang="en-US" sz="1800" dirty="0"/>
            <a:t> – Kate Gaither (On The Nines – 5 – 7:30 p.m.)</a:t>
          </a:r>
        </a:p>
      </dgm:t>
    </dgm:pt>
    <dgm:pt modelId="{F58347A1-CAFB-724F-811C-21CB00E9DD1C}" type="parTrans" cxnId="{3A36FC11-EFF8-8841-B341-584D53454BE1}">
      <dgm:prSet/>
      <dgm:spPr/>
      <dgm:t>
        <a:bodyPr/>
        <a:lstStyle/>
        <a:p>
          <a:endParaRPr lang="en-US" sz="1800"/>
        </a:p>
      </dgm:t>
    </dgm:pt>
    <dgm:pt modelId="{480A577C-E61C-2048-9F20-E0881C053B67}" type="sibTrans" cxnId="{3A36FC11-EFF8-8841-B341-584D53454BE1}">
      <dgm:prSet/>
      <dgm:spPr/>
      <dgm:t>
        <a:bodyPr/>
        <a:lstStyle/>
        <a:p>
          <a:endParaRPr lang="en-US" sz="1800"/>
        </a:p>
      </dgm:t>
    </dgm:pt>
    <dgm:pt modelId="{AE9B8B35-CB02-3C44-8EB8-B4C9D3B03DC8}">
      <dgm:prSet phldrT="[Text]" custT="1"/>
      <dgm:spPr/>
      <dgm:t>
        <a:bodyPr/>
        <a:lstStyle/>
        <a:p>
          <a:r>
            <a:rPr lang="en-US" sz="1600" dirty="0"/>
            <a:t>Stewardship of Founders’ Society</a:t>
          </a:r>
        </a:p>
      </dgm:t>
    </dgm:pt>
    <dgm:pt modelId="{AD03354B-2023-524D-BF28-5BEB097274AE}" type="parTrans" cxnId="{674BD11F-D9C2-D548-8065-9A6B22F59DB5}">
      <dgm:prSet/>
      <dgm:spPr/>
      <dgm:t>
        <a:bodyPr/>
        <a:lstStyle/>
        <a:p>
          <a:endParaRPr lang="en-US" sz="1800"/>
        </a:p>
      </dgm:t>
    </dgm:pt>
    <dgm:pt modelId="{DCDCE34F-E485-FF45-886E-987E8048D43A}" type="sibTrans" cxnId="{674BD11F-D9C2-D548-8065-9A6B22F59DB5}">
      <dgm:prSet/>
      <dgm:spPr/>
      <dgm:t>
        <a:bodyPr/>
        <a:lstStyle/>
        <a:p>
          <a:endParaRPr lang="en-US" sz="1800"/>
        </a:p>
      </dgm:t>
    </dgm:pt>
    <dgm:pt modelId="{669A8239-E15D-DC4E-8EE3-CD52DB620BB2}">
      <dgm:prSet phldrT="[Text]" custT="1"/>
      <dgm:spPr/>
      <dgm:t>
        <a:bodyPr/>
        <a:lstStyle/>
        <a:p>
          <a:r>
            <a:rPr lang="en-US" sz="1600" dirty="0"/>
            <a:t>Introduction to Mooresville Community</a:t>
          </a:r>
        </a:p>
      </dgm:t>
    </dgm:pt>
    <dgm:pt modelId="{F9C3BCFA-BBE5-6945-8FF3-B35EC9B6B726}" type="parTrans" cxnId="{7152D3E1-4562-F94C-99C0-A58EA557D769}">
      <dgm:prSet/>
      <dgm:spPr/>
      <dgm:t>
        <a:bodyPr/>
        <a:lstStyle/>
        <a:p>
          <a:endParaRPr lang="en-US" sz="1800"/>
        </a:p>
      </dgm:t>
    </dgm:pt>
    <dgm:pt modelId="{3FEA0EFB-8E16-174B-A99C-08DC7A08048C}" type="sibTrans" cxnId="{7152D3E1-4562-F94C-99C0-A58EA557D769}">
      <dgm:prSet/>
      <dgm:spPr/>
      <dgm:t>
        <a:bodyPr/>
        <a:lstStyle/>
        <a:p>
          <a:endParaRPr lang="en-US" sz="1800"/>
        </a:p>
      </dgm:t>
    </dgm:pt>
    <dgm:pt modelId="{5A90C4A2-C61A-3944-BA25-C8760E850B57}">
      <dgm:prSet phldrT="[Text]" custT="1"/>
      <dgm:spPr/>
      <dgm:t>
        <a:bodyPr/>
        <a:lstStyle/>
        <a:p>
          <a:r>
            <a:rPr lang="en-US" sz="1600" dirty="0"/>
            <a:t>Wednesday the 24</a:t>
          </a:r>
          <a:r>
            <a:rPr lang="en-US" sz="1600" baseline="30000" dirty="0"/>
            <a:t>th</a:t>
          </a:r>
          <a:r>
            <a:rPr lang="en-US" sz="1600" dirty="0"/>
            <a:t> – Ginger Griffin</a:t>
          </a:r>
        </a:p>
      </dgm:t>
    </dgm:pt>
    <dgm:pt modelId="{CE2B9074-084F-CF49-A54A-E99B9D097CF8}" type="parTrans" cxnId="{8E516A38-2FD9-AE44-BA93-41C13A8AB03D}">
      <dgm:prSet/>
      <dgm:spPr/>
      <dgm:t>
        <a:bodyPr/>
        <a:lstStyle/>
        <a:p>
          <a:endParaRPr lang="en-US" sz="1800"/>
        </a:p>
      </dgm:t>
    </dgm:pt>
    <dgm:pt modelId="{EBE15985-7A8E-984C-B5EC-7FB67155229C}" type="sibTrans" cxnId="{8E516A38-2FD9-AE44-BA93-41C13A8AB03D}">
      <dgm:prSet/>
      <dgm:spPr/>
      <dgm:t>
        <a:bodyPr/>
        <a:lstStyle/>
        <a:p>
          <a:endParaRPr lang="en-US" sz="1800"/>
        </a:p>
      </dgm:t>
    </dgm:pt>
    <dgm:pt modelId="{DBB6DCF9-A5D8-6443-A514-C022118EB8EA}">
      <dgm:prSet custT="1"/>
      <dgm:spPr/>
      <dgm:t>
        <a:bodyPr/>
        <a:lstStyle/>
        <a:p>
          <a:r>
            <a:rPr lang="en-US" sz="1600" dirty="0"/>
            <a:t>Lead Gift Event</a:t>
          </a:r>
        </a:p>
      </dgm:t>
    </dgm:pt>
    <dgm:pt modelId="{1E49044D-ED93-E049-9BDB-D3177896BB37}" type="parTrans" cxnId="{11A4E9AF-DA2E-FF42-B21A-B63514A42737}">
      <dgm:prSet/>
      <dgm:spPr/>
      <dgm:t>
        <a:bodyPr/>
        <a:lstStyle/>
        <a:p>
          <a:endParaRPr lang="en-US" sz="1800"/>
        </a:p>
      </dgm:t>
    </dgm:pt>
    <dgm:pt modelId="{BA3BB063-BE45-D345-8B27-FAFC97C28265}" type="sibTrans" cxnId="{11A4E9AF-DA2E-FF42-B21A-B63514A42737}">
      <dgm:prSet/>
      <dgm:spPr/>
      <dgm:t>
        <a:bodyPr/>
        <a:lstStyle/>
        <a:p>
          <a:endParaRPr lang="en-US" sz="1800"/>
        </a:p>
      </dgm:t>
    </dgm:pt>
    <dgm:pt modelId="{DA7B5902-0A4F-0043-B606-8476167A3BAC}" type="pres">
      <dgm:prSet presAssocID="{507BD2D5-D50D-8942-A41E-3034B1DB7EE2}" presName="linear" presStyleCnt="0">
        <dgm:presLayoutVars>
          <dgm:dir/>
          <dgm:animLvl val="lvl"/>
          <dgm:resizeHandles val="exact"/>
        </dgm:presLayoutVars>
      </dgm:prSet>
      <dgm:spPr/>
    </dgm:pt>
    <dgm:pt modelId="{56ECFA4D-7C95-3641-92F6-C3744C4E9315}" type="pres">
      <dgm:prSet presAssocID="{6B2DA06A-F0EF-314D-B5C9-236F97558F73}" presName="parentLin" presStyleCnt="0"/>
      <dgm:spPr/>
    </dgm:pt>
    <dgm:pt modelId="{38F648F9-DF09-1448-8770-2B21CEC63BD5}" type="pres">
      <dgm:prSet presAssocID="{6B2DA06A-F0EF-314D-B5C9-236F97558F73}" presName="parentLeftMargin" presStyleLbl="node1" presStyleIdx="0" presStyleCnt="2"/>
      <dgm:spPr/>
    </dgm:pt>
    <dgm:pt modelId="{98EF2A0E-6E0F-BF44-8495-B1DE1EAB76CA}" type="pres">
      <dgm:prSet presAssocID="{6B2DA06A-F0EF-314D-B5C9-236F97558F7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3B52B3A-21AB-5D43-82B5-FB1167A27725}" type="pres">
      <dgm:prSet presAssocID="{6B2DA06A-F0EF-314D-B5C9-236F97558F73}" presName="negativeSpace" presStyleCnt="0"/>
      <dgm:spPr/>
    </dgm:pt>
    <dgm:pt modelId="{C2C31B3F-545E-7D42-9A01-E691E12128C3}" type="pres">
      <dgm:prSet presAssocID="{6B2DA06A-F0EF-314D-B5C9-236F97558F73}" presName="childText" presStyleLbl="conFgAcc1" presStyleIdx="0" presStyleCnt="2">
        <dgm:presLayoutVars>
          <dgm:bulletEnabled val="1"/>
        </dgm:presLayoutVars>
      </dgm:prSet>
      <dgm:spPr/>
    </dgm:pt>
    <dgm:pt modelId="{9A551D12-2574-D04A-9C24-E28D973ED490}" type="pres">
      <dgm:prSet presAssocID="{864688FA-69FB-A24A-B2BD-BD839E543DAC}" presName="spaceBetweenRectangles" presStyleCnt="0"/>
      <dgm:spPr/>
    </dgm:pt>
    <dgm:pt modelId="{C9992E87-8734-884B-8A49-9D856029F2E4}" type="pres">
      <dgm:prSet presAssocID="{94AEFFD8-4FA7-254A-94BF-3432D93A802A}" presName="parentLin" presStyleCnt="0"/>
      <dgm:spPr/>
    </dgm:pt>
    <dgm:pt modelId="{41A3D1CC-021E-B54D-A1BA-63C03C10319A}" type="pres">
      <dgm:prSet presAssocID="{94AEFFD8-4FA7-254A-94BF-3432D93A802A}" presName="parentLeftMargin" presStyleLbl="node1" presStyleIdx="0" presStyleCnt="2"/>
      <dgm:spPr/>
    </dgm:pt>
    <dgm:pt modelId="{61BBEB24-1961-5444-807F-58635219475A}" type="pres">
      <dgm:prSet presAssocID="{94AEFFD8-4FA7-254A-94BF-3432D93A802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2D0F9E5-9053-C747-8B53-ABAE4C079631}" type="pres">
      <dgm:prSet presAssocID="{94AEFFD8-4FA7-254A-94BF-3432D93A802A}" presName="negativeSpace" presStyleCnt="0"/>
      <dgm:spPr/>
    </dgm:pt>
    <dgm:pt modelId="{1B5B4422-577D-CB4D-8BD6-94FD7B72E109}" type="pres">
      <dgm:prSet presAssocID="{94AEFFD8-4FA7-254A-94BF-3432D93A802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6552C0C-E7A3-AF4E-9ABA-8AAAED1727F5}" srcId="{507BD2D5-D50D-8942-A41E-3034B1DB7EE2}" destId="{6B2DA06A-F0EF-314D-B5C9-236F97558F73}" srcOrd="0" destOrd="0" parTransId="{33D9DA5B-FCA4-7243-9FA8-4821073F8901}" sibTransId="{864688FA-69FB-A24A-B2BD-BD839E543DAC}"/>
    <dgm:cxn modelId="{3A36FC11-EFF8-8841-B341-584D53454BE1}" srcId="{6B2DA06A-F0EF-314D-B5C9-236F97558F73}" destId="{3FD425D5-2C9A-354B-AD36-A5468530D573}" srcOrd="0" destOrd="0" parTransId="{F58347A1-CAFB-724F-811C-21CB00E9DD1C}" sibTransId="{480A577C-E61C-2048-9F20-E0881C053B67}"/>
    <dgm:cxn modelId="{674BD11F-D9C2-D548-8065-9A6B22F59DB5}" srcId="{AF5A8F5F-E0E3-FB42-ACB2-7A48B63875D4}" destId="{AE9B8B35-CB02-3C44-8EB8-B4C9D3B03DC8}" srcOrd="0" destOrd="0" parTransId="{AD03354B-2023-524D-BF28-5BEB097274AE}" sibTransId="{DCDCE34F-E485-FF45-886E-987E8048D43A}"/>
    <dgm:cxn modelId="{B195A131-D3B9-1348-929F-516CD7139708}" type="presOf" srcId="{94AEFFD8-4FA7-254A-94BF-3432D93A802A}" destId="{41A3D1CC-021E-B54D-A1BA-63C03C10319A}" srcOrd="0" destOrd="0" presId="urn:microsoft.com/office/officeart/2005/8/layout/list1"/>
    <dgm:cxn modelId="{8E516A38-2FD9-AE44-BA93-41C13A8AB03D}" srcId="{94AEFFD8-4FA7-254A-94BF-3432D93A802A}" destId="{5A90C4A2-C61A-3944-BA25-C8760E850B57}" srcOrd="0" destOrd="0" parTransId="{CE2B9074-084F-CF49-A54A-E99B9D097CF8}" sibTransId="{EBE15985-7A8E-984C-B5EC-7FB67155229C}"/>
    <dgm:cxn modelId="{FA0F504A-0407-2040-87EC-C3DF19017BBA}" type="presOf" srcId="{669A8239-E15D-DC4E-8EE3-CD52DB620BB2}" destId="{C2C31B3F-545E-7D42-9A01-E691E12128C3}" srcOrd="0" destOrd="1" presId="urn:microsoft.com/office/officeart/2005/8/layout/list1"/>
    <dgm:cxn modelId="{7AED885F-5212-C947-AE90-D99B62476597}" type="presOf" srcId="{3FD425D5-2C9A-354B-AD36-A5468530D573}" destId="{C2C31B3F-545E-7D42-9A01-E691E12128C3}" srcOrd="0" destOrd="0" presId="urn:microsoft.com/office/officeart/2005/8/layout/list1"/>
    <dgm:cxn modelId="{0766357A-96C1-484C-9671-17C25C640EAA}" type="presOf" srcId="{94AEFFD8-4FA7-254A-94BF-3432D93A802A}" destId="{61BBEB24-1961-5444-807F-58635219475A}" srcOrd="1" destOrd="0" presId="urn:microsoft.com/office/officeart/2005/8/layout/list1"/>
    <dgm:cxn modelId="{81313C87-387A-724E-85F6-7A800A96041A}" srcId="{94AEFFD8-4FA7-254A-94BF-3432D93A802A}" destId="{AF5A8F5F-E0E3-FB42-ACB2-7A48B63875D4}" srcOrd="1" destOrd="0" parTransId="{1F0FC0EF-14E8-8F45-96B1-D2CC7A777E04}" sibTransId="{ED450728-E93A-464C-A671-6C5316C6FFFE}"/>
    <dgm:cxn modelId="{EF0C2FA4-667F-E34F-BE3F-FBFB17E55868}" srcId="{507BD2D5-D50D-8942-A41E-3034B1DB7EE2}" destId="{94AEFFD8-4FA7-254A-94BF-3432D93A802A}" srcOrd="1" destOrd="0" parTransId="{600843F6-152A-744C-9D1D-D8B50FF9880D}" sibTransId="{4E43371D-644F-104C-8B2F-D6D72398F83A}"/>
    <dgm:cxn modelId="{45DDBCA9-4972-074B-A158-FD2688031F7B}" type="presOf" srcId="{AF5A8F5F-E0E3-FB42-ACB2-7A48B63875D4}" destId="{1B5B4422-577D-CB4D-8BD6-94FD7B72E109}" srcOrd="0" destOrd="2" presId="urn:microsoft.com/office/officeart/2005/8/layout/list1"/>
    <dgm:cxn modelId="{11A4E9AF-DA2E-FF42-B21A-B63514A42737}" srcId="{5A90C4A2-C61A-3944-BA25-C8760E850B57}" destId="{DBB6DCF9-A5D8-6443-A514-C022118EB8EA}" srcOrd="0" destOrd="0" parTransId="{1E49044D-ED93-E049-9BDB-D3177896BB37}" sibTransId="{BA3BB063-BE45-D345-8B27-FAFC97C28265}"/>
    <dgm:cxn modelId="{EF951CB9-F0F1-8D4E-B2C2-F6C74E2E8FED}" type="presOf" srcId="{DBB6DCF9-A5D8-6443-A514-C022118EB8EA}" destId="{1B5B4422-577D-CB4D-8BD6-94FD7B72E109}" srcOrd="0" destOrd="1" presId="urn:microsoft.com/office/officeart/2005/8/layout/list1"/>
    <dgm:cxn modelId="{E4E475B9-946C-1F44-841F-0B4215CD8213}" type="presOf" srcId="{6B2DA06A-F0EF-314D-B5C9-236F97558F73}" destId="{98EF2A0E-6E0F-BF44-8495-B1DE1EAB76CA}" srcOrd="1" destOrd="0" presId="urn:microsoft.com/office/officeart/2005/8/layout/list1"/>
    <dgm:cxn modelId="{3AAB73C9-87CA-8445-A15A-D0A28CF622EB}" type="presOf" srcId="{507BD2D5-D50D-8942-A41E-3034B1DB7EE2}" destId="{DA7B5902-0A4F-0043-B606-8476167A3BAC}" srcOrd="0" destOrd="0" presId="urn:microsoft.com/office/officeart/2005/8/layout/list1"/>
    <dgm:cxn modelId="{D9CDF8D0-AAFE-544A-94DE-C5E57540E9F2}" type="presOf" srcId="{AE9B8B35-CB02-3C44-8EB8-B4C9D3B03DC8}" destId="{1B5B4422-577D-CB4D-8BD6-94FD7B72E109}" srcOrd="0" destOrd="3" presId="urn:microsoft.com/office/officeart/2005/8/layout/list1"/>
    <dgm:cxn modelId="{7152D3E1-4562-F94C-99C0-A58EA557D769}" srcId="{3FD425D5-2C9A-354B-AD36-A5468530D573}" destId="{669A8239-E15D-DC4E-8EE3-CD52DB620BB2}" srcOrd="0" destOrd="0" parTransId="{F9C3BCFA-BBE5-6945-8FF3-B35EC9B6B726}" sibTransId="{3FEA0EFB-8E16-174B-A99C-08DC7A08048C}"/>
    <dgm:cxn modelId="{E79794EA-6C0C-C441-B092-89F123CFDB8B}" type="presOf" srcId="{6B2DA06A-F0EF-314D-B5C9-236F97558F73}" destId="{38F648F9-DF09-1448-8770-2B21CEC63BD5}" srcOrd="0" destOrd="0" presId="urn:microsoft.com/office/officeart/2005/8/layout/list1"/>
    <dgm:cxn modelId="{538DDBEE-EE49-3441-B801-6598B5B84820}" type="presOf" srcId="{5A90C4A2-C61A-3944-BA25-C8760E850B57}" destId="{1B5B4422-577D-CB4D-8BD6-94FD7B72E109}" srcOrd="0" destOrd="0" presId="urn:microsoft.com/office/officeart/2005/8/layout/list1"/>
    <dgm:cxn modelId="{E1B964F5-C570-F847-AE6A-B63235B95548}" type="presParOf" srcId="{DA7B5902-0A4F-0043-B606-8476167A3BAC}" destId="{56ECFA4D-7C95-3641-92F6-C3744C4E9315}" srcOrd="0" destOrd="0" presId="urn:microsoft.com/office/officeart/2005/8/layout/list1"/>
    <dgm:cxn modelId="{D1DC3922-6B13-894D-AACB-B17C9A169571}" type="presParOf" srcId="{56ECFA4D-7C95-3641-92F6-C3744C4E9315}" destId="{38F648F9-DF09-1448-8770-2B21CEC63BD5}" srcOrd="0" destOrd="0" presId="urn:microsoft.com/office/officeart/2005/8/layout/list1"/>
    <dgm:cxn modelId="{72157613-C40F-9B41-A094-28A926ACDB43}" type="presParOf" srcId="{56ECFA4D-7C95-3641-92F6-C3744C4E9315}" destId="{98EF2A0E-6E0F-BF44-8495-B1DE1EAB76CA}" srcOrd="1" destOrd="0" presId="urn:microsoft.com/office/officeart/2005/8/layout/list1"/>
    <dgm:cxn modelId="{2A6B595C-7EAE-0E4A-884B-91DB40704723}" type="presParOf" srcId="{DA7B5902-0A4F-0043-B606-8476167A3BAC}" destId="{93B52B3A-21AB-5D43-82B5-FB1167A27725}" srcOrd="1" destOrd="0" presId="urn:microsoft.com/office/officeart/2005/8/layout/list1"/>
    <dgm:cxn modelId="{FC1BA353-2096-2B48-9789-EF282C1A7A5A}" type="presParOf" srcId="{DA7B5902-0A4F-0043-B606-8476167A3BAC}" destId="{C2C31B3F-545E-7D42-9A01-E691E12128C3}" srcOrd="2" destOrd="0" presId="urn:microsoft.com/office/officeart/2005/8/layout/list1"/>
    <dgm:cxn modelId="{989D3F64-1325-744D-B42D-BF1813F7A1D0}" type="presParOf" srcId="{DA7B5902-0A4F-0043-B606-8476167A3BAC}" destId="{9A551D12-2574-D04A-9C24-E28D973ED490}" srcOrd="3" destOrd="0" presId="urn:microsoft.com/office/officeart/2005/8/layout/list1"/>
    <dgm:cxn modelId="{C7632965-199E-BF45-A4DB-9EEFC7D35376}" type="presParOf" srcId="{DA7B5902-0A4F-0043-B606-8476167A3BAC}" destId="{C9992E87-8734-884B-8A49-9D856029F2E4}" srcOrd="4" destOrd="0" presId="urn:microsoft.com/office/officeart/2005/8/layout/list1"/>
    <dgm:cxn modelId="{D9E799CF-8BF6-A041-89E8-5937F907C550}" type="presParOf" srcId="{C9992E87-8734-884B-8A49-9D856029F2E4}" destId="{41A3D1CC-021E-B54D-A1BA-63C03C10319A}" srcOrd="0" destOrd="0" presId="urn:microsoft.com/office/officeart/2005/8/layout/list1"/>
    <dgm:cxn modelId="{F5A0DEF3-8E3A-254F-B93A-B2481679CC66}" type="presParOf" srcId="{C9992E87-8734-884B-8A49-9D856029F2E4}" destId="{61BBEB24-1961-5444-807F-58635219475A}" srcOrd="1" destOrd="0" presId="urn:microsoft.com/office/officeart/2005/8/layout/list1"/>
    <dgm:cxn modelId="{49CA316A-B104-5A4E-A145-FF35D3647EA9}" type="presParOf" srcId="{DA7B5902-0A4F-0043-B606-8476167A3BAC}" destId="{42D0F9E5-9053-C747-8B53-ABAE4C079631}" srcOrd="5" destOrd="0" presId="urn:microsoft.com/office/officeart/2005/8/layout/list1"/>
    <dgm:cxn modelId="{1A1441E9-175C-8D48-8E21-017DF8D7FD41}" type="presParOf" srcId="{DA7B5902-0A4F-0043-B606-8476167A3BAC}" destId="{1B5B4422-577D-CB4D-8BD6-94FD7B72E10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947880-ABA7-534C-A1B5-2CD409BBF0DB}">
      <dsp:nvSpPr>
        <dsp:cNvPr id="0" name=""/>
        <dsp:cNvSpPr/>
      </dsp:nvSpPr>
      <dsp:spPr>
        <a:xfrm>
          <a:off x="1892310" y="0"/>
          <a:ext cx="2308206" cy="691331"/>
        </a:xfrm>
        <a:prstGeom prst="trapezoid">
          <a:avLst>
            <a:gd name="adj" fmla="val 146886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9 Lead Gifts </a:t>
          </a:r>
        </a:p>
      </dsp:txBody>
      <dsp:txXfrm>
        <a:off x="1892310" y="0"/>
        <a:ext cx="2308206" cy="691331"/>
      </dsp:txXfrm>
    </dsp:sp>
    <dsp:sp modelId="{5705354D-45CC-1E4E-B2A6-1696C5EB9C39}">
      <dsp:nvSpPr>
        <dsp:cNvPr id="0" name=""/>
        <dsp:cNvSpPr/>
      </dsp:nvSpPr>
      <dsp:spPr>
        <a:xfrm>
          <a:off x="977350" y="691331"/>
          <a:ext cx="4138126" cy="691331"/>
        </a:xfrm>
        <a:prstGeom prst="trapezoid">
          <a:avLst>
            <a:gd name="adj" fmla="val 14688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17 Cain Circle Gifts</a:t>
          </a:r>
        </a:p>
      </dsp:txBody>
      <dsp:txXfrm>
        <a:off x="1701522" y="691331"/>
        <a:ext cx="2689782" cy="691331"/>
      </dsp:txXfrm>
    </dsp:sp>
    <dsp:sp modelId="{1E85D64C-F37D-7240-B69A-F80331744E98}">
      <dsp:nvSpPr>
        <dsp:cNvPr id="0" name=""/>
        <dsp:cNvSpPr/>
      </dsp:nvSpPr>
      <dsp:spPr>
        <a:xfrm>
          <a:off x="0" y="1382663"/>
          <a:ext cx="6092828" cy="691331"/>
        </a:xfrm>
        <a:prstGeom prst="trapezoid">
          <a:avLst>
            <a:gd name="adj" fmla="val 146886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120+ Founders’ Society Gifts (includes Public Phase Gifts)</a:t>
          </a:r>
        </a:p>
      </dsp:txBody>
      <dsp:txXfrm>
        <a:off x="1066244" y="1382663"/>
        <a:ext cx="3960338" cy="6913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31B3F-545E-7D42-9A01-E691E12128C3}">
      <dsp:nvSpPr>
        <dsp:cNvPr id="0" name=""/>
        <dsp:cNvSpPr/>
      </dsp:nvSpPr>
      <dsp:spPr>
        <a:xfrm>
          <a:off x="0" y="634266"/>
          <a:ext cx="8229600" cy="1480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833120" rIns="638708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Wednesday the 26</a:t>
          </a:r>
          <a:r>
            <a:rPr lang="en-US" sz="1800" kern="1200" baseline="30000" dirty="0"/>
            <a:t>th</a:t>
          </a:r>
          <a:r>
            <a:rPr lang="en-US" sz="1800" kern="1200" dirty="0"/>
            <a:t> – Kate Gaither (On The Nines – 5 – 7:30 p.m.)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Introduction to Mooresville Community</a:t>
          </a:r>
        </a:p>
      </dsp:txBody>
      <dsp:txXfrm>
        <a:off x="0" y="634266"/>
        <a:ext cx="8229600" cy="1480500"/>
      </dsp:txXfrm>
    </dsp:sp>
    <dsp:sp modelId="{98EF2A0E-6E0F-BF44-8495-B1DE1EAB76CA}">
      <dsp:nvSpPr>
        <dsp:cNvPr id="0" name=""/>
        <dsp:cNvSpPr/>
      </dsp:nvSpPr>
      <dsp:spPr>
        <a:xfrm>
          <a:off x="411480" y="43866"/>
          <a:ext cx="5760720" cy="1180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June</a:t>
          </a:r>
        </a:p>
      </dsp:txBody>
      <dsp:txXfrm>
        <a:off x="469122" y="101508"/>
        <a:ext cx="5645436" cy="1065516"/>
      </dsp:txXfrm>
    </dsp:sp>
    <dsp:sp modelId="{1B5B4422-577D-CB4D-8BD6-94FD7B72E109}">
      <dsp:nvSpPr>
        <dsp:cNvPr id="0" name=""/>
        <dsp:cNvSpPr/>
      </dsp:nvSpPr>
      <dsp:spPr>
        <a:xfrm>
          <a:off x="0" y="2921166"/>
          <a:ext cx="8229600" cy="195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833120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Wednesday the 24</a:t>
          </a:r>
          <a:r>
            <a:rPr lang="en-US" sz="1600" kern="1200" baseline="30000" dirty="0"/>
            <a:t>th</a:t>
          </a:r>
          <a:r>
            <a:rPr lang="en-US" sz="1600" kern="1200" dirty="0"/>
            <a:t> – Ginger Griffin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Lead Gift Event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Saturday the 27</a:t>
          </a:r>
          <a:r>
            <a:rPr lang="en-US" sz="1600" kern="1200" baseline="30000" dirty="0"/>
            <a:t>th</a:t>
          </a:r>
          <a:r>
            <a:rPr lang="en-US" sz="1600" kern="1200" dirty="0"/>
            <a:t> – Pat </a:t>
          </a:r>
          <a:r>
            <a:rPr lang="en-US" sz="1600" kern="1200" dirty="0" err="1"/>
            <a:t>Bechdol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Stewardship of Founders’ Society</a:t>
          </a:r>
        </a:p>
      </dsp:txBody>
      <dsp:txXfrm>
        <a:off x="0" y="2921166"/>
        <a:ext cx="8229600" cy="1953000"/>
      </dsp:txXfrm>
    </dsp:sp>
    <dsp:sp modelId="{61BBEB24-1961-5444-807F-58635219475A}">
      <dsp:nvSpPr>
        <dsp:cNvPr id="0" name=""/>
        <dsp:cNvSpPr/>
      </dsp:nvSpPr>
      <dsp:spPr>
        <a:xfrm>
          <a:off x="411480" y="2330766"/>
          <a:ext cx="5760720" cy="11808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July	</a:t>
          </a:r>
        </a:p>
      </dsp:txBody>
      <dsp:txXfrm>
        <a:off x="469122" y="2388408"/>
        <a:ext cx="5645436" cy="1065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6/10/19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6/10/19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970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June 10,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 flipH="1">
            <a:off x="5050231" y="2764229"/>
            <a:ext cx="4051459" cy="41360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0" y="4606344"/>
            <a:ext cx="5485865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June Board of Directors 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10, 2019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14" name="Picture 13" descr="PMA Logo (vertical) Colo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996820"/>
            <a:ext cx="2134627" cy="186166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2318" y="0"/>
            <a:ext cx="3713663" cy="480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III. What’s Next - Events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48507" y="6538352"/>
            <a:ext cx="3429000" cy="345948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408975883"/>
              </p:ext>
            </p:extLst>
          </p:nvPr>
        </p:nvGraphicFramePr>
        <p:xfrm>
          <a:off x="457200" y="1417781"/>
          <a:ext cx="8229600" cy="4918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>
              <a:latin typeface="Avenir Book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7818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" y="2864815"/>
            <a:ext cx="9144002" cy="4536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b="1" dirty="0">
                <a:solidFill>
                  <a:srgbClr val="B73C24"/>
                </a:solidFill>
                <a:latin typeface="Avenir Book"/>
                <a:cs typeface="Garamond"/>
              </a:rPr>
              <a:t>IV. DISCUSSION &amp; NEXT STEPS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8594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11</a:t>
            </a:fld>
            <a:endParaRPr lang="en-US" dirty="0">
              <a:latin typeface="Avenir Book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90800" y="6512052"/>
            <a:ext cx="34290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26263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AGENDA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16370" y="6519175"/>
            <a:ext cx="3203430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idx="1"/>
          </p:nvPr>
        </p:nvSpPr>
        <p:spPr>
          <a:xfrm>
            <a:off x="481013" y="1270163"/>
            <a:ext cx="8229600" cy="4616895"/>
          </a:xfrm>
        </p:spPr>
        <p:txBody>
          <a:bodyPr numCol="2" spcCol="228600">
            <a:noAutofit/>
          </a:bodyPr>
          <a:lstStyle/>
          <a:p>
            <a:pPr marL="400050" lvl="0" indent="-400050">
              <a:buNone/>
            </a:pPr>
            <a:endParaRPr lang="en-US" sz="2400" dirty="0"/>
          </a:p>
          <a:p>
            <a:pPr marL="400050" lvl="0" indent="-400050">
              <a:buAutoNum type="romanUcPeriod"/>
            </a:pPr>
            <a:r>
              <a:rPr lang="en-US" sz="2400" dirty="0"/>
              <a:t>Campaign Activity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Pledges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Cash</a:t>
            </a:r>
          </a:p>
          <a:p>
            <a:pPr marL="400050" lvl="0" indent="-400050">
              <a:buAutoNum type="romanUcPeriod"/>
            </a:pPr>
            <a:r>
              <a:rPr lang="en-US" sz="2400" dirty="0"/>
              <a:t>Campaign Check-In</a:t>
            </a:r>
          </a:p>
          <a:p>
            <a:pPr marL="400050" lvl="0" indent="-400050">
              <a:buAutoNum type="romanUcPeriod"/>
            </a:pPr>
            <a:r>
              <a:rPr lang="en-US" sz="2400" dirty="0"/>
              <a:t>What’s Next</a:t>
            </a:r>
          </a:p>
          <a:p>
            <a:pPr lvl="1">
              <a:buFont typeface="+mj-lt"/>
              <a:buAutoNum type="alphaUcPeriod"/>
            </a:pPr>
            <a:r>
              <a:rPr lang="en-US" sz="2400" dirty="0"/>
              <a:t>Lead Donor Activity</a:t>
            </a:r>
          </a:p>
          <a:p>
            <a:pPr lvl="1">
              <a:buFont typeface="+mj-lt"/>
              <a:buAutoNum type="alphaUcPeriod"/>
            </a:pPr>
            <a:r>
              <a:rPr lang="en-US" sz="2400" dirty="0"/>
              <a:t>Upcoming Events </a:t>
            </a:r>
          </a:p>
          <a:p>
            <a:pPr lvl="0">
              <a:buNone/>
            </a:pPr>
            <a:endParaRPr lang="en-US" sz="2400" dirty="0"/>
          </a:p>
          <a:p>
            <a:pPr marL="857250" lvl="2" indent="-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Activity – Pledges (as of June 6, 2019)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3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5803" y="6196108"/>
            <a:ext cx="18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of June 6, 2019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21801" y="1952797"/>
            <a:ext cx="23878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dirty="0"/>
          </a:p>
          <a:p>
            <a:r>
              <a:rPr lang="en-US" dirty="0"/>
              <a:t>58% to Campaign Goal of $25M</a:t>
            </a:r>
          </a:p>
          <a:p>
            <a:pPr>
              <a:buFontTx/>
              <a:buChar char="-"/>
            </a:pPr>
            <a:endParaRPr lang="en-US" dirty="0"/>
          </a:p>
          <a:p>
            <a:r>
              <a:rPr lang="en-US" dirty="0"/>
              <a:t>May results:</a:t>
            </a:r>
          </a:p>
          <a:p>
            <a:r>
              <a:rPr lang="en-US" dirty="0"/>
              <a:t>$2,703,470 pledged (unaudited)</a:t>
            </a:r>
          </a:p>
          <a:p>
            <a:endParaRPr lang="en-US" dirty="0"/>
          </a:p>
          <a:p>
            <a:r>
              <a:rPr lang="en-US" dirty="0"/>
              <a:t>2 Major Gifts: $2,000,000</a:t>
            </a:r>
          </a:p>
          <a:p>
            <a:r>
              <a:rPr lang="en-US" dirty="0"/>
              <a:t>$500,000</a:t>
            </a:r>
          </a:p>
          <a:p>
            <a:r>
              <a:rPr lang="en-US" dirty="0"/>
              <a:t>(in process)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54590" y="1112700"/>
            <a:ext cx="6152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$14,571,900 of total project goal of $25 million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41291"/>
              </p:ext>
            </p:extLst>
          </p:nvPr>
        </p:nvGraphicFramePr>
        <p:xfrm>
          <a:off x="425803" y="2020751"/>
          <a:ext cx="6095998" cy="2816498"/>
        </p:xfrm>
        <a:graphic>
          <a:graphicData uri="http://schemas.openxmlformats.org/drawingml/2006/table">
            <a:tbl>
              <a:tblPr/>
              <a:tblGrid>
                <a:gridCol w="2768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53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latin typeface="Verdana"/>
                        </a:rPr>
                        <a:t>Pledge and Cash Update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latin typeface="Verdana"/>
                        </a:rPr>
                        <a:t>updated: June 3, 2019 (unaudited)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sng" strike="noStrike">
                          <a:latin typeface="Verdana"/>
                        </a:rPr>
                        <a:t>PLEDGES GOAL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 - Naming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$1,000,000.00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$1,500,000.00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$4,000,000.00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$200,000.00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Founders' Society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$350,000.00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 TOTAL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$1,050,000.00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$1,850,000.00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$4,350,000.00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4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latin typeface="Verdana"/>
                        </a:rPr>
                        <a:t>PLEDGES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 includes VERBAL PLEDGES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 - Naming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$2,500,000.00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$32,500.00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Founders' Society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$16,000.00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$203,470.00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$48,500.00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$2,703,470.00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Actual Pledges Rolling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$6,368,430.00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$9,071,900.00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$9,071,900.00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latin typeface="Verdana"/>
                        </a:rPr>
                        <a:t>% Pledges in Hand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38.36%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54.65%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54.65%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Goal Pledge Rolling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$7,356,500.00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$9,206,500.00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$13,556,500.00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3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latin typeface="Verdana"/>
                        </a:rPr>
                        <a:t>NET DIFFERENCE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($988,070.00)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($134,600.00)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 dirty="0">
                          <a:latin typeface="Verdana"/>
                        </a:rPr>
                        <a:t>($4,484,600.00)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Activity – Pledges (Audited)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590800" y="6512052"/>
            <a:ext cx="34290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01856" y="5788918"/>
            <a:ext cx="18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of June 1, 2019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721609" y="1414418"/>
          <a:ext cx="7965190" cy="4079684"/>
        </p:xfrm>
        <a:graphic>
          <a:graphicData uri="http://schemas.openxmlformats.org/drawingml/2006/table">
            <a:tbl>
              <a:tblPr/>
              <a:tblGrid>
                <a:gridCol w="3617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sng" strike="noStrike">
                          <a:latin typeface="Verdana"/>
                        </a:rPr>
                        <a:t>PLEDGES GOAL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 - Naming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$1,000,000.00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$1,500,000.00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$4,000,000.00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$200,000.00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Founders' Society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$350,000.00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$150,000.00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 TOTAL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$1,050,000.00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$1,850,000.00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$4,350,000.00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1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latin typeface="Verdana"/>
                        </a:rPr>
                        <a:t>PLEDGES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 - Naming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$500,000.00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$32,500.00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Founders' Society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$16,000.00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$203,470.00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$48,500.00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$703,470.00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1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Actual Pledges Rolling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$6,368,430.00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$7,071,900.00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$7,071,900.00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latin typeface="Verdana"/>
                        </a:rPr>
                        <a:t>% Pledges in Hand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38.36%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42.60%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42.60%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Goal Pledge Rolling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$7,356,500.00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$9,206,500.00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$13,556,500.00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latin typeface="Verdana"/>
                        </a:rPr>
                        <a:t>NET DIFFERENCE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($988,070.00)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($2,134,600.00)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($6,484,600.00)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9383">
                <a:tc>
                  <a:txBody>
                    <a:bodyPr/>
                    <a:lstStyle/>
                    <a:p>
                      <a:pPr algn="l" fontAlgn="b"/>
                      <a:endParaRPr lang="en-US" sz="800" b="1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C1C3270-66A0-CD42-8D89-005E0EA770DE}"/>
              </a:ext>
            </a:extLst>
          </p:cNvPr>
          <p:cNvSpPr/>
          <p:nvPr/>
        </p:nvSpPr>
        <p:spPr>
          <a:xfrm>
            <a:off x="7673244" y="1363898"/>
            <a:ext cx="1138247" cy="41302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Activity – Cash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5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512052"/>
            <a:ext cx="2895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Cain Center for the Arts - CONFIDENTIAL</a:t>
            </a:r>
            <a:endParaRPr lang="en-US" dirty="0">
              <a:latin typeface="Avenir Book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1856" y="5788918"/>
            <a:ext cx="18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 of June 1, 2019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677111" y="1510631"/>
          <a:ext cx="8009689" cy="3479181"/>
        </p:xfrm>
        <a:graphic>
          <a:graphicData uri="http://schemas.openxmlformats.org/drawingml/2006/table">
            <a:tbl>
              <a:tblPr/>
              <a:tblGrid>
                <a:gridCol w="3637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4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1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1" u="sng" strike="noStrike">
                          <a:latin typeface="Verdana"/>
                        </a:rPr>
                        <a:t>CASH GOAL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$2,849,999.67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$616,666.33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$1,450,000.33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>
                          <a:latin typeface="Verdana"/>
                        </a:rPr>
                        <a:t>CASH ACTUAL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Apr-19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May-19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Jun-19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 - Naming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Cain Circle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Founders' Society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$3,630.00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$92,475.00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Merchant Fees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-$28.16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 $(476.51)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Interest Income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$8,858.36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 $9,834.10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$12,460.20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$101,832.59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latin typeface="Verdana"/>
                        </a:rPr>
                        <a:t>$0.00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Actual Cash Collected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$5,577,592.05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$5,679,424.64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latin typeface="Verdana"/>
                        </a:rPr>
                        <a:t> $5,679,424.64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latin typeface="Verdana"/>
                        </a:rPr>
                        <a:t>% Cash Collected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33.60%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34.21%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34.21%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1" u="none" strike="noStrike">
                          <a:latin typeface="Verdana"/>
                        </a:rPr>
                        <a:t>Goal Cash Rolling 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$5,718,833.33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6,335,499.67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$7,785,500.00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1" u="none" strike="noStrike">
                          <a:latin typeface="Verdana"/>
                        </a:rPr>
                        <a:t>Net Difference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($141,241.28)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($656,075.03)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1" u="none" strike="noStrike">
                          <a:latin typeface="Verdana"/>
                        </a:rPr>
                        <a:t>($2,106,075.36)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l" fontAlgn="b"/>
                      <a:endParaRPr lang="en-US" sz="800" b="1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1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Transfer to Campaign and Construction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(53,823.48)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(22,400.00)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Rolling total Transfer to Campaign and Construction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$(395,658.96)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$(418,058.96)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latin typeface="Verdana"/>
                        </a:rPr>
                        <a:t>Net of Transfer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$5,181,933.09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1" u="none" strike="noStrike">
                          <a:latin typeface="Verdana"/>
                        </a:rPr>
                        <a:t> $5,261,365.68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9821">
                <a:tc>
                  <a:txBody>
                    <a:bodyPr/>
                    <a:lstStyle/>
                    <a:p>
                      <a:pPr algn="ctr" fontAlgn="ctr"/>
                      <a:endParaRPr lang="en-US" sz="800" b="0" i="1" u="none" strike="noStrike"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0" i="0" u="none" strike="noStrike" dirty="0">
                        <a:latin typeface="Verdana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7DD4E9A-95E9-454A-98CE-BFBD7CA21C6D}"/>
              </a:ext>
            </a:extLst>
          </p:cNvPr>
          <p:cNvSpPr/>
          <p:nvPr/>
        </p:nvSpPr>
        <p:spPr>
          <a:xfrm>
            <a:off x="7673244" y="1363898"/>
            <a:ext cx="1138247" cy="41302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Status – Where are we today?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90001" y="6512052"/>
            <a:ext cx="3129799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idx="1"/>
          </p:nvPr>
        </p:nvSpPr>
        <p:spPr>
          <a:xfrm>
            <a:off x="481013" y="1270163"/>
            <a:ext cx="8229600" cy="4616895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en-US" sz="2400" dirty="0"/>
              <a:t>Fundraising in most capital campaigns is conducted over a 2 to 3 year time period.  Cain Center for the Arts targets completion of the capital campaign by December 2019.</a:t>
            </a:r>
          </a:p>
          <a:p>
            <a:pPr lvl="1">
              <a:buFontTx/>
              <a:buChar char="-"/>
            </a:pPr>
            <a:r>
              <a:rPr lang="en-US" sz="2400" dirty="0"/>
              <a:t>Almost $15 million pledged to date – more than 50% to the philanthropic fundraising goal</a:t>
            </a:r>
          </a:p>
          <a:p>
            <a:pPr lvl="1">
              <a:buFontTx/>
              <a:buChar char="-"/>
            </a:pPr>
            <a:r>
              <a:rPr lang="en-US" sz="2400" dirty="0"/>
              <a:t>Untested market with little history of lead and major gifts</a:t>
            </a:r>
          </a:p>
          <a:p>
            <a:pPr lvl="1">
              <a:buFontTx/>
              <a:buChar char="-"/>
            </a:pPr>
            <a:r>
              <a:rPr lang="en-US" sz="2400" dirty="0"/>
              <a:t>Condensed 18 month timeline</a:t>
            </a:r>
          </a:p>
          <a:p>
            <a:pPr lvl="1">
              <a:buFontTx/>
              <a:buChar char="-"/>
            </a:pPr>
            <a:r>
              <a:rPr lang="en-US" sz="2400" dirty="0"/>
              <a:t>Highly motivated and super involved Board of Directors taking a leadership role in fundraising, financial oversight and construction activities</a:t>
            </a:r>
          </a:p>
          <a:p>
            <a:pPr lvl="1">
              <a:buFontTx/>
              <a:buChar char="-"/>
            </a:pPr>
            <a:endParaRPr lang="en-US" sz="2400" dirty="0"/>
          </a:p>
          <a:p>
            <a:pPr lvl="0">
              <a:buNone/>
            </a:pPr>
            <a:endParaRPr lang="en-US" sz="2400" dirty="0"/>
          </a:p>
          <a:p>
            <a:pPr lvl="0">
              <a:buNone/>
            </a:pPr>
            <a:endParaRPr lang="en-US" sz="2400" dirty="0"/>
          </a:p>
          <a:p>
            <a:pPr marL="400050" lvl="0" indent="-40005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948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Status – Where are we headed?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90001" y="6512052"/>
            <a:ext cx="3129799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idx="1"/>
          </p:nvPr>
        </p:nvSpPr>
        <p:spPr>
          <a:xfrm>
            <a:off x="481013" y="1270163"/>
            <a:ext cx="8229600" cy="461689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dirty="0"/>
              <a:t>80% (or $15 million pledged by Fall 2019 to launch the public phase of the campaign)</a:t>
            </a:r>
          </a:p>
          <a:p>
            <a:pPr>
              <a:buFontTx/>
              <a:buChar char="-"/>
            </a:pPr>
            <a:r>
              <a:rPr lang="en-US" sz="2400" dirty="0"/>
              <a:t>Securing the larger and Quiet Phase Gifts lays the foundation for a strong public phase.  Time and effort should continue to focus on the higher tiered gifts to meet the capital campaign goal .</a:t>
            </a:r>
          </a:p>
          <a:p>
            <a:pPr>
              <a:buFontTx/>
              <a:buChar char="-"/>
            </a:pPr>
            <a:r>
              <a:rPr lang="en-US" sz="2400" dirty="0"/>
              <a:t>The current campaign strategy projects the following number of gifts to complete the campaign.</a:t>
            </a:r>
          </a:p>
          <a:p>
            <a:pPr marL="400050" lvl="0" indent="-400050">
              <a:buNone/>
            </a:pPr>
            <a:endParaRPr lang="en-US" sz="2400" dirty="0"/>
          </a:p>
        </p:txBody>
      </p:sp>
      <p:graphicFrame>
        <p:nvGraphicFramePr>
          <p:cNvPr id="16" name="Diagram 15"/>
          <p:cNvGraphicFramePr/>
          <p:nvPr/>
        </p:nvGraphicFramePr>
        <p:xfrm>
          <a:off x="1554175" y="4509370"/>
          <a:ext cx="6092828" cy="2073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948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Campaign Status – Beware of the slump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June 10,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90001" y="6512052"/>
            <a:ext cx="3129799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Content Placeholder 11"/>
          <p:cNvSpPr>
            <a:spLocks noGrp="1"/>
          </p:cNvSpPr>
          <p:nvPr>
            <p:ph idx="1"/>
          </p:nvPr>
        </p:nvSpPr>
        <p:spPr>
          <a:xfrm>
            <a:off x="481013" y="1270163"/>
            <a:ext cx="8229600" cy="4616895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dirty="0"/>
              <a:t>Be wary of the “slump” or the “dip” (as Seth </a:t>
            </a:r>
            <a:r>
              <a:rPr lang="en-US" sz="2400" dirty="0" err="1"/>
              <a:t>Godin</a:t>
            </a:r>
            <a:r>
              <a:rPr lang="en-US" sz="2400" dirty="0"/>
              <a:t> calls it) </a:t>
            </a:r>
          </a:p>
          <a:p>
            <a:pPr lvl="1">
              <a:buFontTx/>
              <a:buChar char="-"/>
            </a:pPr>
            <a:r>
              <a:rPr lang="en-US" sz="2400" dirty="0"/>
              <a:t>Capital Campaigns are not a race, but a marathon </a:t>
            </a:r>
          </a:p>
          <a:p>
            <a:pPr lvl="1">
              <a:buFontTx/>
              <a:buChar char="-"/>
            </a:pPr>
            <a:r>
              <a:rPr lang="en-US" sz="2400" dirty="0"/>
              <a:t>Many capital campaigns will hit a quiet period</a:t>
            </a:r>
          </a:p>
          <a:p>
            <a:pPr lvl="1">
              <a:buFontTx/>
              <a:buChar char="-"/>
            </a:pPr>
            <a:r>
              <a:rPr lang="en-US" sz="2400" dirty="0"/>
              <a:t>If you need traction, do not default to opening the public phase up early</a:t>
            </a:r>
          </a:p>
          <a:p>
            <a:pPr lvl="2">
              <a:buFontTx/>
              <a:buChar char="-"/>
            </a:pPr>
            <a:r>
              <a:rPr lang="en-US" dirty="0"/>
              <a:t>Donors with lower capacity will be unable to see the impact of their gift until they can see the “finish line.”</a:t>
            </a:r>
          </a:p>
          <a:p>
            <a:pPr lvl="2">
              <a:buFontTx/>
              <a:buChar char="-"/>
            </a:pPr>
            <a:r>
              <a:rPr lang="en-US" dirty="0"/>
              <a:t>You can leave money on the table from individuals who might have capacity for major gifts</a:t>
            </a:r>
          </a:p>
          <a:p>
            <a:pPr lvl="2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endParaRPr lang="en-US" sz="2400" dirty="0"/>
          </a:p>
          <a:p>
            <a:pPr lvl="1">
              <a:buNone/>
            </a:pPr>
            <a:endParaRPr lang="en-US" sz="2400" dirty="0"/>
          </a:p>
          <a:p>
            <a:pPr lvl="0">
              <a:buNone/>
            </a:pPr>
            <a:endParaRPr lang="en-US" sz="2400" dirty="0"/>
          </a:p>
          <a:p>
            <a:pPr lvl="0">
              <a:buNone/>
            </a:pPr>
            <a:endParaRPr lang="en-US" sz="2400" dirty="0"/>
          </a:p>
          <a:p>
            <a:pPr marL="400050" lvl="0" indent="-40005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9483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Named Gifts Closed and Outstanding Asks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70121" y="646650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June 10, 2019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883454"/>
              </p:ext>
            </p:extLst>
          </p:nvPr>
        </p:nvGraphicFramePr>
        <p:xfrm>
          <a:off x="391745" y="1129070"/>
          <a:ext cx="7854480" cy="5270799"/>
        </p:xfrm>
        <a:graphic>
          <a:graphicData uri="http://schemas.openxmlformats.org/drawingml/2006/table">
            <a:tbl>
              <a:tblPr/>
              <a:tblGrid>
                <a:gridCol w="1309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9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9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9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8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0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Goal Date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Naming Opportunity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Goal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Donor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Actual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Prospects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10/1/18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Lead Gift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$5,000,000.00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Cains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Theater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$4,000,000.00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 prospects</a:t>
                      </a:r>
                    </a:p>
                  </a:txBody>
                  <a:tcPr marL="11043" marR="11043" marT="110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Gallery/ Special Events Room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$2,000,000.00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In Process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Outdoor Amphitheater and Park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$2,000,000.00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 prospect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Stage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 prospect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Lobby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1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11/1/19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Education Wing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$1,000,000.00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 prospect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9/1/18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Classroom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Johnsons &amp; Gaither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Entryway</a:t>
                      </a:r>
                    </a:p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Public Art Corner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In Process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$500,000.00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1" u="none" strike="noStrike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10/1/18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Board Room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$250,000.00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Wessling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$250,000.00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10/1/19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Dressing Room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$250,000.00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 prospect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12/1/19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Box Office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$250,000.00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6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7/1/19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Star Dressing Room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$150,000.00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1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TOTAL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$15,900,000.00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 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$8,250,000.00 </a:t>
                      </a: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11043" marR="11043" marT="110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86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13667</TotalTime>
  <Words>1127</Words>
  <Application>Microsoft Macintosh PowerPoint</Application>
  <PresentationFormat>On-screen Show (4:3)</PresentationFormat>
  <Paragraphs>365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 Book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Bank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 Hawkins</dc:creator>
  <cp:lastModifiedBy>Microsoft Office User</cp:lastModifiedBy>
  <cp:revision>129</cp:revision>
  <cp:lastPrinted>2019-05-08T14:16:34Z</cp:lastPrinted>
  <dcterms:created xsi:type="dcterms:W3CDTF">2019-06-08T13:41:54Z</dcterms:created>
  <dcterms:modified xsi:type="dcterms:W3CDTF">2019-06-10T19:36:33Z</dcterms:modified>
</cp:coreProperties>
</file>