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7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67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9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2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9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7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0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6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3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2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9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2054F-36E1-4CCD-98B7-DE111F908F82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5CE8E-7C2F-4646-9E82-4A51F98FE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1" y="1714966"/>
            <a:ext cx="11720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Schematic Design Update</a:t>
            </a:r>
            <a:endParaRPr lang="en-US" sz="5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21" y="3998421"/>
            <a:ext cx="738683" cy="253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20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0920" y="1620444"/>
            <a:ext cx="8774350" cy="32316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$25MM Campaign</a:t>
            </a:r>
          </a:p>
          <a:p>
            <a:pPr marL="285750" indent="-285750">
              <a:buFontTx/>
              <a:buChar char="-"/>
            </a:pPr>
            <a:r>
              <a:rPr lang="en-US" sz="2800" b="1" dirty="0" smtClean="0"/>
              <a:t>$1.5MM Land</a:t>
            </a:r>
          </a:p>
          <a:p>
            <a:pPr marL="285750" indent="-285750">
              <a:buFontTx/>
              <a:buChar char="-"/>
            </a:pPr>
            <a:r>
              <a:rPr lang="en-US" sz="2800" b="1" dirty="0" smtClean="0"/>
              <a:t>$600K Admin</a:t>
            </a:r>
          </a:p>
          <a:p>
            <a:pPr marL="285750" indent="-285750">
              <a:buFontTx/>
              <a:buChar char="-"/>
            </a:pPr>
            <a:r>
              <a:rPr lang="en-US" sz="2800" b="1" dirty="0" smtClean="0"/>
              <a:t>$20.6MM Approved Capital Budget</a:t>
            </a:r>
          </a:p>
          <a:p>
            <a:pPr marL="742950" lvl="1" indent="-285750">
              <a:buFontTx/>
              <a:buChar char="-"/>
            </a:pPr>
            <a:r>
              <a:rPr lang="en-US" sz="2800" b="1" dirty="0" smtClean="0">
                <a:solidFill>
                  <a:srgbClr val="FF0000"/>
                </a:solidFill>
              </a:rPr>
              <a:t>$16.8MM Construction</a:t>
            </a:r>
          </a:p>
          <a:p>
            <a:pPr marL="742950" lvl="1" indent="-285750">
              <a:buFontTx/>
              <a:buChar char="-"/>
            </a:pPr>
            <a:r>
              <a:rPr lang="en-US" sz="2800" b="1" dirty="0" smtClean="0"/>
              <a:t>$3.8MM Fees, Contingencies, Additional Furnishings</a:t>
            </a:r>
          </a:p>
          <a:p>
            <a:r>
              <a:rPr lang="en-US" sz="2800" dirty="0" smtClean="0"/>
              <a:t>- </a:t>
            </a:r>
            <a:r>
              <a:rPr lang="en-US" sz="2800" b="1" dirty="0" smtClean="0"/>
              <a:t>$2.3MM Campaign Contingency</a:t>
            </a:r>
            <a:endParaRPr lang="en-US" sz="28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05838" y="243614"/>
            <a:ext cx="10933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Project Budget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95965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7397" y="1986551"/>
            <a:ext cx="2817223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450 Seat Theater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Classrooms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Gallery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Lobby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Kitchen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Breakroom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Two Dressing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Two Star Dressing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Box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Educational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Bullpen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Board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7397" y="1600585"/>
            <a:ext cx="281722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Dream Scheme Hybrid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397" y="5679870"/>
            <a:ext cx="28172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35,332sf</a:t>
            </a:r>
          </a:p>
          <a:p>
            <a:pPr algn="ctr"/>
            <a:r>
              <a:rPr lang="en-US" b="1" dirty="0" smtClean="0"/>
              <a:t>$24.49MM Construction</a:t>
            </a:r>
            <a:endParaRPr lang="en-US" b="1" dirty="0" smtClean="0"/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Not verified by Rodgers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7139" y="1600585"/>
            <a:ext cx="2792187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Jan 2019 Edit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6457" y="1986551"/>
            <a:ext cx="2812869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400 Seat Theater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Classrooms </a:t>
            </a:r>
            <a:r>
              <a:rPr lang="en-US" dirty="0" smtClean="0"/>
              <a:t>– Increase  size of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Lobby &amp; Gallery Blend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Kitchen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Eliminate Breakroom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Two </a:t>
            </a:r>
            <a:r>
              <a:rPr lang="en-US" dirty="0" smtClean="0"/>
              <a:t>Dressing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One Star Dressing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Grow Bullpen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Board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 ED </a:t>
            </a:r>
            <a:r>
              <a:rPr lang="en-US" dirty="0" smtClean="0"/>
              <a:t>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6"/>
              </a:solidFill>
            </a:endParaRPr>
          </a:p>
          <a:p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767551" y="5679870"/>
            <a:ext cx="28172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30,495sf</a:t>
            </a:r>
          </a:p>
          <a:p>
            <a:pPr algn="ctr"/>
            <a:r>
              <a:rPr lang="en-US" b="1" dirty="0" smtClean="0"/>
              <a:t>Cost unknown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Not verified by Rodgers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76660" y="1785251"/>
            <a:ext cx="4278075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400 Seat </a:t>
            </a:r>
            <a:r>
              <a:rPr lang="en-US" dirty="0" smtClean="0"/>
              <a:t>Theater with catwalks, balcony, and platform for flex space.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Classrooms </a:t>
            </a:r>
            <a:r>
              <a:rPr lang="en-US" dirty="0" smtClean="0"/>
              <a:t>– One Dance studio (larger)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Lobby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Gallery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Breakroom/Kitchen combo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Two </a:t>
            </a:r>
            <a:r>
              <a:rPr lang="en-US" dirty="0" smtClean="0"/>
              <a:t>Dressing Rooms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One Star Dressing </a:t>
            </a:r>
            <a:r>
              <a:rPr lang="en-US" dirty="0" smtClean="0"/>
              <a:t>Room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Bullpen </a:t>
            </a:r>
            <a:r>
              <a:rPr lang="en-US" dirty="0" smtClean="0"/>
              <a:t>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Board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ED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Outdoor greenspace/park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Small Outdoor Patio/Plaza</a:t>
            </a:r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6971212" y="1415919"/>
            <a:ext cx="428352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June 2019 Schematic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37786" y="5755569"/>
            <a:ext cx="35503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32,520sf</a:t>
            </a:r>
          </a:p>
          <a:p>
            <a:pPr algn="ctr"/>
            <a:r>
              <a:rPr lang="en-US" b="1" dirty="0" smtClean="0"/>
              <a:t>$19.6MM Construction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Verified Estimate by Rodgers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7397" y="30924"/>
            <a:ext cx="10933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Project Program &amp; Estimates</a:t>
            </a:r>
            <a:endParaRPr lang="en-US" sz="5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7397" y="807438"/>
            <a:ext cx="1093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CONSTRUCTION BUDGET:  $16.8MM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1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7" grpId="0" animBg="1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5838" y="243614"/>
            <a:ext cx="10933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Project Budget Amendment Request </a:t>
            </a:r>
            <a:endParaRPr 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5838" y="1620444"/>
            <a:ext cx="11331486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$25MM Campaign</a:t>
            </a:r>
          </a:p>
          <a:p>
            <a:pPr marL="285750" indent="-285750">
              <a:buFontTx/>
              <a:buChar char="-"/>
            </a:pPr>
            <a:r>
              <a:rPr lang="en-US" sz="2800" b="1" dirty="0" smtClean="0"/>
              <a:t>$1.5MM Land</a:t>
            </a:r>
          </a:p>
          <a:p>
            <a:pPr marL="285750" indent="-285750">
              <a:buFontTx/>
              <a:buChar char="-"/>
            </a:pPr>
            <a:r>
              <a:rPr lang="en-US" sz="2800" b="1" dirty="0" smtClean="0"/>
              <a:t>$600K Admin</a:t>
            </a:r>
          </a:p>
          <a:p>
            <a:pPr marL="285750" indent="-285750">
              <a:buFontTx/>
              <a:buChar char="-"/>
            </a:pPr>
            <a:r>
              <a:rPr lang="en-US" sz="2800" b="1" dirty="0" smtClean="0"/>
              <a:t>$22.7MM Approved Capital Budget (Additional $2.1MM)*</a:t>
            </a:r>
          </a:p>
          <a:p>
            <a:pPr marL="742950" lvl="1" indent="-285750">
              <a:buFontTx/>
              <a:buChar char="-"/>
            </a:pPr>
            <a:r>
              <a:rPr lang="en-US" sz="2800" b="1" dirty="0" smtClean="0">
                <a:solidFill>
                  <a:srgbClr val="FF0000"/>
                </a:solidFill>
              </a:rPr>
              <a:t>$18.9MM Construction*</a:t>
            </a:r>
          </a:p>
          <a:p>
            <a:pPr marL="742950" lvl="1" indent="-285750">
              <a:buFontTx/>
              <a:buChar char="-"/>
            </a:pPr>
            <a:r>
              <a:rPr lang="en-US" sz="2800" b="1" dirty="0" smtClean="0"/>
              <a:t>$3.8MM Fees, Contingencies, Additional Furnishings</a:t>
            </a:r>
          </a:p>
          <a:p>
            <a:pPr marL="457200" indent="-457200">
              <a:buFontTx/>
              <a:buChar char="-"/>
            </a:pPr>
            <a:r>
              <a:rPr lang="en-US" sz="2800" b="1" dirty="0" smtClean="0"/>
              <a:t>$200K Campaign Contingency</a:t>
            </a:r>
          </a:p>
          <a:p>
            <a:pPr marL="457200" indent="-457200">
              <a:buFontTx/>
              <a:buChar char="-"/>
            </a:pPr>
            <a:endParaRPr lang="en-US" sz="2800" b="1" dirty="0"/>
          </a:p>
          <a:p>
            <a:endParaRPr lang="en-US" sz="2000" b="1" dirty="0" smtClean="0"/>
          </a:p>
          <a:p>
            <a:r>
              <a:rPr lang="en-US" sz="2000" b="1" dirty="0" smtClean="0"/>
              <a:t>*Includes $2.4MM in Rodgers contingencies</a:t>
            </a:r>
            <a:endParaRPr lang="en-US" sz="2000" b="1" dirty="0"/>
          </a:p>
          <a:p>
            <a:r>
              <a:rPr lang="en-US" sz="2000" b="1" dirty="0" smtClean="0"/>
              <a:t>**$700K discrepancy to be solved by deferrals and reductions in finishes and suggested square footage reduction in support spaces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84682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244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Dionne</dc:creator>
  <cp:lastModifiedBy>Justin Dionne</cp:lastModifiedBy>
  <cp:revision>18</cp:revision>
  <dcterms:created xsi:type="dcterms:W3CDTF">2019-02-07T20:32:58Z</dcterms:created>
  <dcterms:modified xsi:type="dcterms:W3CDTF">2019-06-06T18:42:40Z</dcterms:modified>
</cp:coreProperties>
</file>