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8"/>
  </p:notesMasterIdLst>
  <p:sldIdLst>
    <p:sldId id="256" r:id="rId2"/>
    <p:sldId id="258" r:id="rId3"/>
    <p:sldId id="763" r:id="rId4"/>
    <p:sldId id="794" r:id="rId5"/>
    <p:sldId id="260" r:id="rId6"/>
    <p:sldId id="261" r:id="rId7"/>
    <p:sldId id="262" r:id="rId8"/>
    <p:sldId id="784" r:id="rId9"/>
    <p:sldId id="740" r:id="rId10"/>
    <p:sldId id="795" r:id="rId11"/>
    <p:sldId id="786" r:id="rId12"/>
    <p:sldId id="771" r:id="rId13"/>
    <p:sldId id="787" r:id="rId14"/>
    <p:sldId id="792" r:id="rId15"/>
    <p:sldId id="788" r:id="rId16"/>
    <p:sldId id="793" r:id="rId17"/>
    <p:sldId id="782" r:id="rId18"/>
    <p:sldId id="769" r:id="rId19"/>
    <p:sldId id="770" r:id="rId20"/>
    <p:sldId id="754" r:id="rId21"/>
    <p:sldId id="777" r:id="rId22"/>
    <p:sldId id="778" r:id="rId23"/>
    <p:sldId id="779" r:id="rId24"/>
    <p:sldId id="783" r:id="rId25"/>
    <p:sldId id="780" r:id="rId26"/>
    <p:sldId id="749" r:id="rId27"/>
  </p:sldIdLst>
  <p:sldSz cx="6858000" cy="9144000" type="letter"/>
  <p:notesSz cx="6985000" cy="92837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9DC3E6"/>
    <a:srgbClr val="00B0F0"/>
    <a:srgbClr val="0070C0"/>
    <a:srgbClr val="002060"/>
    <a:srgbClr val="51C7E3"/>
    <a:srgbClr val="A6A6A6"/>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147" autoAdjust="0"/>
    <p:restoredTop sz="95664" autoAdjust="0"/>
  </p:normalViewPr>
  <p:slideViewPr>
    <p:cSldViewPr snapToGrid="0">
      <p:cViewPr varScale="1">
        <p:scale>
          <a:sx n="55" d="100"/>
          <a:sy n="55" d="100"/>
        </p:scale>
        <p:origin x="2610" y="90"/>
      </p:cViewPr>
      <p:guideLst/>
    </p:cSldViewPr>
  </p:slideViewPr>
  <p:notesTextViewPr>
    <p:cViewPr>
      <p:scale>
        <a:sx n="1" d="1"/>
        <a:sy n="1" d="1"/>
      </p:scale>
      <p:origin x="0" y="0"/>
    </p:cViewPr>
  </p:notesTextViewPr>
  <p:sorterViewPr>
    <p:cViewPr>
      <p:scale>
        <a:sx n="100" d="100"/>
        <a:sy n="100" d="100"/>
      </p:scale>
      <p:origin x="0" y="-9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5797"/>
          </a:xfrm>
          <a:prstGeom prst="rect">
            <a:avLst/>
          </a:prstGeom>
        </p:spPr>
        <p:txBody>
          <a:bodyPr vert="horz" lIns="92958" tIns="46479" rIns="92958" bIns="46479" rtlCol="0"/>
          <a:lstStyle>
            <a:lvl1pPr algn="r">
              <a:defRPr sz="1200"/>
            </a:lvl1pPr>
          </a:lstStyle>
          <a:p>
            <a:fld id="{496254BC-4F4F-4A11-95C3-6A5DA7BF0F76}" type="datetimeFigureOut">
              <a:rPr lang="en-US" smtClean="0"/>
              <a:t>11/6/2019</a:t>
            </a:fld>
            <a:endParaRPr lang="en-US"/>
          </a:p>
        </p:txBody>
      </p:sp>
      <p:sp>
        <p:nvSpPr>
          <p:cNvPr id="4" name="Slide Image Placeholder 3"/>
          <p:cNvSpPr>
            <a:spLocks noGrp="1" noRot="1" noChangeAspect="1"/>
          </p:cNvSpPr>
          <p:nvPr>
            <p:ph type="sldImg" idx="2"/>
          </p:nvPr>
        </p:nvSpPr>
        <p:spPr>
          <a:xfrm>
            <a:off x="2317750" y="1160463"/>
            <a:ext cx="2351088" cy="3133725"/>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958" tIns="46479" rIns="92958" bIns="4647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5796"/>
          </a:xfrm>
          <a:prstGeom prst="rect">
            <a:avLst/>
          </a:prstGeom>
        </p:spPr>
        <p:txBody>
          <a:bodyPr vert="horz" lIns="92958" tIns="46479" rIns="92958" bIns="46479" rtlCol="0" anchor="b"/>
          <a:lstStyle>
            <a:lvl1pPr algn="r">
              <a:defRPr sz="1200"/>
            </a:lvl1pPr>
          </a:lstStyle>
          <a:p>
            <a:fld id="{4F93FB41-DA7B-41A8-B111-8A9D98F98F25}" type="slidenum">
              <a:rPr lang="en-US" smtClean="0"/>
              <a:t>‹#›</a:t>
            </a:fld>
            <a:endParaRPr lang="en-US"/>
          </a:p>
        </p:txBody>
      </p:sp>
    </p:spTree>
    <p:extLst>
      <p:ext uri="{BB962C8B-B14F-4D97-AF65-F5344CB8AC3E}">
        <p14:creationId xmlns:p14="http://schemas.microsoft.com/office/powerpoint/2010/main" val="2567614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hbr.org/2016/03/a-guide-to-managing-a-volunteer-workforce"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mrbenchmarks.com/assets/files/uploads/2019_Benchmarks_Study.pdf"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https://hbr.org/2016/03/a-guide-to-managing-a-volunteer-workforce</a:t>
            </a:r>
            <a:endParaRPr lang="en-US" dirty="0"/>
          </a:p>
          <a:p>
            <a:r>
              <a:rPr lang="en-US" dirty="0">
                <a:hlinkClick r:id="rId4"/>
              </a:rPr>
              <a:t>https://mrbenchmarks.com/assets/files/uploads/2019_Benchmarks_Study.pdf</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F93FB41-DA7B-41A8-B111-8A9D98F98F25}" type="slidenum">
              <a:rPr lang="en-US" smtClean="0"/>
              <a:t>9</a:t>
            </a:fld>
            <a:endParaRPr lang="en-US"/>
          </a:p>
        </p:txBody>
      </p:sp>
    </p:spTree>
    <p:extLst>
      <p:ext uri="{BB962C8B-B14F-4D97-AF65-F5344CB8AC3E}">
        <p14:creationId xmlns:p14="http://schemas.microsoft.com/office/powerpoint/2010/main" val="3233504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93FB41-DA7B-41A8-B111-8A9D98F98F25}" type="slidenum">
              <a:rPr lang="en-US" smtClean="0"/>
              <a:t>21</a:t>
            </a:fld>
            <a:endParaRPr lang="en-US"/>
          </a:p>
        </p:txBody>
      </p:sp>
    </p:spTree>
    <p:extLst>
      <p:ext uri="{BB962C8B-B14F-4D97-AF65-F5344CB8AC3E}">
        <p14:creationId xmlns:p14="http://schemas.microsoft.com/office/powerpoint/2010/main" val="2745806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93FB41-DA7B-41A8-B111-8A9D98F98F25}" type="slidenum">
              <a:rPr lang="en-US" smtClean="0"/>
              <a:t>22</a:t>
            </a:fld>
            <a:endParaRPr lang="en-US"/>
          </a:p>
        </p:txBody>
      </p:sp>
    </p:spTree>
    <p:extLst>
      <p:ext uri="{BB962C8B-B14F-4D97-AF65-F5344CB8AC3E}">
        <p14:creationId xmlns:p14="http://schemas.microsoft.com/office/powerpoint/2010/main" val="2738762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93FB41-DA7B-41A8-B111-8A9D98F98F25}" type="slidenum">
              <a:rPr lang="en-US" smtClean="0"/>
              <a:t>23</a:t>
            </a:fld>
            <a:endParaRPr lang="en-US"/>
          </a:p>
        </p:txBody>
      </p:sp>
    </p:spTree>
    <p:extLst>
      <p:ext uri="{BB962C8B-B14F-4D97-AF65-F5344CB8AC3E}">
        <p14:creationId xmlns:p14="http://schemas.microsoft.com/office/powerpoint/2010/main" val="1037221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65A0332-477E-4B5B-8BA6-730B60690604}" type="datetime1">
              <a:rPr lang="en-US" smtClean="0"/>
              <a:t>11/6/2019</a:t>
            </a:fld>
            <a:endParaRPr lang="en-US"/>
          </a:p>
        </p:txBody>
      </p:sp>
      <p:sp>
        <p:nvSpPr>
          <p:cNvPr id="5" name="Footer Placeholder 4"/>
          <p:cNvSpPr>
            <a:spLocks noGrp="1"/>
          </p:cNvSpPr>
          <p:nvPr>
            <p:ph type="ftr" sz="quarter" idx="11"/>
          </p:nvPr>
        </p:nvSpPr>
        <p:spPr/>
        <p:txBody>
          <a:bodyPr/>
          <a:lstStyle/>
          <a:p>
            <a:r>
              <a:rPr lang="en-US"/>
              <a:t>Cain Center for the Arts - Strategic Plan</a:t>
            </a:r>
          </a:p>
        </p:txBody>
      </p:sp>
      <p:sp>
        <p:nvSpPr>
          <p:cNvPr id="6" name="Slide Number Placeholder 5"/>
          <p:cNvSpPr>
            <a:spLocks noGrp="1"/>
          </p:cNvSpPr>
          <p:nvPr>
            <p:ph type="sldNum" sz="quarter" idx="12"/>
          </p:nvPr>
        </p:nvSpPr>
        <p:spPr/>
        <p:txBody>
          <a:bodyPr/>
          <a:lstStyle/>
          <a:p>
            <a:fld id="{242445D3-2E3D-4463-913C-05D3012C1118}" type="slidenum">
              <a:rPr lang="en-US" smtClean="0"/>
              <a:t>‹#›</a:t>
            </a:fld>
            <a:endParaRPr lang="en-US"/>
          </a:p>
        </p:txBody>
      </p:sp>
    </p:spTree>
    <p:extLst>
      <p:ext uri="{BB962C8B-B14F-4D97-AF65-F5344CB8AC3E}">
        <p14:creationId xmlns:p14="http://schemas.microsoft.com/office/powerpoint/2010/main" val="2481832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8532C-3FE7-4696-9B7D-1EB398C11AB5}" type="datetime1">
              <a:rPr lang="en-US" smtClean="0"/>
              <a:t>11/6/2019</a:t>
            </a:fld>
            <a:endParaRPr lang="en-US"/>
          </a:p>
        </p:txBody>
      </p:sp>
      <p:sp>
        <p:nvSpPr>
          <p:cNvPr id="5" name="Footer Placeholder 4"/>
          <p:cNvSpPr>
            <a:spLocks noGrp="1"/>
          </p:cNvSpPr>
          <p:nvPr>
            <p:ph type="ftr" sz="quarter" idx="11"/>
          </p:nvPr>
        </p:nvSpPr>
        <p:spPr/>
        <p:txBody>
          <a:bodyPr/>
          <a:lstStyle/>
          <a:p>
            <a:r>
              <a:rPr lang="en-US"/>
              <a:t>Cain Center for the Arts - Strategic Plan</a:t>
            </a:r>
          </a:p>
        </p:txBody>
      </p:sp>
      <p:sp>
        <p:nvSpPr>
          <p:cNvPr id="6" name="Slide Number Placeholder 5"/>
          <p:cNvSpPr>
            <a:spLocks noGrp="1"/>
          </p:cNvSpPr>
          <p:nvPr>
            <p:ph type="sldNum" sz="quarter" idx="12"/>
          </p:nvPr>
        </p:nvSpPr>
        <p:spPr/>
        <p:txBody>
          <a:bodyPr/>
          <a:lstStyle/>
          <a:p>
            <a:fld id="{242445D3-2E3D-4463-913C-05D3012C1118}" type="slidenum">
              <a:rPr lang="en-US" smtClean="0"/>
              <a:t>‹#›</a:t>
            </a:fld>
            <a:endParaRPr lang="en-US"/>
          </a:p>
        </p:txBody>
      </p:sp>
    </p:spTree>
    <p:extLst>
      <p:ext uri="{BB962C8B-B14F-4D97-AF65-F5344CB8AC3E}">
        <p14:creationId xmlns:p14="http://schemas.microsoft.com/office/powerpoint/2010/main" val="1390868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478516-582C-45D0-9471-0D7FC2307777}" type="datetime1">
              <a:rPr lang="en-US" smtClean="0"/>
              <a:t>11/6/2019</a:t>
            </a:fld>
            <a:endParaRPr lang="en-US"/>
          </a:p>
        </p:txBody>
      </p:sp>
      <p:sp>
        <p:nvSpPr>
          <p:cNvPr id="5" name="Footer Placeholder 4"/>
          <p:cNvSpPr>
            <a:spLocks noGrp="1"/>
          </p:cNvSpPr>
          <p:nvPr>
            <p:ph type="ftr" sz="quarter" idx="11"/>
          </p:nvPr>
        </p:nvSpPr>
        <p:spPr/>
        <p:txBody>
          <a:bodyPr/>
          <a:lstStyle/>
          <a:p>
            <a:r>
              <a:rPr lang="en-US"/>
              <a:t>Cain Center for the Arts - Strategic Plan</a:t>
            </a:r>
          </a:p>
        </p:txBody>
      </p:sp>
      <p:sp>
        <p:nvSpPr>
          <p:cNvPr id="6" name="Slide Number Placeholder 5"/>
          <p:cNvSpPr>
            <a:spLocks noGrp="1"/>
          </p:cNvSpPr>
          <p:nvPr>
            <p:ph type="sldNum" sz="quarter" idx="12"/>
          </p:nvPr>
        </p:nvSpPr>
        <p:spPr/>
        <p:txBody>
          <a:bodyPr/>
          <a:lstStyle/>
          <a:p>
            <a:fld id="{242445D3-2E3D-4463-913C-05D3012C1118}" type="slidenum">
              <a:rPr lang="en-US" smtClean="0"/>
              <a:t>‹#›</a:t>
            </a:fld>
            <a:endParaRPr lang="en-US"/>
          </a:p>
        </p:txBody>
      </p:sp>
    </p:spTree>
    <p:extLst>
      <p:ext uri="{BB962C8B-B14F-4D97-AF65-F5344CB8AC3E}">
        <p14:creationId xmlns:p14="http://schemas.microsoft.com/office/powerpoint/2010/main" val="1979017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FD5667-1812-4A43-8C32-5BFEDB515DB9}" type="datetime1">
              <a:rPr lang="en-US" smtClean="0"/>
              <a:t>11/6/2019</a:t>
            </a:fld>
            <a:endParaRPr lang="en-US"/>
          </a:p>
        </p:txBody>
      </p:sp>
      <p:sp>
        <p:nvSpPr>
          <p:cNvPr id="5" name="Footer Placeholder 4"/>
          <p:cNvSpPr>
            <a:spLocks noGrp="1"/>
          </p:cNvSpPr>
          <p:nvPr>
            <p:ph type="ftr" sz="quarter" idx="11"/>
          </p:nvPr>
        </p:nvSpPr>
        <p:spPr/>
        <p:txBody>
          <a:bodyPr/>
          <a:lstStyle/>
          <a:p>
            <a:r>
              <a:rPr lang="en-US"/>
              <a:t>Cain Center for the Arts - Strategic Plan</a:t>
            </a:r>
          </a:p>
        </p:txBody>
      </p:sp>
      <p:sp>
        <p:nvSpPr>
          <p:cNvPr id="6" name="Slide Number Placeholder 5"/>
          <p:cNvSpPr>
            <a:spLocks noGrp="1"/>
          </p:cNvSpPr>
          <p:nvPr>
            <p:ph type="sldNum" sz="quarter" idx="12"/>
          </p:nvPr>
        </p:nvSpPr>
        <p:spPr/>
        <p:txBody>
          <a:bodyPr/>
          <a:lstStyle/>
          <a:p>
            <a:fld id="{242445D3-2E3D-4463-913C-05D3012C1118}" type="slidenum">
              <a:rPr lang="en-US" smtClean="0"/>
              <a:t>‹#›</a:t>
            </a:fld>
            <a:endParaRPr lang="en-US"/>
          </a:p>
        </p:txBody>
      </p:sp>
    </p:spTree>
    <p:extLst>
      <p:ext uri="{BB962C8B-B14F-4D97-AF65-F5344CB8AC3E}">
        <p14:creationId xmlns:p14="http://schemas.microsoft.com/office/powerpoint/2010/main" val="1944352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58DB643-8F5B-4983-AE5B-CC53BF8F255C}" type="datetime1">
              <a:rPr lang="en-US" smtClean="0"/>
              <a:t>11/6/2019</a:t>
            </a:fld>
            <a:endParaRPr lang="en-US"/>
          </a:p>
        </p:txBody>
      </p:sp>
      <p:sp>
        <p:nvSpPr>
          <p:cNvPr id="5" name="Footer Placeholder 4"/>
          <p:cNvSpPr>
            <a:spLocks noGrp="1"/>
          </p:cNvSpPr>
          <p:nvPr>
            <p:ph type="ftr" sz="quarter" idx="11"/>
          </p:nvPr>
        </p:nvSpPr>
        <p:spPr/>
        <p:txBody>
          <a:bodyPr/>
          <a:lstStyle/>
          <a:p>
            <a:r>
              <a:rPr lang="en-US"/>
              <a:t>Cain Center for the Arts - Strategic Plan</a:t>
            </a:r>
          </a:p>
        </p:txBody>
      </p:sp>
      <p:sp>
        <p:nvSpPr>
          <p:cNvPr id="6" name="Slide Number Placeholder 5"/>
          <p:cNvSpPr>
            <a:spLocks noGrp="1"/>
          </p:cNvSpPr>
          <p:nvPr>
            <p:ph type="sldNum" sz="quarter" idx="12"/>
          </p:nvPr>
        </p:nvSpPr>
        <p:spPr/>
        <p:txBody>
          <a:bodyPr/>
          <a:lstStyle/>
          <a:p>
            <a:fld id="{242445D3-2E3D-4463-913C-05D3012C1118}" type="slidenum">
              <a:rPr lang="en-US" smtClean="0"/>
              <a:t>‹#›</a:t>
            </a:fld>
            <a:endParaRPr lang="en-US"/>
          </a:p>
        </p:txBody>
      </p:sp>
    </p:spTree>
    <p:extLst>
      <p:ext uri="{BB962C8B-B14F-4D97-AF65-F5344CB8AC3E}">
        <p14:creationId xmlns:p14="http://schemas.microsoft.com/office/powerpoint/2010/main" val="925434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6E7B518-424D-47E4-9743-9DB7D5D11D7D}" type="datetime1">
              <a:rPr lang="en-US" smtClean="0"/>
              <a:t>11/6/2019</a:t>
            </a:fld>
            <a:endParaRPr lang="en-US"/>
          </a:p>
        </p:txBody>
      </p:sp>
      <p:sp>
        <p:nvSpPr>
          <p:cNvPr id="6" name="Footer Placeholder 5"/>
          <p:cNvSpPr>
            <a:spLocks noGrp="1"/>
          </p:cNvSpPr>
          <p:nvPr>
            <p:ph type="ftr" sz="quarter" idx="11"/>
          </p:nvPr>
        </p:nvSpPr>
        <p:spPr/>
        <p:txBody>
          <a:bodyPr/>
          <a:lstStyle/>
          <a:p>
            <a:r>
              <a:rPr lang="en-US"/>
              <a:t>Cain Center for the Arts - Strategic Plan</a:t>
            </a:r>
          </a:p>
        </p:txBody>
      </p:sp>
      <p:sp>
        <p:nvSpPr>
          <p:cNvPr id="7" name="Slide Number Placeholder 6"/>
          <p:cNvSpPr>
            <a:spLocks noGrp="1"/>
          </p:cNvSpPr>
          <p:nvPr>
            <p:ph type="sldNum" sz="quarter" idx="12"/>
          </p:nvPr>
        </p:nvSpPr>
        <p:spPr/>
        <p:txBody>
          <a:bodyPr/>
          <a:lstStyle/>
          <a:p>
            <a:fld id="{242445D3-2E3D-4463-913C-05D3012C1118}" type="slidenum">
              <a:rPr lang="en-US" smtClean="0"/>
              <a:t>‹#›</a:t>
            </a:fld>
            <a:endParaRPr lang="en-US"/>
          </a:p>
        </p:txBody>
      </p:sp>
    </p:spTree>
    <p:extLst>
      <p:ext uri="{BB962C8B-B14F-4D97-AF65-F5344CB8AC3E}">
        <p14:creationId xmlns:p14="http://schemas.microsoft.com/office/powerpoint/2010/main" val="4240167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8037E21-BC37-4854-953B-5D4AE52D1495}" type="datetime1">
              <a:rPr lang="en-US" smtClean="0"/>
              <a:t>11/6/2019</a:t>
            </a:fld>
            <a:endParaRPr lang="en-US"/>
          </a:p>
        </p:txBody>
      </p:sp>
      <p:sp>
        <p:nvSpPr>
          <p:cNvPr id="8" name="Footer Placeholder 7"/>
          <p:cNvSpPr>
            <a:spLocks noGrp="1"/>
          </p:cNvSpPr>
          <p:nvPr>
            <p:ph type="ftr" sz="quarter" idx="11"/>
          </p:nvPr>
        </p:nvSpPr>
        <p:spPr/>
        <p:txBody>
          <a:bodyPr/>
          <a:lstStyle/>
          <a:p>
            <a:r>
              <a:rPr lang="en-US"/>
              <a:t>Cain Center for the Arts - Strategic Plan</a:t>
            </a:r>
          </a:p>
        </p:txBody>
      </p:sp>
      <p:sp>
        <p:nvSpPr>
          <p:cNvPr id="9" name="Slide Number Placeholder 8"/>
          <p:cNvSpPr>
            <a:spLocks noGrp="1"/>
          </p:cNvSpPr>
          <p:nvPr>
            <p:ph type="sldNum" sz="quarter" idx="12"/>
          </p:nvPr>
        </p:nvSpPr>
        <p:spPr/>
        <p:txBody>
          <a:bodyPr/>
          <a:lstStyle/>
          <a:p>
            <a:fld id="{242445D3-2E3D-4463-913C-05D3012C1118}" type="slidenum">
              <a:rPr lang="en-US" smtClean="0"/>
              <a:t>‹#›</a:t>
            </a:fld>
            <a:endParaRPr lang="en-US"/>
          </a:p>
        </p:txBody>
      </p:sp>
    </p:spTree>
    <p:extLst>
      <p:ext uri="{BB962C8B-B14F-4D97-AF65-F5344CB8AC3E}">
        <p14:creationId xmlns:p14="http://schemas.microsoft.com/office/powerpoint/2010/main" val="3796775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3503287-8B18-4A8E-B0FB-E72F96129790}" type="datetime1">
              <a:rPr lang="en-US" smtClean="0"/>
              <a:t>11/6/2019</a:t>
            </a:fld>
            <a:endParaRPr lang="en-US"/>
          </a:p>
        </p:txBody>
      </p:sp>
      <p:sp>
        <p:nvSpPr>
          <p:cNvPr id="4" name="Footer Placeholder 3"/>
          <p:cNvSpPr>
            <a:spLocks noGrp="1"/>
          </p:cNvSpPr>
          <p:nvPr>
            <p:ph type="ftr" sz="quarter" idx="11"/>
          </p:nvPr>
        </p:nvSpPr>
        <p:spPr/>
        <p:txBody>
          <a:bodyPr/>
          <a:lstStyle/>
          <a:p>
            <a:r>
              <a:rPr lang="en-US"/>
              <a:t>Cain Center for the Arts - Strategic Plan</a:t>
            </a:r>
          </a:p>
        </p:txBody>
      </p:sp>
      <p:sp>
        <p:nvSpPr>
          <p:cNvPr id="5" name="Slide Number Placeholder 4"/>
          <p:cNvSpPr>
            <a:spLocks noGrp="1"/>
          </p:cNvSpPr>
          <p:nvPr>
            <p:ph type="sldNum" sz="quarter" idx="12"/>
          </p:nvPr>
        </p:nvSpPr>
        <p:spPr/>
        <p:txBody>
          <a:bodyPr/>
          <a:lstStyle/>
          <a:p>
            <a:fld id="{242445D3-2E3D-4463-913C-05D3012C1118}" type="slidenum">
              <a:rPr lang="en-US" smtClean="0"/>
              <a:t>‹#›</a:t>
            </a:fld>
            <a:endParaRPr lang="en-US"/>
          </a:p>
        </p:txBody>
      </p:sp>
    </p:spTree>
    <p:extLst>
      <p:ext uri="{BB962C8B-B14F-4D97-AF65-F5344CB8AC3E}">
        <p14:creationId xmlns:p14="http://schemas.microsoft.com/office/powerpoint/2010/main" val="2164738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FC5922-241E-4205-BCB3-093BA6D7A1FA}" type="datetime1">
              <a:rPr lang="en-US" smtClean="0"/>
              <a:t>11/6/2019</a:t>
            </a:fld>
            <a:endParaRPr lang="en-US"/>
          </a:p>
        </p:txBody>
      </p:sp>
      <p:sp>
        <p:nvSpPr>
          <p:cNvPr id="3" name="Footer Placeholder 2"/>
          <p:cNvSpPr>
            <a:spLocks noGrp="1"/>
          </p:cNvSpPr>
          <p:nvPr>
            <p:ph type="ftr" sz="quarter" idx="11"/>
          </p:nvPr>
        </p:nvSpPr>
        <p:spPr/>
        <p:txBody>
          <a:bodyPr/>
          <a:lstStyle/>
          <a:p>
            <a:r>
              <a:rPr lang="en-US"/>
              <a:t>Cain Center for the Arts - Strategic Plan</a:t>
            </a:r>
          </a:p>
        </p:txBody>
      </p:sp>
      <p:sp>
        <p:nvSpPr>
          <p:cNvPr id="4" name="Slide Number Placeholder 3"/>
          <p:cNvSpPr>
            <a:spLocks noGrp="1"/>
          </p:cNvSpPr>
          <p:nvPr>
            <p:ph type="sldNum" sz="quarter" idx="12"/>
          </p:nvPr>
        </p:nvSpPr>
        <p:spPr/>
        <p:txBody>
          <a:bodyPr/>
          <a:lstStyle/>
          <a:p>
            <a:fld id="{242445D3-2E3D-4463-913C-05D3012C1118}" type="slidenum">
              <a:rPr lang="en-US" smtClean="0"/>
              <a:t>‹#›</a:t>
            </a:fld>
            <a:endParaRPr lang="en-US"/>
          </a:p>
        </p:txBody>
      </p:sp>
    </p:spTree>
    <p:extLst>
      <p:ext uri="{BB962C8B-B14F-4D97-AF65-F5344CB8AC3E}">
        <p14:creationId xmlns:p14="http://schemas.microsoft.com/office/powerpoint/2010/main" val="2910879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1A4589B-DA91-444B-B1BE-32C862799047}" type="datetime1">
              <a:rPr lang="en-US" smtClean="0"/>
              <a:t>11/6/2019</a:t>
            </a:fld>
            <a:endParaRPr lang="en-US"/>
          </a:p>
        </p:txBody>
      </p:sp>
      <p:sp>
        <p:nvSpPr>
          <p:cNvPr id="6" name="Footer Placeholder 5"/>
          <p:cNvSpPr>
            <a:spLocks noGrp="1"/>
          </p:cNvSpPr>
          <p:nvPr>
            <p:ph type="ftr" sz="quarter" idx="11"/>
          </p:nvPr>
        </p:nvSpPr>
        <p:spPr/>
        <p:txBody>
          <a:bodyPr/>
          <a:lstStyle/>
          <a:p>
            <a:r>
              <a:rPr lang="en-US"/>
              <a:t>Cain Center for the Arts - Strategic Plan</a:t>
            </a:r>
          </a:p>
        </p:txBody>
      </p:sp>
      <p:sp>
        <p:nvSpPr>
          <p:cNvPr id="7" name="Slide Number Placeholder 6"/>
          <p:cNvSpPr>
            <a:spLocks noGrp="1"/>
          </p:cNvSpPr>
          <p:nvPr>
            <p:ph type="sldNum" sz="quarter" idx="12"/>
          </p:nvPr>
        </p:nvSpPr>
        <p:spPr/>
        <p:txBody>
          <a:bodyPr/>
          <a:lstStyle/>
          <a:p>
            <a:fld id="{242445D3-2E3D-4463-913C-05D3012C1118}" type="slidenum">
              <a:rPr lang="en-US" smtClean="0"/>
              <a:t>‹#›</a:t>
            </a:fld>
            <a:endParaRPr lang="en-US"/>
          </a:p>
        </p:txBody>
      </p:sp>
    </p:spTree>
    <p:extLst>
      <p:ext uri="{BB962C8B-B14F-4D97-AF65-F5344CB8AC3E}">
        <p14:creationId xmlns:p14="http://schemas.microsoft.com/office/powerpoint/2010/main" val="3288885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432CF87-6FE2-4BFE-B9E2-95CA8E7DE80A}" type="datetime1">
              <a:rPr lang="en-US" smtClean="0"/>
              <a:t>11/6/2019</a:t>
            </a:fld>
            <a:endParaRPr lang="en-US"/>
          </a:p>
        </p:txBody>
      </p:sp>
      <p:sp>
        <p:nvSpPr>
          <p:cNvPr id="6" name="Footer Placeholder 5"/>
          <p:cNvSpPr>
            <a:spLocks noGrp="1"/>
          </p:cNvSpPr>
          <p:nvPr>
            <p:ph type="ftr" sz="quarter" idx="11"/>
          </p:nvPr>
        </p:nvSpPr>
        <p:spPr/>
        <p:txBody>
          <a:bodyPr/>
          <a:lstStyle/>
          <a:p>
            <a:r>
              <a:rPr lang="en-US"/>
              <a:t>Cain Center for the Arts - Strategic Plan</a:t>
            </a:r>
          </a:p>
        </p:txBody>
      </p:sp>
      <p:sp>
        <p:nvSpPr>
          <p:cNvPr id="7" name="Slide Number Placeholder 6"/>
          <p:cNvSpPr>
            <a:spLocks noGrp="1"/>
          </p:cNvSpPr>
          <p:nvPr>
            <p:ph type="sldNum" sz="quarter" idx="12"/>
          </p:nvPr>
        </p:nvSpPr>
        <p:spPr/>
        <p:txBody>
          <a:bodyPr/>
          <a:lstStyle/>
          <a:p>
            <a:fld id="{242445D3-2E3D-4463-913C-05D3012C1118}" type="slidenum">
              <a:rPr lang="en-US" smtClean="0"/>
              <a:t>‹#›</a:t>
            </a:fld>
            <a:endParaRPr lang="en-US"/>
          </a:p>
        </p:txBody>
      </p:sp>
    </p:spTree>
    <p:extLst>
      <p:ext uri="{BB962C8B-B14F-4D97-AF65-F5344CB8AC3E}">
        <p14:creationId xmlns:p14="http://schemas.microsoft.com/office/powerpoint/2010/main" val="3299822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6A86F966-5F2E-47B0-9A56-2F2570C9A79F}" type="datetime1">
              <a:rPr lang="en-US" smtClean="0"/>
              <a:t>11/6/2019</a:t>
            </a:fld>
            <a:endParaRPr lang="en-US"/>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Cain Center for the Arts - Strategic Plan</a:t>
            </a:r>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242445D3-2E3D-4463-913C-05D3012C1118}" type="slidenum">
              <a:rPr lang="en-US" smtClean="0"/>
              <a:t>‹#›</a:t>
            </a:fld>
            <a:endParaRPr lang="en-US"/>
          </a:p>
        </p:txBody>
      </p:sp>
    </p:spTree>
    <p:extLst>
      <p:ext uri="{BB962C8B-B14F-4D97-AF65-F5344CB8AC3E}">
        <p14:creationId xmlns:p14="http://schemas.microsoft.com/office/powerpoint/2010/main" val="12922301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6A7598-3DDE-42C9-A636-986A0CE3A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069" y="3847785"/>
            <a:ext cx="2156901" cy="1448430"/>
          </a:xfrm>
          <a:prstGeom prst="rect">
            <a:avLst/>
          </a:prstGeom>
        </p:spPr>
      </p:pic>
      <p:sp>
        <p:nvSpPr>
          <p:cNvPr id="5" name="Rectangle 4">
            <a:extLst>
              <a:ext uri="{FF2B5EF4-FFF2-40B4-BE49-F238E27FC236}">
                <a16:creationId xmlns:a16="http://schemas.microsoft.com/office/drawing/2014/main" id="{1957F669-6F6C-47B1-B5A7-23402E3C146C}"/>
              </a:ext>
            </a:extLst>
          </p:cNvPr>
          <p:cNvSpPr/>
          <p:nvPr/>
        </p:nvSpPr>
        <p:spPr>
          <a:xfrm>
            <a:off x="3252642" y="3785887"/>
            <a:ext cx="2972289" cy="1511568"/>
          </a:xfrm>
          <a:prstGeom prst="rect">
            <a:avLst/>
          </a:prstGeom>
        </p:spPr>
        <p:txBody>
          <a:bodyPr wrap="none">
            <a:spAutoFit/>
          </a:bodyPr>
          <a:lstStyle/>
          <a:p>
            <a:pPr algn="r">
              <a:lnSpc>
                <a:spcPct val="106000"/>
              </a:lnSpc>
            </a:pPr>
            <a:r>
              <a:rPr lang="en-US" sz="2800" b="1" dirty="0">
                <a:latin typeface="Arial" panose="020B0604020202020204" pitchFamily="34" charset="0"/>
                <a:cs typeface="Arial" panose="020B0604020202020204" pitchFamily="34" charset="0"/>
              </a:rPr>
              <a:t>2019 to 2023</a:t>
            </a:r>
          </a:p>
          <a:p>
            <a:pPr algn="r">
              <a:lnSpc>
                <a:spcPct val="106000"/>
              </a:lnSpc>
            </a:pPr>
            <a:r>
              <a:rPr lang="en-US" sz="2800" b="1" dirty="0">
                <a:latin typeface="Arial" panose="020B0604020202020204" pitchFamily="34" charset="0"/>
                <a:cs typeface="Arial" panose="020B0604020202020204" pitchFamily="34" charset="0"/>
              </a:rPr>
              <a:t>Strategic Plan</a:t>
            </a:r>
          </a:p>
          <a:p>
            <a:pPr>
              <a:lnSpc>
                <a:spcPct val="106000"/>
              </a:lnSpc>
            </a:pPr>
            <a:endParaRPr lang="en-US" b="1" dirty="0">
              <a:latin typeface="Arial" panose="020B0604020202020204" pitchFamily="34" charset="0"/>
              <a:cs typeface="Arial" panose="020B0604020202020204" pitchFamily="34" charset="0"/>
            </a:endParaRPr>
          </a:p>
          <a:p>
            <a:pPr algn="r">
              <a:lnSpc>
                <a:spcPct val="106000"/>
              </a:lnSpc>
            </a:pPr>
            <a:r>
              <a:rPr lang="en-US" sz="1200" i="1" dirty="0">
                <a:latin typeface="Arial" panose="020B0604020202020204" pitchFamily="34" charset="0"/>
                <a:cs typeface="Arial" panose="020B0604020202020204" pitchFamily="34" charset="0"/>
              </a:rPr>
              <a:t>Revision: 8/12/2019</a:t>
            </a:r>
          </a:p>
        </p:txBody>
      </p:sp>
      <p:cxnSp>
        <p:nvCxnSpPr>
          <p:cNvPr id="7" name="Straight Connector 6">
            <a:extLst>
              <a:ext uri="{FF2B5EF4-FFF2-40B4-BE49-F238E27FC236}">
                <a16:creationId xmlns:a16="http://schemas.microsoft.com/office/drawing/2014/main" id="{4ED59CCA-DF8D-487E-9FF6-147020D0C543}"/>
              </a:ext>
            </a:extLst>
          </p:cNvPr>
          <p:cNvCxnSpPr/>
          <p:nvPr/>
        </p:nvCxnSpPr>
        <p:spPr>
          <a:xfrm>
            <a:off x="3262355" y="2489851"/>
            <a:ext cx="0" cy="4103640"/>
          </a:xfrm>
          <a:prstGeom prst="line">
            <a:avLst/>
          </a:prstGeom>
          <a:ln w="38100">
            <a:solidFill>
              <a:srgbClr val="51C7E3"/>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E0DC5B6B-11E9-4E6C-BC19-BFE3B3C6922F}"/>
              </a:ext>
            </a:extLst>
          </p:cNvPr>
          <p:cNvSpPr>
            <a:spLocks noGrp="1"/>
          </p:cNvSpPr>
          <p:nvPr>
            <p:ph type="ftr" sz="quarter" idx="11"/>
          </p:nvPr>
        </p:nvSpPr>
        <p:spPr/>
        <p:txBody>
          <a:bodyPr/>
          <a:lstStyle/>
          <a:p>
            <a:r>
              <a:rPr lang="en-US"/>
              <a:t>Cain Center for the Arts - Strategic Plan</a:t>
            </a:r>
          </a:p>
        </p:txBody>
      </p:sp>
      <p:sp>
        <p:nvSpPr>
          <p:cNvPr id="9" name="Slide Number Placeholder 8">
            <a:extLst>
              <a:ext uri="{FF2B5EF4-FFF2-40B4-BE49-F238E27FC236}">
                <a16:creationId xmlns:a16="http://schemas.microsoft.com/office/drawing/2014/main" id="{ED84BC04-B4E9-400F-AB0A-8620A1FEF5B0}"/>
              </a:ext>
            </a:extLst>
          </p:cNvPr>
          <p:cNvSpPr>
            <a:spLocks noGrp="1"/>
          </p:cNvSpPr>
          <p:nvPr>
            <p:ph type="sldNum" sz="quarter" idx="12"/>
          </p:nvPr>
        </p:nvSpPr>
        <p:spPr/>
        <p:txBody>
          <a:bodyPr/>
          <a:lstStyle/>
          <a:p>
            <a:fld id="{242445D3-2E3D-4463-913C-05D3012C1118}" type="slidenum">
              <a:rPr lang="en-US" smtClean="0"/>
              <a:t>1</a:t>
            </a:fld>
            <a:endParaRPr lang="en-US"/>
          </a:p>
        </p:txBody>
      </p:sp>
      <p:sp>
        <p:nvSpPr>
          <p:cNvPr id="10" name="Rectangle 9">
            <a:extLst>
              <a:ext uri="{FF2B5EF4-FFF2-40B4-BE49-F238E27FC236}">
                <a16:creationId xmlns:a16="http://schemas.microsoft.com/office/drawing/2014/main" id="{3E1E3CF4-A5B5-4EBA-85D5-A5E6D5FC03B6}"/>
              </a:ext>
            </a:extLst>
          </p:cNvPr>
          <p:cNvSpPr/>
          <p:nvPr/>
        </p:nvSpPr>
        <p:spPr>
          <a:xfrm>
            <a:off x="1993392" y="8547439"/>
            <a:ext cx="4553711" cy="331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347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6A7598-3DDE-42C9-A636-986A0CE3A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86" y="215041"/>
            <a:ext cx="1006211" cy="675704"/>
          </a:xfrm>
          <a:prstGeom prst="rect">
            <a:avLst/>
          </a:prstGeom>
        </p:spPr>
      </p:pic>
      <p:pic>
        <p:nvPicPr>
          <p:cNvPr id="6" name="Picture 2" descr="Image result for cain center for the arts">
            <a:extLst>
              <a:ext uri="{FF2B5EF4-FFF2-40B4-BE49-F238E27FC236}">
                <a16:creationId xmlns:a16="http://schemas.microsoft.com/office/drawing/2014/main" id="{60450A1A-310F-43DE-82CC-9D82EA7B9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6049" y="196173"/>
            <a:ext cx="997764" cy="82406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0048F2A-5CAF-4777-8FED-C28DF921F469}"/>
              </a:ext>
            </a:extLst>
          </p:cNvPr>
          <p:cNvSpPr/>
          <p:nvPr/>
        </p:nvSpPr>
        <p:spPr>
          <a:xfrm>
            <a:off x="535709" y="1305858"/>
            <a:ext cx="5786582" cy="334772"/>
          </a:xfrm>
          <a:prstGeom prst="rect">
            <a:avLst/>
          </a:prstGeom>
        </p:spPr>
        <p:txBody>
          <a:bodyPr wrap="square">
            <a:spAutoFit/>
          </a:bodyPr>
          <a:lstStyle/>
          <a:p>
            <a:pPr>
              <a:lnSpc>
                <a:spcPct val="106000"/>
              </a:lnSpc>
              <a:spcBef>
                <a:spcPts val="1200"/>
              </a:spcBef>
              <a:spcAft>
                <a:spcPts val="600"/>
              </a:spcAft>
            </a:pPr>
            <a:r>
              <a:rPr lang="en-US" sz="1600" b="1" dirty="0">
                <a:solidFill>
                  <a:srgbClr val="51C7E3"/>
                </a:solidFill>
                <a:latin typeface="Arial" panose="020B0604020202020204" pitchFamily="34" charset="0"/>
                <a:cs typeface="Arial" panose="020B0604020202020204" pitchFamily="34" charset="0"/>
              </a:rPr>
              <a:t>PREPARING: ORGANIZATIONAL DETAILS</a:t>
            </a:r>
            <a:endParaRPr lang="en-US" sz="1600" b="1" dirty="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0F9F76A2-9148-4CBD-9505-A1F49DD2C57D}"/>
              </a:ext>
            </a:extLst>
          </p:cNvPr>
          <p:cNvCxnSpPr>
            <a:cxnSpLocks/>
          </p:cNvCxnSpPr>
          <p:nvPr/>
        </p:nvCxnSpPr>
        <p:spPr>
          <a:xfrm>
            <a:off x="310587" y="1609344"/>
            <a:ext cx="6236827" cy="0"/>
          </a:xfrm>
          <a:prstGeom prst="line">
            <a:avLst/>
          </a:prstGeom>
          <a:ln w="19050">
            <a:solidFill>
              <a:srgbClr val="51C7E3"/>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7B65543-2E52-4041-B776-C35740DF5A34}"/>
              </a:ext>
            </a:extLst>
          </p:cNvPr>
          <p:cNvSpPr/>
          <p:nvPr/>
        </p:nvSpPr>
        <p:spPr>
          <a:xfrm>
            <a:off x="364541" y="3451225"/>
            <a:ext cx="5916984" cy="1985159"/>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The current staff of the Cain Center for the Arts includes:</a:t>
            </a:r>
          </a:p>
          <a:p>
            <a:pPr marL="171450" indent="-171450">
              <a:spcBef>
                <a:spcPts val="600"/>
              </a:spcBef>
              <a:buFont typeface="Wingdings" panose="05000000000000000000" pitchFamily="2" charset="2"/>
              <a:buChar char="§"/>
            </a:pPr>
            <a:r>
              <a:rPr lang="en-US" sz="1200" dirty="0">
                <a:latin typeface="Arial" panose="020B0604020202020204" pitchFamily="34" charset="0"/>
                <a:cs typeface="Arial" panose="020B0604020202020204" pitchFamily="34" charset="0"/>
              </a:rPr>
              <a:t>Executive Director</a:t>
            </a:r>
          </a:p>
          <a:p>
            <a:pPr marL="171450" indent="-171450">
              <a:spcBef>
                <a:spcPts val="600"/>
              </a:spcBef>
              <a:buFont typeface="Wingdings" panose="05000000000000000000" pitchFamily="2" charset="2"/>
              <a:buChar char="§"/>
            </a:pPr>
            <a:r>
              <a:rPr lang="en-US" sz="1200" dirty="0">
                <a:latin typeface="Arial" panose="020B0604020202020204" pitchFamily="34" charset="0"/>
                <a:cs typeface="Arial" panose="020B0604020202020204" pitchFamily="34" charset="0"/>
              </a:rPr>
              <a:t>Development Associate</a:t>
            </a:r>
          </a:p>
          <a:p>
            <a:pPr marL="171450" indent="-171450">
              <a:spcBef>
                <a:spcPts val="600"/>
              </a:spcBef>
              <a:buFont typeface="Wingdings" panose="05000000000000000000" pitchFamily="2" charset="2"/>
              <a:buChar char="§"/>
            </a:pPr>
            <a:r>
              <a:rPr lang="en-US" sz="1200" dirty="0">
                <a:latin typeface="Arial" panose="020B0604020202020204" pitchFamily="34" charset="0"/>
                <a:cs typeface="Arial" panose="020B0604020202020204" pitchFamily="34" charset="0"/>
              </a:rPr>
              <a:t>Administrative and Marketing Assistant </a:t>
            </a:r>
          </a:p>
          <a:p>
            <a:pPr marL="171450" indent="-171450">
              <a:buFont typeface="Wingdings" panose="05000000000000000000" pitchFamily="2" charset="2"/>
              <a:buChar char="§"/>
            </a:pP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a:t>
            </a:r>
            <a:r>
              <a:rPr lang="en-US" sz="1200" b="1" dirty="0">
                <a:latin typeface="Arial" panose="020B0604020202020204" pitchFamily="34" charset="0"/>
                <a:cs typeface="Arial" panose="020B0604020202020204" pitchFamily="34" charset="0"/>
              </a:rPr>
              <a:t>Program Coordinator </a:t>
            </a:r>
            <a:r>
              <a:rPr lang="en-US" sz="1200" dirty="0">
                <a:latin typeface="Arial" panose="020B0604020202020204" pitchFamily="34" charset="0"/>
                <a:cs typeface="Arial" panose="020B0604020202020204" pitchFamily="34" charset="0"/>
              </a:rPr>
              <a:t>role (shown in yellow) is planned to be added in 2019 as a part-time resource to develop the program strategy, in partnership with the Executive Director, in preparation for opening in April 2022 and for potential interim programming considerations.</a:t>
            </a:r>
          </a:p>
        </p:txBody>
      </p:sp>
      <p:sp>
        <p:nvSpPr>
          <p:cNvPr id="15" name="Rectangle 14">
            <a:extLst>
              <a:ext uri="{FF2B5EF4-FFF2-40B4-BE49-F238E27FC236}">
                <a16:creationId xmlns:a16="http://schemas.microsoft.com/office/drawing/2014/main" id="{782C8F86-1CC7-4EF9-AA10-F801B88C18DF}"/>
              </a:ext>
            </a:extLst>
          </p:cNvPr>
          <p:cNvSpPr/>
          <p:nvPr/>
        </p:nvSpPr>
        <p:spPr>
          <a:xfrm>
            <a:off x="2620897" y="5684956"/>
            <a:ext cx="1518845" cy="537829"/>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Arial" panose="020B0604020202020204" pitchFamily="34" charset="0"/>
                <a:cs typeface="Arial" panose="020B0604020202020204" pitchFamily="34" charset="0"/>
              </a:rPr>
              <a:t>Board of Directors</a:t>
            </a:r>
          </a:p>
        </p:txBody>
      </p:sp>
      <p:sp>
        <p:nvSpPr>
          <p:cNvPr id="16" name="Rectangle 15">
            <a:extLst>
              <a:ext uri="{FF2B5EF4-FFF2-40B4-BE49-F238E27FC236}">
                <a16:creationId xmlns:a16="http://schemas.microsoft.com/office/drawing/2014/main" id="{35B4B0C5-7772-46B8-A651-A8038387C517}"/>
              </a:ext>
            </a:extLst>
          </p:cNvPr>
          <p:cNvSpPr/>
          <p:nvPr/>
        </p:nvSpPr>
        <p:spPr>
          <a:xfrm>
            <a:off x="2620897" y="6516226"/>
            <a:ext cx="1518845" cy="537829"/>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Arial" panose="020B0604020202020204" pitchFamily="34" charset="0"/>
                <a:cs typeface="Arial" panose="020B0604020202020204" pitchFamily="34" charset="0"/>
              </a:rPr>
              <a:t>Executive Director</a:t>
            </a:r>
          </a:p>
          <a:p>
            <a:pPr algn="ctr"/>
            <a:r>
              <a:rPr lang="en-US" sz="1050" dirty="0">
                <a:solidFill>
                  <a:schemeClr val="tx1"/>
                </a:solidFill>
                <a:latin typeface="Arial" panose="020B0604020202020204" pitchFamily="34" charset="0"/>
                <a:cs typeface="Arial" panose="020B0604020202020204" pitchFamily="34" charset="0"/>
              </a:rPr>
              <a:t>(Full-Time)</a:t>
            </a:r>
          </a:p>
        </p:txBody>
      </p:sp>
      <p:sp>
        <p:nvSpPr>
          <p:cNvPr id="17" name="Rectangle 16">
            <a:extLst>
              <a:ext uri="{FF2B5EF4-FFF2-40B4-BE49-F238E27FC236}">
                <a16:creationId xmlns:a16="http://schemas.microsoft.com/office/drawing/2014/main" id="{D16366A9-EA05-4536-B1DC-DADC0FF2EE3F}"/>
              </a:ext>
            </a:extLst>
          </p:cNvPr>
          <p:cNvSpPr/>
          <p:nvPr/>
        </p:nvSpPr>
        <p:spPr>
          <a:xfrm>
            <a:off x="535709" y="7459687"/>
            <a:ext cx="1518845" cy="537829"/>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Arial" panose="020B0604020202020204" pitchFamily="34" charset="0"/>
                <a:cs typeface="Arial" panose="020B0604020202020204" pitchFamily="34" charset="0"/>
              </a:rPr>
              <a:t>Development Associate</a:t>
            </a:r>
          </a:p>
          <a:p>
            <a:pPr algn="ctr"/>
            <a:r>
              <a:rPr lang="en-US" sz="1050" dirty="0">
                <a:solidFill>
                  <a:schemeClr val="tx1"/>
                </a:solidFill>
                <a:latin typeface="Arial" panose="020B0604020202020204" pitchFamily="34" charset="0"/>
                <a:cs typeface="Arial" panose="020B0604020202020204" pitchFamily="34" charset="0"/>
              </a:rPr>
              <a:t>(Full-Time)</a:t>
            </a:r>
          </a:p>
        </p:txBody>
      </p:sp>
      <p:sp>
        <p:nvSpPr>
          <p:cNvPr id="18" name="Rectangle 17">
            <a:extLst>
              <a:ext uri="{FF2B5EF4-FFF2-40B4-BE49-F238E27FC236}">
                <a16:creationId xmlns:a16="http://schemas.microsoft.com/office/drawing/2014/main" id="{DE83373C-0364-4A8F-84E1-70CF8B07AB08}"/>
              </a:ext>
            </a:extLst>
          </p:cNvPr>
          <p:cNvSpPr/>
          <p:nvPr/>
        </p:nvSpPr>
        <p:spPr>
          <a:xfrm>
            <a:off x="2620897" y="7459687"/>
            <a:ext cx="1518845" cy="537829"/>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Arial" panose="020B0604020202020204" pitchFamily="34" charset="0"/>
                <a:cs typeface="Arial" panose="020B0604020202020204" pitchFamily="34" charset="0"/>
              </a:rPr>
              <a:t>Administrative &amp; Marketing Assistant</a:t>
            </a:r>
          </a:p>
          <a:p>
            <a:pPr algn="ctr"/>
            <a:r>
              <a:rPr lang="en-US" sz="1050" dirty="0">
                <a:solidFill>
                  <a:schemeClr val="tx1"/>
                </a:solidFill>
                <a:latin typeface="Arial" panose="020B0604020202020204" pitchFamily="34" charset="0"/>
                <a:cs typeface="Arial" panose="020B0604020202020204" pitchFamily="34" charset="0"/>
              </a:rPr>
              <a:t>(Full-Time)</a:t>
            </a:r>
          </a:p>
        </p:txBody>
      </p:sp>
      <p:sp>
        <p:nvSpPr>
          <p:cNvPr id="19" name="Rectangle 18">
            <a:extLst>
              <a:ext uri="{FF2B5EF4-FFF2-40B4-BE49-F238E27FC236}">
                <a16:creationId xmlns:a16="http://schemas.microsoft.com/office/drawing/2014/main" id="{D62A71A1-1070-4FB2-BAB1-17FA3F374E49}"/>
              </a:ext>
            </a:extLst>
          </p:cNvPr>
          <p:cNvSpPr/>
          <p:nvPr/>
        </p:nvSpPr>
        <p:spPr>
          <a:xfrm>
            <a:off x="4706086" y="7459687"/>
            <a:ext cx="1518845" cy="537829"/>
          </a:xfrm>
          <a:prstGeom prst="rect">
            <a:avLst/>
          </a:prstGeom>
          <a:solidFill>
            <a:schemeClr val="accent4">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Arial" panose="020B0604020202020204" pitchFamily="34" charset="0"/>
                <a:cs typeface="Arial" panose="020B0604020202020204" pitchFamily="34" charset="0"/>
              </a:rPr>
              <a:t>Program Coordinator</a:t>
            </a:r>
          </a:p>
          <a:p>
            <a:pPr algn="ctr"/>
            <a:r>
              <a:rPr lang="en-US" sz="1050" dirty="0">
                <a:solidFill>
                  <a:schemeClr val="tx1"/>
                </a:solidFill>
                <a:latin typeface="Arial" panose="020B0604020202020204" pitchFamily="34" charset="0"/>
                <a:cs typeface="Arial" panose="020B0604020202020204" pitchFamily="34" charset="0"/>
              </a:rPr>
              <a:t>(Part-Time)</a:t>
            </a:r>
          </a:p>
        </p:txBody>
      </p:sp>
      <p:cxnSp>
        <p:nvCxnSpPr>
          <p:cNvPr id="22" name="Straight Connector 21">
            <a:extLst>
              <a:ext uri="{FF2B5EF4-FFF2-40B4-BE49-F238E27FC236}">
                <a16:creationId xmlns:a16="http://schemas.microsoft.com/office/drawing/2014/main" id="{B4565F55-DA14-4E37-A955-8553B14A655A}"/>
              </a:ext>
            </a:extLst>
          </p:cNvPr>
          <p:cNvCxnSpPr>
            <a:stCxn id="15" idx="2"/>
            <a:endCxn id="16" idx="0"/>
          </p:cNvCxnSpPr>
          <p:nvPr/>
        </p:nvCxnSpPr>
        <p:spPr>
          <a:xfrm>
            <a:off x="3380320" y="6222785"/>
            <a:ext cx="0" cy="293441"/>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95617977-087B-4F9E-B69D-7F0F30185C3C}"/>
              </a:ext>
            </a:extLst>
          </p:cNvPr>
          <p:cNvCxnSpPr>
            <a:stCxn id="16" idx="2"/>
            <a:endCxn id="17" idx="0"/>
          </p:cNvCxnSpPr>
          <p:nvPr/>
        </p:nvCxnSpPr>
        <p:spPr>
          <a:xfrm rot="5400000">
            <a:off x="2134910" y="6214277"/>
            <a:ext cx="405632" cy="2085188"/>
          </a:xfrm>
          <a:prstGeom prst="bentConnector3">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2E24B570-A7B5-456E-82EA-5EE935C8D1EA}"/>
              </a:ext>
            </a:extLst>
          </p:cNvPr>
          <p:cNvCxnSpPr>
            <a:cxnSpLocks/>
            <a:stCxn id="16" idx="2"/>
            <a:endCxn id="19" idx="0"/>
          </p:cNvCxnSpPr>
          <p:nvPr/>
        </p:nvCxnSpPr>
        <p:spPr>
          <a:xfrm rot="16200000" flipH="1">
            <a:off x="4220098" y="6214276"/>
            <a:ext cx="405632" cy="2085189"/>
          </a:xfrm>
          <a:prstGeom prst="bentConnector3">
            <a:avLst>
              <a:gd name="adj1" fmla="val 50000"/>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2" name="Footer Placeholder 1">
            <a:extLst>
              <a:ext uri="{FF2B5EF4-FFF2-40B4-BE49-F238E27FC236}">
                <a16:creationId xmlns:a16="http://schemas.microsoft.com/office/drawing/2014/main" id="{C83B5012-338E-4390-818C-F678F98F69E7}"/>
              </a:ext>
            </a:extLst>
          </p:cNvPr>
          <p:cNvSpPr>
            <a:spLocks noGrp="1"/>
          </p:cNvSpPr>
          <p:nvPr>
            <p:ph type="ftr" sz="quarter" idx="11"/>
          </p:nvPr>
        </p:nvSpPr>
        <p:spPr>
          <a:xfrm>
            <a:off x="2271713" y="8712880"/>
            <a:ext cx="2314575" cy="486833"/>
          </a:xfrm>
        </p:spPr>
        <p:txBody>
          <a:bodyPr/>
          <a:lstStyle/>
          <a:p>
            <a:r>
              <a:rPr lang="en-US" dirty="0"/>
              <a:t>Cain Center for the Arts - Strategic Plan</a:t>
            </a:r>
          </a:p>
        </p:txBody>
      </p:sp>
      <p:sp>
        <p:nvSpPr>
          <p:cNvPr id="33" name="Slide Number Placeholder 2">
            <a:extLst>
              <a:ext uri="{FF2B5EF4-FFF2-40B4-BE49-F238E27FC236}">
                <a16:creationId xmlns:a16="http://schemas.microsoft.com/office/drawing/2014/main" id="{0647C723-69E1-4913-80E5-D3395CEA1F66}"/>
              </a:ext>
            </a:extLst>
          </p:cNvPr>
          <p:cNvSpPr>
            <a:spLocks noGrp="1"/>
          </p:cNvSpPr>
          <p:nvPr>
            <p:ph type="sldNum" sz="quarter" idx="12"/>
          </p:nvPr>
        </p:nvSpPr>
        <p:spPr>
          <a:xfrm>
            <a:off x="4843463" y="8676304"/>
            <a:ext cx="1543050" cy="486833"/>
          </a:xfrm>
        </p:spPr>
        <p:txBody>
          <a:bodyPr/>
          <a:lstStyle/>
          <a:p>
            <a:fld id="{242445D3-2E3D-4463-913C-05D3012C1118}" type="slidenum">
              <a:rPr lang="en-US" smtClean="0"/>
              <a:t>10</a:t>
            </a:fld>
            <a:endParaRPr lang="en-US"/>
          </a:p>
        </p:txBody>
      </p:sp>
      <p:cxnSp>
        <p:nvCxnSpPr>
          <p:cNvPr id="21" name="Straight Connector 20">
            <a:extLst>
              <a:ext uri="{FF2B5EF4-FFF2-40B4-BE49-F238E27FC236}">
                <a16:creationId xmlns:a16="http://schemas.microsoft.com/office/drawing/2014/main" id="{FDDA4A4A-DF1A-4A77-9516-373A4771E67C}"/>
              </a:ext>
            </a:extLst>
          </p:cNvPr>
          <p:cNvCxnSpPr>
            <a:cxnSpLocks/>
          </p:cNvCxnSpPr>
          <p:nvPr/>
        </p:nvCxnSpPr>
        <p:spPr>
          <a:xfrm>
            <a:off x="310587" y="1609344"/>
            <a:ext cx="6236827" cy="0"/>
          </a:xfrm>
          <a:prstGeom prst="line">
            <a:avLst/>
          </a:prstGeom>
          <a:ln w="19050">
            <a:solidFill>
              <a:srgbClr val="51C7E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F7EB413-6C30-4A65-9517-194949DC55BB}"/>
              </a:ext>
            </a:extLst>
          </p:cNvPr>
          <p:cNvCxnSpPr>
            <a:cxnSpLocks/>
          </p:cNvCxnSpPr>
          <p:nvPr/>
        </p:nvCxnSpPr>
        <p:spPr>
          <a:xfrm>
            <a:off x="310587" y="1609344"/>
            <a:ext cx="6236827" cy="0"/>
          </a:xfrm>
          <a:prstGeom prst="line">
            <a:avLst/>
          </a:prstGeom>
          <a:ln w="19050">
            <a:solidFill>
              <a:srgbClr val="51C7E3"/>
            </a:solidFill>
          </a:ln>
        </p:spPr>
        <p:style>
          <a:lnRef idx="1">
            <a:schemeClr val="accent1"/>
          </a:lnRef>
          <a:fillRef idx="0">
            <a:schemeClr val="accent1"/>
          </a:fillRef>
          <a:effectRef idx="0">
            <a:schemeClr val="accent1"/>
          </a:effectRef>
          <a:fontRef idx="minor">
            <a:schemeClr val="tx1"/>
          </a:fontRef>
        </p:style>
      </p:cxnSp>
      <p:sp>
        <p:nvSpPr>
          <p:cNvPr id="41" name="Arrow: Right 40">
            <a:extLst>
              <a:ext uri="{FF2B5EF4-FFF2-40B4-BE49-F238E27FC236}">
                <a16:creationId xmlns:a16="http://schemas.microsoft.com/office/drawing/2014/main" id="{9DF5FA91-8AB8-4B62-A6E8-64DF81158082}"/>
              </a:ext>
            </a:extLst>
          </p:cNvPr>
          <p:cNvSpPr/>
          <p:nvPr/>
        </p:nvSpPr>
        <p:spPr>
          <a:xfrm>
            <a:off x="310586" y="1675181"/>
            <a:ext cx="6236828" cy="1470115"/>
          </a:xfrm>
          <a:prstGeom prst="rightArrow">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49E8A598-7168-4EA3-B69C-26ECBA784ABB}"/>
              </a:ext>
            </a:extLst>
          </p:cNvPr>
          <p:cNvSpPr/>
          <p:nvPr/>
        </p:nvSpPr>
        <p:spPr>
          <a:xfrm>
            <a:off x="488373" y="2151329"/>
            <a:ext cx="1340723" cy="517815"/>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Preparing</a:t>
            </a:r>
          </a:p>
          <a:p>
            <a:pPr algn="ctr"/>
            <a:r>
              <a:rPr lang="en-US" sz="1600" i="1" dirty="0"/>
              <a:t>2019-2020</a:t>
            </a:r>
          </a:p>
        </p:txBody>
      </p:sp>
      <p:sp>
        <p:nvSpPr>
          <p:cNvPr id="43" name="Rectangle 42">
            <a:extLst>
              <a:ext uri="{FF2B5EF4-FFF2-40B4-BE49-F238E27FC236}">
                <a16:creationId xmlns:a16="http://schemas.microsoft.com/office/drawing/2014/main" id="{E817C439-1C00-4803-86F0-4F48202581F1}"/>
              </a:ext>
            </a:extLst>
          </p:cNvPr>
          <p:cNvSpPr/>
          <p:nvPr/>
        </p:nvSpPr>
        <p:spPr>
          <a:xfrm>
            <a:off x="1905703" y="2151329"/>
            <a:ext cx="1340723" cy="517815"/>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Building</a:t>
            </a:r>
          </a:p>
          <a:p>
            <a:pPr algn="ctr"/>
            <a:r>
              <a:rPr lang="en-US" sz="1600" i="1" dirty="0"/>
              <a:t>2020-2021</a:t>
            </a:r>
          </a:p>
        </p:txBody>
      </p:sp>
      <p:sp>
        <p:nvSpPr>
          <p:cNvPr id="44" name="Rectangle 43">
            <a:extLst>
              <a:ext uri="{FF2B5EF4-FFF2-40B4-BE49-F238E27FC236}">
                <a16:creationId xmlns:a16="http://schemas.microsoft.com/office/drawing/2014/main" id="{B2C87A17-3300-4E15-840F-706E9C15591D}"/>
              </a:ext>
            </a:extLst>
          </p:cNvPr>
          <p:cNvSpPr/>
          <p:nvPr/>
        </p:nvSpPr>
        <p:spPr>
          <a:xfrm>
            <a:off x="3323033" y="2151329"/>
            <a:ext cx="1340723" cy="517815"/>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Opening</a:t>
            </a:r>
          </a:p>
          <a:p>
            <a:pPr algn="ctr"/>
            <a:r>
              <a:rPr lang="en-US" sz="1600" i="1" dirty="0"/>
              <a:t>2021-2022</a:t>
            </a:r>
          </a:p>
        </p:txBody>
      </p:sp>
      <p:sp>
        <p:nvSpPr>
          <p:cNvPr id="45" name="Rectangle 44">
            <a:extLst>
              <a:ext uri="{FF2B5EF4-FFF2-40B4-BE49-F238E27FC236}">
                <a16:creationId xmlns:a16="http://schemas.microsoft.com/office/drawing/2014/main" id="{5B5350D4-D91E-4A02-B5B9-1B4501E7E309}"/>
              </a:ext>
            </a:extLst>
          </p:cNvPr>
          <p:cNvSpPr/>
          <p:nvPr/>
        </p:nvSpPr>
        <p:spPr>
          <a:xfrm>
            <a:off x="4740362" y="2151329"/>
            <a:ext cx="1340723" cy="517815"/>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Maturing</a:t>
            </a:r>
          </a:p>
          <a:p>
            <a:pPr algn="ctr"/>
            <a:r>
              <a:rPr lang="en-US" sz="1600" i="1" dirty="0"/>
              <a:t>2022-2023</a:t>
            </a:r>
          </a:p>
        </p:txBody>
      </p:sp>
      <p:sp>
        <p:nvSpPr>
          <p:cNvPr id="46" name="Isosceles Triangle 45">
            <a:extLst>
              <a:ext uri="{FF2B5EF4-FFF2-40B4-BE49-F238E27FC236}">
                <a16:creationId xmlns:a16="http://schemas.microsoft.com/office/drawing/2014/main" id="{DFA5F714-9C63-4C16-949D-4AE8771B581D}"/>
              </a:ext>
            </a:extLst>
          </p:cNvPr>
          <p:cNvSpPr/>
          <p:nvPr/>
        </p:nvSpPr>
        <p:spPr>
          <a:xfrm rot="10800000">
            <a:off x="412500" y="2970231"/>
            <a:ext cx="1586975" cy="334772"/>
          </a:xfrm>
          <a:prstGeom prst="triangle">
            <a:avLst/>
          </a:prstGeom>
          <a:solidFill>
            <a:srgbClr val="51C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63EE2AAC-50EC-4E0D-B18D-A30B4DC86FAB}"/>
              </a:ext>
            </a:extLst>
          </p:cNvPr>
          <p:cNvCxnSpPr>
            <a:cxnSpLocks/>
            <a:stCxn id="16" idx="2"/>
            <a:endCxn id="18" idx="0"/>
          </p:cNvCxnSpPr>
          <p:nvPr/>
        </p:nvCxnSpPr>
        <p:spPr>
          <a:xfrm>
            <a:off x="3380320" y="7054055"/>
            <a:ext cx="0" cy="405632"/>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1218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6A7598-3DDE-42C9-A636-986A0CE3A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86" y="215041"/>
            <a:ext cx="1006211" cy="675704"/>
          </a:xfrm>
          <a:prstGeom prst="rect">
            <a:avLst/>
          </a:prstGeom>
        </p:spPr>
      </p:pic>
      <p:pic>
        <p:nvPicPr>
          <p:cNvPr id="6" name="Picture 2" descr="Image result for cain center for the arts">
            <a:extLst>
              <a:ext uri="{FF2B5EF4-FFF2-40B4-BE49-F238E27FC236}">
                <a16:creationId xmlns:a16="http://schemas.microsoft.com/office/drawing/2014/main" id="{60450A1A-310F-43DE-82CC-9D82EA7B9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6049" y="196173"/>
            <a:ext cx="997764" cy="82406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0048F2A-5CAF-4777-8FED-C28DF921F469}"/>
              </a:ext>
            </a:extLst>
          </p:cNvPr>
          <p:cNvSpPr/>
          <p:nvPr/>
        </p:nvSpPr>
        <p:spPr>
          <a:xfrm>
            <a:off x="535709" y="1305858"/>
            <a:ext cx="5786582" cy="334772"/>
          </a:xfrm>
          <a:prstGeom prst="rect">
            <a:avLst/>
          </a:prstGeom>
        </p:spPr>
        <p:txBody>
          <a:bodyPr wrap="square">
            <a:spAutoFit/>
          </a:bodyPr>
          <a:lstStyle/>
          <a:p>
            <a:pPr>
              <a:lnSpc>
                <a:spcPct val="106000"/>
              </a:lnSpc>
              <a:spcBef>
                <a:spcPts val="1200"/>
              </a:spcBef>
              <a:spcAft>
                <a:spcPts val="600"/>
              </a:spcAft>
            </a:pPr>
            <a:r>
              <a:rPr lang="en-US" sz="1600" b="1" dirty="0">
                <a:solidFill>
                  <a:srgbClr val="51C7E3"/>
                </a:solidFill>
                <a:latin typeface="Arial" panose="020B0604020202020204" pitchFamily="34" charset="0"/>
                <a:cs typeface="Arial" panose="020B0604020202020204" pitchFamily="34" charset="0"/>
              </a:rPr>
              <a:t>BUILDING: OBJECTIVE DETAILS</a:t>
            </a:r>
            <a:endParaRPr lang="en-US" sz="1600" b="1" dirty="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0F9F76A2-9148-4CBD-9505-A1F49DD2C57D}"/>
              </a:ext>
            </a:extLst>
          </p:cNvPr>
          <p:cNvCxnSpPr>
            <a:cxnSpLocks/>
          </p:cNvCxnSpPr>
          <p:nvPr/>
        </p:nvCxnSpPr>
        <p:spPr>
          <a:xfrm>
            <a:off x="310587" y="1609344"/>
            <a:ext cx="6236827" cy="0"/>
          </a:xfrm>
          <a:prstGeom prst="line">
            <a:avLst/>
          </a:prstGeom>
          <a:ln w="19050">
            <a:solidFill>
              <a:srgbClr val="51C7E3"/>
            </a:solidFill>
          </a:ln>
        </p:spPr>
        <p:style>
          <a:lnRef idx="1">
            <a:schemeClr val="accent1"/>
          </a:lnRef>
          <a:fillRef idx="0">
            <a:schemeClr val="accent1"/>
          </a:fillRef>
          <a:effectRef idx="0">
            <a:schemeClr val="accent1"/>
          </a:effectRef>
          <a:fontRef idx="minor">
            <a:schemeClr val="tx1"/>
          </a:fontRef>
        </p:style>
      </p:cxnSp>
      <p:graphicFrame>
        <p:nvGraphicFramePr>
          <p:cNvPr id="5" name="Table 4">
            <a:extLst>
              <a:ext uri="{FF2B5EF4-FFF2-40B4-BE49-F238E27FC236}">
                <a16:creationId xmlns:a16="http://schemas.microsoft.com/office/drawing/2014/main" id="{9ACBA335-BCCD-41FA-B82B-B3B34EAD4DB0}"/>
              </a:ext>
            </a:extLst>
          </p:cNvPr>
          <p:cNvGraphicFramePr>
            <a:graphicFrameLocks noGrp="1"/>
          </p:cNvGraphicFramePr>
          <p:nvPr>
            <p:extLst>
              <p:ext uri="{D42A27DB-BD31-4B8C-83A1-F6EECF244321}">
                <p14:modId xmlns:p14="http://schemas.microsoft.com/office/powerpoint/2010/main" val="2226094297"/>
              </p:ext>
            </p:extLst>
          </p:nvPr>
        </p:nvGraphicFramePr>
        <p:xfrm>
          <a:off x="-313" y="2836766"/>
          <a:ext cx="6858313" cy="6004560"/>
        </p:xfrm>
        <a:graphic>
          <a:graphicData uri="http://schemas.openxmlformats.org/drawingml/2006/table">
            <a:tbl>
              <a:tblPr firstRow="1" bandRow="1">
                <a:tableStyleId>{5C22544A-7EE6-4342-B048-85BDC9FD1C3A}</a:tableStyleId>
              </a:tblPr>
              <a:tblGrid>
                <a:gridCol w="1518673">
                  <a:extLst>
                    <a:ext uri="{9D8B030D-6E8A-4147-A177-3AD203B41FA5}">
                      <a16:colId xmlns:a16="http://schemas.microsoft.com/office/drawing/2014/main" val="1512219429"/>
                    </a:ext>
                  </a:extLst>
                </a:gridCol>
                <a:gridCol w="3432402">
                  <a:extLst>
                    <a:ext uri="{9D8B030D-6E8A-4147-A177-3AD203B41FA5}">
                      <a16:colId xmlns:a16="http://schemas.microsoft.com/office/drawing/2014/main" val="3621949351"/>
                    </a:ext>
                  </a:extLst>
                </a:gridCol>
                <a:gridCol w="1907238">
                  <a:extLst>
                    <a:ext uri="{9D8B030D-6E8A-4147-A177-3AD203B41FA5}">
                      <a16:colId xmlns:a16="http://schemas.microsoft.com/office/drawing/2014/main" val="3397462706"/>
                    </a:ext>
                  </a:extLst>
                </a:gridCol>
              </a:tblGrid>
              <a:tr h="375540">
                <a:tc gridSpan="3">
                  <a:txBody>
                    <a:bodyPr/>
                    <a:lstStyle/>
                    <a:p>
                      <a:pPr marL="114300" marR="0" lvl="0" indent="0" algn="ctr"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0" i="1" kern="1200" dirty="0">
                          <a:solidFill>
                            <a:schemeClr val="tx1"/>
                          </a:solidFill>
                          <a:latin typeface="Arial" panose="020B0604020202020204" pitchFamily="34" charset="0"/>
                          <a:ea typeface="+mn-ea"/>
                          <a:cs typeface="Arial" panose="020B0604020202020204" pitchFamily="34" charset="0"/>
                        </a:rPr>
                        <a:t>Establishing the Cain Center for the Arts facility </a:t>
                      </a:r>
                    </a:p>
                    <a:p>
                      <a:pPr marL="114300" marR="0" lvl="0" indent="0" algn="ctr"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0" i="1" kern="1200" dirty="0">
                          <a:solidFill>
                            <a:schemeClr val="tx1"/>
                          </a:solidFill>
                          <a:latin typeface="Arial" panose="020B0604020202020204" pitchFamily="34" charset="0"/>
                          <a:ea typeface="+mn-ea"/>
                          <a:cs typeface="Arial" panose="020B0604020202020204" pitchFamily="34" charset="0"/>
                        </a:rPr>
                        <a:t>(physical construction) in parallel with developing opening plans</a:t>
                      </a:r>
                    </a:p>
                  </a:txBody>
                  <a:tcPr anchor="ctr">
                    <a:lnB w="19050" cap="flat" cmpd="sng" algn="ctr">
                      <a:solidFill>
                        <a:schemeClr val="tx1">
                          <a:lumMod val="65000"/>
                          <a:lumOff val="35000"/>
                        </a:schemeClr>
                      </a:solidFill>
                      <a:prstDash val="solid"/>
                      <a:round/>
                      <a:headEnd type="none" w="med" len="med"/>
                      <a:tailEnd type="none" w="med" len="med"/>
                    </a:lnB>
                    <a:solidFill>
                      <a:schemeClr val="bg1"/>
                    </a:solidFill>
                  </a:tcPr>
                </a:tc>
                <a:tc hMerge="1">
                  <a:txBody>
                    <a:bodyPr/>
                    <a:lstStyle/>
                    <a:p>
                      <a:pPr marL="171450" indent="-171450">
                        <a:lnSpc>
                          <a:spcPct val="100000"/>
                        </a:lnSpc>
                        <a:spcBef>
                          <a:spcPts val="0"/>
                        </a:spcBef>
                        <a:spcAft>
                          <a:spcPts val="0"/>
                        </a:spcAft>
                        <a:buFont typeface="Wingdings" panose="05000000000000000000" pitchFamily="2" charset="2"/>
                        <a:buChar char="§"/>
                      </a:pPr>
                      <a:endParaRPr lang="en-US" sz="1200" b="0" dirty="0">
                        <a:solidFill>
                          <a:schemeClr val="tx1"/>
                        </a:solidFill>
                        <a:latin typeface="Arial" panose="020B0604020202020204" pitchFamily="34" charset="0"/>
                        <a:cs typeface="Arial" panose="020B0604020202020204" pitchFamily="34" charset="0"/>
                      </a:endParaRPr>
                    </a:p>
                  </a:txBody>
                  <a:tcPr anchor="ctr">
                    <a:lnB w="19050" cap="flat" cmpd="sng" algn="ctr">
                      <a:solidFill>
                        <a:schemeClr val="tx1">
                          <a:lumMod val="65000"/>
                          <a:lumOff val="35000"/>
                        </a:schemeClr>
                      </a:solidFill>
                      <a:prstDash val="solid"/>
                      <a:round/>
                      <a:headEnd type="none" w="med" len="med"/>
                      <a:tailEnd type="none" w="med" len="med"/>
                    </a:lnB>
                    <a:noFill/>
                  </a:tcPr>
                </a:tc>
                <a:tc h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400" b="0" i="1" kern="1200" dirty="0">
                        <a:solidFill>
                          <a:schemeClr val="tx1">
                            <a:lumMod val="65000"/>
                            <a:lumOff val="35000"/>
                          </a:schemeClr>
                        </a:solidFill>
                        <a:latin typeface="Arial" panose="020B0604020202020204" pitchFamily="34" charset="0"/>
                        <a:ea typeface="+mn-ea"/>
                        <a:cs typeface="Arial" panose="020B0604020202020204" pitchFamily="34" charset="0"/>
                      </a:endParaRPr>
                    </a:p>
                  </a:txBody>
                  <a:tcPr anchor="ctr">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87781922"/>
                  </a:ext>
                </a:extLst>
              </a:tr>
              <a:tr h="21280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Arial" panose="020B0604020202020204" pitchFamily="34" charset="0"/>
                          <a:cs typeface="Arial" panose="020B0604020202020204" pitchFamily="34" charset="0"/>
                        </a:rPr>
                        <a:t>Objective</a:t>
                      </a:r>
                    </a:p>
                  </a:txBody>
                  <a:tcPr anchor="ct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rgbClr val="00B0F0"/>
                    </a:solidFill>
                  </a:tcPr>
                </a:tc>
                <a:tc>
                  <a:txBody>
                    <a:bodyPr/>
                    <a:lstStyle/>
                    <a:p>
                      <a:pPr marL="0" indent="0" algn="ctr">
                        <a:lnSpc>
                          <a:spcPct val="100000"/>
                        </a:lnSpc>
                        <a:spcBef>
                          <a:spcPts val="0"/>
                        </a:spcBef>
                        <a:spcAft>
                          <a:spcPts val="0"/>
                        </a:spcAft>
                        <a:buFont typeface="Wingdings" panose="05000000000000000000" pitchFamily="2" charset="2"/>
                        <a:buNone/>
                      </a:pPr>
                      <a:r>
                        <a:rPr lang="en-US" sz="1100" b="1" dirty="0">
                          <a:solidFill>
                            <a:schemeClr val="bg1"/>
                          </a:solidFill>
                          <a:latin typeface="Arial" panose="020B0604020202020204" pitchFamily="34" charset="0"/>
                          <a:cs typeface="Arial" panose="020B0604020202020204" pitchFamily="34" charset="0"/>
                        </a:rPr>
                        <a:t>Key Actions</a:t>
                      </a:r>
                    </a:p>
                  </a:txBody>
                  <a:tcPr anchor="ct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rgbClr val="00B0F0"/>
                    </a:solidFill>
                  </a:tcPr>
                </a:tc>
                <a:tc>
                  <a:txBody>
                    <a:bodyPr/>
                    <a:lstStyle/>
                    <a:p>
                      <a:pPr marL="0" indent="0" algn="ctr">
                        <a:lnSpc>
                          <a:spcPct val="100000"/>
                        </a:lnSpc>
                        <a:spcBef>
                          <a:spcPts val="0"/>
                        </a:spcBef>
                        <a:spcAft>
                          <a:spcPts val="0"/>
                        </a:spcAft>
                        <a:buFont typeface="Wingdings" panose="05000000000000000000" pitchFamily="2" charset="2"/>
                        <a:buNone/>
                      </a:pPr>
                      <a:r>
                        <a:rPr lang="en-US" sz="1100" b="1" dirty="0">
                          <a:solidFill>
                            <a:schemeClr val="bg1"/>
                          </a:solidFill>
                          <a:latin typeface="Arial" panose="020B0604020202020204" pitchFamily="34" charset="0"/>
                          <a:cs typeface="Arial" panose="020B0604020202020204" pitchFamily="34" charset="0"/>
                        </a:rPr>
                        <a:t>Impact</a:t>
                      </a:r>
                    </a:p>
                  </a:txBody>
                  <a:tcPr anchor="ct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rgbClr val="00B0F0"/>
                    </a:solidFill>
                  </a:tcPr>
                </a:tc>
                <a:extLst>
                  <a:ext uri="{0D108BD9-81ED-4DB2-BD59-A6C34878D82A}">
                    <a16:rowId xmlns:a16="http://schemas.microsoft.com/office/drawing/2014/main" val="96481374"/>
                  </a:ext>
                </a:extLst>
              </a:tr>
              <a:tr h="863742">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1" kern="1200" noProof="0" dirty="0">
                          <a:solidFill>
                            <a:schemeClr val="dk1"/>
                          </a:solidFill>
                          <a:latin typeface="Arial" panose="020B0604020202020204" pitchFamily="34" charset="0"/>
                          <a:ea typeface="+mn-ea"/>
                          <a:cs typeface="Arial" panose="020B0604020202020204" pitchFamily="34" charset="0"/>
                        </a:rPr>
                        <a:t>Manage Construction Completion</a:t>
                      </a:r>
                    </a:p>
                  </a:txBody>
                  <a:tcPr anchor="ct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marL="174625" lvl="0" indent="-174625" algn="l" defTabSz="685800" rtl="0" eaLnBrk="1" latinLnBrk="0" hangingPunct="1">
                        <a:buFont typeface="Wingdings" panose="05000000000000000000" pitchFamily="2" charset="2"/>
                        <a:buChar char="§"/>
                      </a:pPr>
                      <a:r>
                        <a:rPr lang="en-US" sz="1100" kern="1200" dirty="0">
                          <a:solidFill>
                            <a:schemeClr val="tx1"/>
                          </a:solidFill>
                          <a:effectLst/>
                          <a:latin typeface="Arial" panose="020B0604020202020204" pitchFamily="34" charset="0"/>
                          <a:ea typeface="+mn-ea"/>
                          <a:cs typeface="Arial" panose="020B0604020202020204" pitchFamily="34" charset="0"/>
                        </a:rPr>
                        <a:t>Monitor regular construction progress, quality, and risks via a designed Construction Committee (including Town of Cornelius representation)</a:t>
                      </a:r>
                    </a:p>
                    <a:p>
                      <a:pPr marL="174625" lvl="0" indent="-174625" algn="l" defTabSz="685800" rtl="0" eaLnBrk="1" latinLnBrk="0" hangingPunct="1">
                        <a:buFont typeface="Wingdings" panose="05000000000000000000" pitchFamily="2" charset="2"/>
                        <a:buChar char="§"/>
                      </a:pPr>
                      <a:endParaRPr lang="en-US" sz="800" kern="1200" dirty="0">
                        <a:solidFill>
                          <a:schemeClr val="tx1"/>
                        </a:solidFill>
                        <a:effectLst/>
                        <a:latin typeface="Arial" panose="020B0604020202020204" pitchFamily="34" charset="0"/>
                        <a:ea typeface="+mn-ea"/>
                        <a:cs typeface="Arial" panose="020B0604020202020204" pitchFamily="34" charset="0"/>
                      </a:endParaRPr>
                    </a:p>
                    <a:p>
                      <a:pPr marL="174625" lvl="0" indent="-174625" algn="l" defTabSz="685800" rtl="0" eaLnBrk="1" latinLnBrk="0" hangingPunct="1">
                        <a:buFont typeface="Wingdings" panose="05000000000000000000" pitchFamily="2" charset="2"/>
                        <a:buChar char="§"/>
                      </a:pPr>
                      <a:r>
                        <a:rPr lang="en-US" sz="1100" kern="1200" dirty="0">
                          <a:solidFill>
                            <a:schemeClr val="tx1"/>
                          </a:solidFill>
                          <a:effectLst/>
                          <a:latin typeface="Arial" panose="020B0604020202020204" pitchFamily="34" charset="0"/>
                          <a:ea typeface="+mn-ea"/>
                          <a:cs typeface="Arial" panose="020B0604020202020204" pitchFamily="34" charset="0"/>
                        </a:rPr>
                        <a:t>Determine if / how the established contingency funds will need to utilized or increased</a:t>
                      </a:r>
                    </a:p>
                  </a:txBody>
                  <a:tcPr marR="0">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noFill/>
                  </a:tcPr>
                </a:tc>
                <a:tc>
                  <a:txBody>
                    <a:bodyPr/>
                    <a:lstStyle/>
                    <a:p>
                      <a:pPr marL="171450" marR="0" lvl="0" indent="-17145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Meeting the target construction completion date (Dec. 2021) in accordance with budget plans</a:t>
                      </a:r>
                    </a:p>
                  </a:txBody>
                  <a:tcP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737357697"/>
                  </a:ext>
                </a:extLst>
              </a:tr>
              <a:tr h="1001440">
                <a:tc>
                  <a:txBody>
                    <a:bodyPr/>
                    <a:lstStyle/>
                    <a:p>
                      <a:pPr marL="0" indent="0" algn="ctr">
                        <a:lnSpc>
                          <a:spcPct val="100000"/>
                        </a:lnSpc>
                        <a:spcBef>
                          <a:spcPts val="0"/>
                        </a:spcBef>
                        <a:spcAft>
                          <a:spcPts val="0"/>
                        </a:spcAft>
                        <a:buFont typeface="Wingdings" panose="05000000000000000000" pitchFamily="2" charset="2"/>
                        <a:buNone/>
                      </a:pPr>
                      <a:r>
                        <a:rPr lang="en-US" sz="1100" b="1" dirty="0">
                          <a:latin typeface="Arial" panose="020B0604020202020204" pitchFamily="34" charset="0"/>
                          <a:cs typeface="Arial" panose="020B0604020202020204" pitchFamily="34" charset="0"/>
                        </a:rPr>
                        <a:t>Conduct Community Arts Awareness / Education</a:t>
                      </a:r>
                    </a:p>
                  </a:txBody>
                  <a:tcPr anchor="ct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marL="174625" marR="0" lvl="0" indent="-174625"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Define awareness goals, target audiences, and potential partnerships (at the town level and in collaboration with related area centers)</a:t>
                      </a:r>
                    </a:p>
                    <a:p>
                      <a:pPr marL="174625" marR="0" lvl="0" indent="-174625"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174625" marR="0" lvl="0" indent="-174625"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Develop collateral materials and talking points (engage volunteers – prioritizing social media strategies, physical display at the construction site)</a:t>
                      </a:r>
                    </a:p>
                  </a:txBody>
                  <a:tcPr marR="0">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noFill/>
                  </a:tcPr>
                </a:tc>
                <a:tc>
                  <a:txBody>
                    <a:bodyPr/>
                    <a:lstStyle/>
                    <a:p>
                      <a:pPr marL="171450" marR="0" lvl="0" indent="-17145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Creating a “buzz” about the center, attracting donors, volunteers, and clients</a:t>
                      </a:r>
                    </a:p>
                  </a:txBody>
                  <a:tcP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3971291418"/>
                  </a:ext>
                </a:extLst>
              </a:tr>
              <a:tr h="10014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1" dirty="0">
                          <a:latin typeface="Arial" panose="020B0604020202020204" pitchFamily="34" charset="0"/>
                          <a:cs typeface="Arial" panose="020B0604020202020204" pitchFamily="34" charset="0"/>
                        </a:rPr>
                        <a:t>Implement Technology Requirements</a:t>
                      </a:r>
                    </a:p>
                  </a:txBody>
                  <a:tcPr anchor="ct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marL="174625" marR="0" lvl="0" indent="-174625"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Define technology needs (e.g., Projection, Sound, Lights, Box Office, Customer Relationship, Back-Office Programs, etc.)</a:t>
                      </a:r>
                    </a:p>
                    <a:p>
                      <a:pPr marL="174625" marR="0" lvl="0" indent="-174625"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174625" marR="0" lvl="0" indent="-174625"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Research (comparisons, references) and select vendors, document system trainings for future staff knowledge transitions</a:t>
                      </a:r>
                    </a:p>
                  </a:txBody>
                  <a:tcPr marR="0">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noFill/>
                  </a:tcPr>
                </a:tc>
                <a:tc>
                  <a:txBody>
                    <a:bodyPr/>
                    <a:lstStyle/>
                    <a:p>
                      <a:pPr marL="171450" marR="0" lvl="0" indent="-17145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Having an operational ticketing platform, and related technologies / tools for program and service management</a:t>
                      </a:r>
                    </a:p>
                  </a:txBody>
                  <a:tcP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1152428042"/>
                  </a:ext>
                </a:extLst>
              </a:tr>
              <a:tr h="1477124">
                <a:tc>
                  <a:txBody>
                    <a:bodyPr/>
                    <a:lstStyle/>
                    <a:p>
                      <a:pPr marL="0" marR="0" lvl="0" indent="0" algn="ctr"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100" b="1" dirty="0">
                          <a:latin typeface="Arial" panose="020B0604020202020204" pitchFamily="34" charset="0"/>
                          <a:cs typeface="Arial" panose="020B0604020202020204" pitchFamily="34" charset="0"/>
                        </a:rPr>
                        <a:t>Launch Next Wave Marketing and Development Initiatives</a:t>
                      </a:r>
                    </a:p>
                  </a:txBody>
                  <a:tcPr anchor="ct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marL="174625" lvl="0" indent="-174625" algn="l" defTabSz="685800" rtl="0" eaLnBrk="1" latinLnBrk="0" hangingPunct="1">
                        <a:buFont typeface="Wingdings" panose="05000000000000000000" pitchFamily="2" charset="2"/>
                        <a:buChar char="§"/>
                      </a:pPr>
                      <a:r>
                        <a:rPr lang="en-US" sz="1100" kern="1200" dirty="0">
                          <a:solidFill>
                            <a:schemeClr val="tx1"/>
                          </a:solidFill>
                          <a:effectLst/>
                          <a:latin typeface="Arial" panose="020B0604020202020204" pitchFamily="34" charset="0"/>
                          <a:ea typeface="+mn-ea"/>
                          <a:cs typeface="Arial" panose="020B0604020202020204" pitchFamily="34" charset="0"/>
                        </a:rPr>
                        <a:t>Develop an approach to track the economic and community impacts of the center (to demonstrate value to donors)</a:t>
                      </a:r>
                    </a:p>
                    <a:p>
                      <a:pPr marL="174625" lvl="0" indent="-174625" algn="l" defTabSz="685800" rtl="0" eaLnBrk="1" latinLnBrk="0" hangingPunct="1">
                        <a:buFont typeface="Wingdings" panose="05000000000000000000" pitchFamily="2" charset="2"/>
                        <a:buChar char="§"/>
                      </a:pPr>
                      <a:endParaRPr lang="en-US" sz="800" kern="1200" dirty="0">
                        <a:solidFill>
                          <a:schemeClr val="tx1"/>
                        </a:solidFill>
                        <a:effectLst/>
                        <a:latin typeface="Arial" panose="020B0604020202020204" pitchFamily="34" charset="0"/>
                        <a:ea typeface="+mn-ea"/>
                        <a:cs typeface="Arial" panose="020B0604020202020204" pitchFamily="34" charset="0"/>
                      </a:endParaRPr>
                    </a:p>
                    <a:p>
                      <a:pPr marL="174625" lvl="0" indent="-174625" algn="l" defTabSz="685800" rtl="0" eaLnBrk="1" latinLnBrk="0" hangingPunct="1">
                        <a:buFont typeface="Wingdings" panose="05000000000000000000" pitchFamily="2" charset="2"/>
                        <a:buChar char="§"/>
                      </a:pPr>
                      <a:r>
                        <a:rPr lang="en-US" sz="1100" kern="1200" dirty="0">
                          <a:solidFill>
                            <a:schemeClr val="tx1"/>
                          </a:solidFill>
                          <a:effectLst/>
                          <a:latin typeface="Arial" panose="020B0604020202020204" pitchFamily="34" charset="0"/>
                          <a:ea typeface="+mn-ea"/>
                          <a:cs typeface="Arial" panose="020B0604020202020204" pitchFamily="34" charset="0"/>
                        </a:rPr>
                        <a:t>Create the communication strategy (to shift the Centers’ requests from construction to evolution)</a:t>
                      </a:r>
                    </a:p>
                    <a:p>
                      <a:pPr marL="174625" lvl="0" indent="-174625" algn="l" defTabSz="685800" rtl="0" eaLnBrk="1" latinLnBrk="0" hangingPunct="1">
                        <a:buFont typeface="Wingdings" panose="05000000000000000000" pitchFamily="2" charset="2"/>
                        <a:buChar char="§"/>
                      </a:pPr>
                      <a:endParaRPr lang="en-US" sz="800" kern="1200" dirty="0">
                        <a:solidFill>
                          <a:schemeClr val="tx1"/>
                        </a:solidFill>
                        <a:effectLst/>
                        <a:latin typeface="Arial" panose="020B0604020202020204" pitchFamily="34" charset="0"/>
                        <a:ea typeface="+mn-ea"/>
                        <a:cs typeface="Arial" panose="020B0604020202020204" pitchFamily="34" charset="0"/>
                      </a:endParaRPr>
                    </a:p>
                    <a:p>
                      <a:pPr marL="174625" lvl="0" indent="-174625" algn="l" defTabSz="685800" rtl="0" eaLnBrk="1" latinLnBrk="0" hangingPunct="1">
                        <a:buFont typeface="Wingdings" panose="05000000000000000000" pitchFamily="2" charset="2"/>
                        <a:buChar char="§"/>
                      </a:pPr>
                      <a:r>
                        <a:rPr lang="en-US" sz="1100" kern="1200" dirty="0">
                          <a:solidFill>
                            <a:schemeClr val="tx1"/>
                          </a:solidFill>
                          <a:effectLst/>
                          <a:latin typeface="Arial" panose="020B0604020202020204" pitchFamily="34" charset="0"/>
                          <a:ea typeface="+mn-ea"/>
                          <a:cs typeface="Arial" panose="020B0604020202020204" pitchFamily="34" charset="0"/>
                        </a:rPr>
                        <a:t>Align campaign objectives to annual fundraising targets, investment needs, and expense gaps</a:t>
                      </a:r>
                    </a:p>
                    <a:p>
                      <a:pPr marL="174625" lvl="0" indent="-174625" algn="l" defTabSz="685800" rtl="0" eaLnBrk="1" latinLnBrk="0" hangingPunct="1">
                        <a:buFont typeface="Wingdings" panose="05000000000000000000" pitchFamily="2" charset="2"/>
                        <a:buChar char="§"/>
                      </a:pPr>
                      <a:endParaRPr lang="en-US" sz="800" kern="1200" dirty="0">
                        <a:solidFill>
                          <a:schemeClr val="tx1"/>
                        </a:solidFill>
                        <a:effectLst/>
                        <a:latin typeface="Arial" panose="020B0604020202020204" pitchFamily="34" charset="0"/>
                        <a:ea typeface="+mn-ea"/>
                        <a:cs typeface="Arial" panose="020B0604020202020204" pitchFamily="34" charset="0"/>
                      </a:endParaRPr>
                    </a:p>
                    <a:p>
                      <a:pPr marL="174625" lvl="0" indent="-174625" algn="l" defTabSz="685800" rtl="0" eaLnBrk="1" latinLnBrk="0" hangingPunct="1">
                        <a:buFont typeface="Wingdings" panose="05000000000000000000" pitchFamily="2" charset="2"/>
                        <a:buChar char="§"/>
                      </a:pPr>
                      <a:r>
                        <a:rPr lang="en-US" sz="1100" kern="1200" dirty="0">
                          <a:solidFill>
                            <a:schemeClr val="tx1"/>
                          </a:solidFill>
                          <a:effectLst/>
                          <a:latin typeface="Arial" panose="020B0604020202020204" pitchFamily="34" charset="0"/>
                          <a:ea typeface="+mn-ea"/>
                          <a:cs typeface="Arial" panose="020B0604020202020204" pitchFamily="34" charset="0"/>
                        </a:rPr>
                        <a:t>Determine long-term investment strategies</a:t>
                      </a:r>
                    </a:p>
                  </a:txBody>
                  <a:tcPr marR="0">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noFill/>
                  </a:tcPr>
                </a:tc>
                <a:tc>
                  <a:txBody>
                    <a:bodyPr/>
                    <a:lstStyle/>
                    <a:p>
                      <a:pPr marL="171450" marR="0" lvl="0" indent="-17145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Completing the Capital Campaign and transitioning to an ongoing fund for center sustainment and innovation</a:t>
                      </a:r>
                    </a:p>
                  </a:txBody>
                  <a:tcP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1785465684"/>
                  </a:ext>
                </a:extLst>
              </a:tr>
            </a:tbl>
          </a:graphicData>
        </a:graphic>
      </p:graphicFrame>
      <p:cxnSp>
        <p:nvCxnSpPr>
          <p:cNvPr id="9" name="Straight Connector 8">
            <a:extLst>
              <a:ext uri="{FF2B5EF4-FFF2-40B4-BE49-F238E27FC236}">
                <a16:creationId xmlns:a16="http://schemas.microsoft.com/office/drawing/2014/main" id="{EC03DC30-1E25-47E0-9276-0697DC6B6839}"/>
              </a:ext>
            </a:extLst>
          </p:cNvPr>
          <p:cNvCxnSpPr>
            <a:cxnSpLocks/>
          </p:cNvCxnSpPr>
          <p:nvPr/>
        </p:nvCxnSpPr>
        <p:spPr>
          <a:xfrm>
            <a:off x="310587" y="1609344"/>
            <a:ext cx="6236827" cy="0"/>
          </a:xfrm>
          <a:prstGeom prst="line">
            <a:avLst/>
          </a:prstGeom>
          <a:ln w="19050">
            <a:solidFill>
              <a:srgbClr val="51C7E3"/>
            </a:solidFill>
          </a:ln>
        </p:spPr>
        <p:style>
          <a:lnRef idx="1">
            <a:schemeClr val="accent1"/>
          </a:lnRef>
          <a:fillRef idx="0">
            <a:schemeClr val="accent1"/>
          </a:fillRef>
          <a:effectRef idx="0">
            <a:schemeClr val="accent1"/>
          </a:effectRef>
          <a:fontRef idx="minor">
            <a:schemeClr val="tx1"/>
          </a:fontRef>
        </p:style>
      </p:cxnSp>
      <p:sp>
        <p:nvSpPr>
          <p:cNvPr id="24" name="Arrow: Right 23">
            <a:extLst>
              <a:ext uri="{FF2B5EF4-FFF2-40B4-BE49-F238E27FC236}">
                <a16:creationId xmlns:a16="http://schemas.microsoft.com/office/drawing/2014/main" id="{4B210D11-76BE-4CB5-962B-DE6513B9C157}"/>
              </a:ext>
            </a:extLst>
          </p:cNvPr>
          <p:cNvSpPr/>
          <p:nvPr/>
        </p:nvSpPr>
        <p:spPr>
          <a:xfrm>
            <a:off x="310586" y="1675181"/>
            <a:ext cx="6236828" cy="1470115"/>
          </a:xfrm>
          <a:prstGeom prst="rightArrow">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4EA3D8C-94D3-4D56-90F0-9C170C372310}"/>
              </a:ext>
            </a:extLst>
          </p:cNvPr>
          <p:cNvSpPr/>
          <p:nvPr/>
        </p:nvSpPr>
        <p:spPr>
          <a:xfrm>
            <a:off x="488373" y="2151329"/>
            <a:ext cx="1340723" cy="517815"/>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Preparing</a:t>
            </a:r>
          </a:p>
          <a:p>
            <a:pPr algn="ctr"/>
            <a:r>
              <a:rPr lang="en-US" sz="1600" i="1" dirty="0"/>
              <a:t>2019-2020</a:t>
            </a:r>
          </a:p>
        </p:txBody>
      </p:sp>
      <p:sp>
        <p:nvSpPr>
          <p:cNvPr id="26" name="Rectangle 25">
            <a:extLst>
              <a:ext uri="{FF2B5EF4-FFF2-40B4-BE49-F238E27FC236}">
                <a16:creationId xmlns:a16="http://schemas.microsoft.com/office/drawing/2014/main" id="{AB417ABB-11C0-4C55-8163-A0DDE826581A}"/>
              </a:ext>
            </a:extLst>
          </p:cNvPr>
          <p:cNvSpPr/>
          <p:nvPr/>
        </p:nvSpPr>
        <p:spPr>
          <a:xfrm>
            <a:off x="1905703" y="2151329"/>
            <a:ext cx="1340723" cy="51781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Building</a:t>
            </a:r>
          </a:p>
          <a:p>
            <a:pPr algn="ctr"/>
            <a:r>
              <a:rPr lang="en-US" sz="1600" i="1" dirty="0"/>
              <a:t>2020-2021</a:t>
            </a:r>
          </a:p>
        </p:txBody>
      </p:sp>
      <p:sp>
        <p:nvSpPr>
          <p:cNvPr id="27" name="Rectangle 26">
            <a:extLst>
              <a:ext uri="{FF2B5EF4-FFF2-40B4-BE49-F238E27FC236}">
                <a16:creationId xmlns:a16="http://schemas.microsoft.com/office/drawing/2014/main" id="{A193B120-6913-40F3-AD93-C1AAFAFA65DD}"/>
              </a:ext>
            </a:extLst>
          </p:cNvPr>
          <p:cNvSpPr/>
          <p:nvPr/>
        </p:nvSpPr>
        <p:spPr>
          <a:xfrm>
            <a:off x="3323033" y="2151329"/>
            <a:ext cx="1340723" cy="5178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Opening</a:t>
            </a:r>
          </a:p>
          <a:p>
            <a:pPr algn="ctr"/>
            <a:r>
              <a:rPr lang="en-US" sz="1600" i="1" dirty="0"/>
              <a:t>2021-2022</a:t>
            </a:r>
          </a:p>
        </p:txBody>
      </p:sp>
      <p:sp>
        <p:nvSpPr>
          <p:cNvPr id="28" name="Rectangle 27">
            <a:extLst>
              <a:ext uri="{FF2B5EF4-FFF2-40B4-BE49-F238E27FC236}">
                <a16:creationId xmlns:a16="http://schemas.microsoft.com/office/drawing/2014/main" id="{3A3F0D11-1BA6-4C12-A001-0C0212111355}"/>
              </a:ext>
            </a:extLst>
          </p:cNvPr>
          <p:cNvSpPr/>
          <p:nvPr/>
        </p:nvSpPr>
        <p:spPr>
          <a:xfrm>
            <a:off x="4740362" y="2151329"/>
            <a:ext cx="1340723" cy="5178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Maturing</a:t>
            </a:r>
          </a:p>
          <a:p>
            <a:pPr algn="ctr"/>
            <a:r>
              <a:rPr lang="en-US" sz="1600" i="1" dirty="0"/>
              <a:t>2022-2023</a:t>
            </a:r>
          </a:p>
        </p:txBody>
      </p:sp>
      <p:sp>
        <p:nvSpPr>
          <p:cNvPr id="35" name="Footer Placeholder 1">
            <a:extLst>
              <a:ext uri="{FF2B5EF4-FFF2-40B4-BE49-F238E27FC236}">
                <a16:creationId xmlns:a16="http://schemas.microsoft.com/office/drawing/2014/main" id="{F6177DE2-841A-45A2-9245-75E54CB21ECD}"/>
              </a:ext>
            </a:extLst>
          </p:cNvPr>
          <p:cNvSpPr>
            <a:spLocks noGrp="1"/>
          </p:cNvSpPr>
          <p:nvPr>
            <p:ph type="ftr" sz="quarter" idx="11"/>
          </p:nvPr>
        </p:nvSpPr>
        <p:spPr>
          <a:xfrm>
            <a:off x="2271713" y="8712880"/>
            <a:ext cx="2314575" cy="486833"/>
          </a:xfrm>
        </p:spPr>
        <p:txBody>
          <a:bodyPr/>
          <a:lstStyle/>
          <a:p>
            <a:r>
              <a:rPr lang="en-US" dirty="0"/>
              <a:t>Cain Center for the Arts - Strategic Plan</a:t>
            </a:r>
          </a:p>
        </p:txBody>
      </p:sp>
      <p:sp>
        <p:nvSpPr>
          <p:cNvPr id="36" name="Slide Number Placeholder 2">
            <a:extLst>
              <a:ext uri="{FF2B5EF4-FFF2-40B4-BE49-F238E27FC236}">
                <a16:creationId xmlns:a16="http://schemas.microsoft.com/office/drawing/2014/main" id="{2AAAF98D-24EB-4D12-9D10-44F59CFB7A45}"/>
              </a:ext>
            </a:extLst>
          </p:cNvPr>
          <p:cNvSpPr>
            <a:spLocks noGrp="1"/>
          </p:cNvSpPr>
          <p:nvPr>
            <p:ph type="sldNum" sz="quarter" idx="12"/>
          </p:nvPr>
        </p:nvSpPr>
        <p:spPr>
          <a:xfrm>
            <a:off x="4843463" y="8676304"/>
            <a:ext cx="1543050" cy="486833"/>
          </a:xfrm>
        </p:spPr>
        <p:txBody>
          <a:bodyPr/>
          <a:lstStyle/>
          <a:p>
            <a:fld id="{242445D3-2E3D-4463-913C-05D3012C1118}" type="slidenum">
              <a:rPr lang="en-US" smtClean="0"/>
              <a:t>11</a:t>
            </a:fld>
            <a:endParaRPr lang="en-US"/>
          </a:p>
        </p:txBody>
      </p:sp>
    </p:spTree>
    <p:extLst>
      <p:ext uri="{BB962C8B-B14F-4D97-AF65-F5344CB8AC3E}">
        <p14:creationId xmlns:p14="http://schemas.microsoft.com/office/powerpoint/2010/main" val="3294645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6A7598-3DDE-42C9-A636-986A0CE3A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86" y="215041"/>
            <a:ext cx="1006211" cy="675704"/>
          </a:xfrm>
          <a:prstGeom prst="rect">
            <a:avLst/>
          </a:prstGeom>
        </p:spPr>
      </p:pic>
      <p:pic>
        <p:nvPicPr>
          <p:cNvPr id="6" name="Picture 2" descr="Image result for cain center for the arts">
            <a:extLst>
              <a:ext uri="{FF2B5EF4-FFF2-40B4-BE49-F238E27FC236}">
                <a16:creationId xmlns:a16="http://schemas.microsoft.com/office/drawing/2014/main" id="{60450A1A-310F-43DE-82CC-9D82EA7B9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6049" y="196173"/>
            <a:ext cx="997764" cy="82406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0048F2A-5CAF-4777-8FED-C28DF921F469}"/>
              </a:ext>
            </a:extLst>
          </p:cNvPr>
          <p:cNvSpPr/>
          <p:nvPr/>
        </p:nvSpPr>
        <p:spPr>
          <a:xfrm>
            <a:off x="535709" y="1305858"/>
            <a:ext cx="5786582" cy="334772"/>
          </a:xfrm>
          <a:prstGeom prst="rect">
            <a:avLst/>
          </a:prstGeom>
        </p:spPr>
        <p:txBody>
          <a:bodyPr wrap="square">
            <a:spAutoFit/>
          </a:bodyPr>
          <a:lstStyle/>
          <a:p>
            <a:pPr>
              <a:lnSpc>
                <a:spcPct val="106000"/>
              </a:lnSpc>
              <a:spcBef>
                <a:spcPts val="1200"/>
              </a:spcBef>
              <a:spcAft>
                <a:spcPts val="600"/>
              </a:spcAft>
            </a:pPr>
            <a:r>
              <a:rPr lang="en-US" sz="1600" b="1" dirty="0">
                <a:solidFill>
                  <a:srgbClr val="51C7E3"/>
                </a:solidFill>
                <a:latin typeface="Arial" panose="020B0604020202020204" pitchFamily="34" charset="0"/>
                <a:cs typeface="Arial" panose="020B0604020202020204" pitchFamily="34" charset="0"/>
              </a:rPr>
              <a:t>BUILDING: ORGANIZATIONAL DETAILS</a:t>
            </a:r>
            <a:endParaRPr lang="en-US" sz="1600" b="1" dirty="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0F9F76A2-9148-4CBD-9505-A1F49DD2C57D}"/>
              </a:ext>
            </a:extLst>
          </p:cNvPr>
          <p:cNvCxnSpPr>
            <a:cxnSpLocks/>
          </p:cNvCxnSpPr>
          <p:nvPr/>
        </p:nvCxnSpPr>
        <p:spPr>
          <a:xfrm>
            <a:off x="310587" y="1609344"/>
            <a:ext cx="6236827" cy="0"/>
          </a:xfrm>
          <a:prstGeom prst="line">
            <a:avLst/>
          </a:prstGeom>
          <a:ln w="19050">
            <a:solidFill>
              <a:srgbClr val="51C7E3"/>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7B65543-2E52-4041-B776-C35740DF5A34}"/>
              </a:ext>
            </a:extLst>
          </p:cNvPr>
          <p:cNvSpPr/>
          <p:nvPr/>
        </p:nvSpPr>
        <p:spPr>
          <a:xfrm>
            <a:off x="364541" y="3451225"/>
            <a:ext cx="5916984" cy="1938992"/>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The Development Associate role transitions to a </a:t>
            </a:r>
            <a:r>
              <a:rPr lang="en-US" sz="1200" b="1" dirty="0">
                <a:latin typeface="Arial" panose="020B0604020202020204" pitchFamily="34" charset="0"/>
                <a:cs typeface="Arial" panose="020B0604020202020204" pitchFamily="34" charset="0"/>
              </a:rPr>
              <a:t>Development and Marketing Director</a:t>
            </a:r>
            <a:r>
              <a:rPr lang="en-US" sz="1200" dirty="0">
                <a:latin typeface="Arial" panose="020B0604020202020204" pitchFamily="34" charset="0"/>
                <a:cs typeface="Arial" panose="020B0604020202020204" pitchFamily="34" charset="0"/>
              </a:rPr>
              <a:t> accountable for all sales and fundraising activities.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Administrative and Marketing Assistant role shifts to a </a:t>
            </a:r>
            <a:r>
              <a:rPr lang="en-US" sz="1200" b="1" dirty="0">
                <a:latin typeface="Arial" panose="020B0604020202020204" pitchFamily="34" charset="0"/>
                <a:cs typeface="Arial" panose="020B0604020202020204" pitchFamily="34" charset="0"/>
              </a:rPr>
              <a:t>Marketing &amp; Development Associate </a:t>
            </a:r>
            <a:r>
              <a:rPr lang="en-US" sz="1200" dirty="0">
                <a:latin typeface="Arial" panose="020B0604020202020204" pitchFamily="34" charset="0"/>
                <a:cs typeface="Arial" panose="020B0604020202020204" pitchFamily="34" charset="0"/>
              </a:rPr>
              <a:t>for greater dedication to sales / marketing and outreach support, reporting to the Development and Marketing Director.</a:t>
            </a:r>
          </a:p>
          <a:p>
            <a:endParaRPr lang="en-US" sz="1200" b="1"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A part-time role is added as an </a:t>
            </a:r>
            <a:r>
              <a:rPr lang="en-US" sz="1200" b="1" dirty="0">
                <a:latin typeface="Arial" panose="020B0604020202020204" pitchFamily="34" charset="0"/>
                <a:cs typeface="Arial" panose="020B0604020202020204" pitchFamily="34" charset="0"/>
              </a:rPr>
              <a:t>Office Assistant, </a:t>
            </a:r>
            <a:r>
              <a:rPr lang="en-US" sz="1200" dirty="0">
                <a:latin typeface="Arial" panose="020B0604020202020204" pitchFamily="34" charset="0"/>
                <a:cs typeface="Arial" panose="020B0604020202020204" pitchFamily="34" charset="0"/>
              </a:rPr>
              <a:t>taking over the former administrative duties from the past Administrative and Marketing Assistant role.</a:t>
            </a:r>
          </a:p>
          <a:p>
            <a:endParaRPr lang="en-US" sz="1200"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782C8F86-1CC7-4EF9-AA10-F801B88C18DF}"/>
              </a:ext>
            </a:extLst>
          </p:cNvPr>
          <p:cNvSpPr/>
          <p:nvPr/>
        </p:nvSpPr>
        <p:spPr>
          <a:xfrm>
            <a:off x="2620897" y="5358952"/>
            <a:ext cx="1518845" cy="537829"/>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Arial" panose="020B0604020202020204" pitchFamily="34" charset="0"/>
                <a:cs typeface="Arial" panose="020B0604020202020204" pitchFamily="34" charset="0"/>
              </a:rPr>
              <a:t>Board of Directors</a:t>
            </a:r>
          </a:p>
        </p:txBody>
      </p:sp>
      <p:sp>
        <p:nvSpPr>
          <p:cNvPr id="16" name="Rectangle 15">
            <a:extLst>
              <a:ext uri="{FF2B5EF4-FFF2-40B4-BE49-F238E27FC236}">
                <a16:creationId xmlns:a16="http://schemas.microsoft.com/office/drawing/2014/main" id="{35B4B0C5-7772-46B8-A651-A8038387C517}"/>
              </a:ext>
            </a:extLst>
          </p:cNvPr>
          <p:cNvSpPr/>
          <p:nvPr/>
        </p:nvSpPr>
        <p:spPr>
          <a:xfrm>
            <a:off x="2620897" y="6190222"/>
            <a:ext cx="1518845" cy="537829"/>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Arial" panose="020B0604020202020204" pitchFamily="34" charset="0"/>
                <a:cs typeface="Arial" panose="020B0604020202020204" pitchFamily="34" charset="0"/>
              </a:rPr>
              <a:t>Executive Director</a:t>
            </a:r>
          </a:p>
          <a:p>
            <a:pPr algn="ctr"/>
            <a:r>
              <a:rPr lang="en-US" sz="1050" dirty="0">
                <a:solidFill>
                  <a:schemeClr val="tx1"/>
                </a:solidFill>
                <a:latin typeface="Arial" panose="020B0604020202020204" pitchFamily="34" charset="0"/>
                <a:cs typeface="Arial" panose="020B0604020202020204" pitchFamily="34" charset="0"/>
              </a:rPr>
              <a:t>(Full-Time)</a:t>
            </a:r>
          </a:p>
        </p:txBody>
      </p:sp>
      <p:sp>
        <p:nvSpPr>
          <p:cNvPr id="17" name="Rectangle 16">
            <a:extLst>
              <a:ext uri="{FF2B5EF4-FFF2-40B4-BE49-F238E27FC236}">
                <a16:creationId xmlns:a16="http://schemas.microsoft.com/office/drawing/2014/main" id="{D16366A9-EA05-4536-B1DC-DADC0FF2EE3F}"/>
              </a:ext>
            </a:extLst>
          </p:cNvPr>
          <p:cNvSpPr/>
          <p:nvPr/>
        </p:nvSpPr>
        <p:spPr>
          <a:xfrm>
            <a:off x="535708" y="7133686"/>
            <a:ext cx="1518845" cy="537829"/>
          </a:xfrm>
          <a:prstGeom prst="rect">
            <a:avLst/>
          </a:prstGeom>
          <a:solidFill>
            <a:schemeClr val="accent4">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Arial" panose="020B0604020202020204" pitchFamily="34" charset="0"/>
                <a:cs typeface="Arial" panose="020B0604020202020204" pitchFamily="34" charset="0"/>
              </a:rPr>
              <a:t>Development and Marketing Director</a:t>
            </a:r>
          </a:p>
          <a:p>
            <a:pPr algn="ctr"/>
            <a:r>
              <a:rPr lang="en-US" sz="1050" dirty="0">
                <a:solidFill>
                  <a:schemeClr val="tx1"/>
                </a:solidFill>
                <a:latin typeface="Arial" panose="020B0604020202020204" pitchFamily="34" charset="0"/>
                <a:cs typeface="Arial" panose="020B0604020202020204" pitchFamily="34" charset="0"/>
              </a:rPr>
              <a:t>(Full-Time)</a:t>
            </a:r>
          </a:p>
        </p:txBody>
      </p:sp>
      <p:sp>
        <p:nvSpPr>
          <p:cNvPr id="19" name="Rectangle 18">
            <a:extLst>
              <a:ext uri="{FF2B5EF4-FFF2-40B4-BE49-F238E27FC236}">
                <a16:creationId xmlns:a16="http://schemas.microsoft.com/office/drawing/2014/main" id="{D62A71A1-1070-4FB2-BAB1-17FA3F374E49}"/>
              </a:ext>
            </a:extLst>
          </p:cNvPr>
          <p:cNvSpPr/>
          <p:nvPr/>
        </p:nvSpPr>
        <p:spPr>
          <a:xfrm>
            <a:off x="4706086" y="7133686"/>
            <a:ext cx="1518845" cy="537829"/>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Arial" panose="020B0604020202020204" pitchFamily="34" charset="0"/>
                <a:cs typeface="Arial" panose="020B0604020202020204" pitchFamily="34" charset="0"/>
              </a:rPr>
              <a:t>Program Coordinator</a:t>
            </a:r>
          </a:p>
          <a:p>
            <a:pPr algn="ctr"/>
            <a:r>
              <a:rPr lang="en-US" sz="1050" dirty="0">
                <a:solidFill>
                  <a:schemeClr val="tx1"/>
                </a:solidFill>
                <a:latin typeface="Arial" panose="020B0604020202020204" pitchFamily="34" charset="0"/>
                <a:cs typeface="Arial" panose="020B0604020202020204" pitchFamily="34" charset="0"/>
              </a:rPr>
              <a:t>(Part-Time)</a:t>
            </a:r>
          </a:p>
        </p:txBody>
      </p:sp>
      <p:cxnSp>
        <p:nvCxnSpPr>
          <p:cNvPr id="22" name="Straight Connector 21">
            <a:extLst>
              <a:ext uri="{FF2B5EF4-FFF2-40B4-BE49-F238E27FC236}">
                <a16:creationId xmlns:a16="http://schemas.microsoft.com/office/drawing/2014/main" id="{B4565F55-DA14-4E37-A955-8553B14A655A}"/>
              </a:ext>
            </a:extLst>
          </p:cNvPr>
          <p:cNvCxnSpPr>
            <a:stCxn id="15" idx="2"/>
            <a:endCxn id="16" idx="0"/>
          </p:cNvCxnSpPr>
          <p:nvPr/>
        </p:nvCxnSpPr>
        <p:spPr>
          <a:xfrm>
            <a:off x="3380320" y="5896781"/>
            <a:ext cx="0" cy="293441"/>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C3CBCC6-D791-4D62-9409-B579951CB73E}"/>
              </a:ext>
            </a:extLst>
          </p:cNvPr>
          <p:cNvCxnSpPr>
            <a:cxnSpLocks/>
            <a:stCxn id="17" idx="2"/>
            <a:endCxn id="34" idx="0"/>
          </p:cNvCxnSpPr>
          <p:nvPr/>
        </p:nvCxnSpPr>
        <p:spPr>
          <a:xfrm flipH="1">
            <a:off x="1284666" y="7671515"/>
            <a:ext cx="0" cy="309879"/>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95617977-087B-4F9E-B69D-7F0F30185C3C}"/>
              </a:ext>
            </a:extLst>
          </p:cNvPr>
          <p:cNvCxnSpPr>
            <a:stCxn id="16" idx="2"/>
            <a:endCxn id="17" idx="0"/>
          </p:cNvCxnSpPr>
          <p:nvPr/>
        </p:nvCxnSpPr>
        <p:spPr>
          <a:xfrm rot="5400000">
            <a:off x="2134909" y="5888274"/>
            <a:ext cx="405635" cy="2085189"/>
          </a:xfrm>
          <a:prstGeom prst="bentConnector3">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2E24B570-A7B5-456E-82EA-5EE935C8D1EA}"/>
              </a:ext>
            </a:extLst>
          </p:cNvPr>
          <p:cNvCxnSpPr>
            <a:cxnSpLocks/>
            <a:stCxn id="16" idx="2"/>
            <a:endCxn id="19" idx="0"/>
          </p:cNvCxnSpPr>
          <p:nvPr/>
        </p:nvCxnSpPr>
        <p:spPr>
          <a:xfrm rot="16200000" flipH="1">
            <a:off x="4220097" y="5888273"/>
            <a:ext cx="405635" cy="2085189"/>
          </a:xfrm>
          <a:prstGeom prst="bentConnector3">
            <a:avLst>
              <a:gd name="adj1" fmla="val 50000"/>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2" name="Footer Placeholder 1">
            <a:extLst>
              <a:ext uri="{FF2B5EF4-FFF2-40B4-BE49-F238E27FC236}">
                <a16:creationId xmlns:a16="http://schemas.microsoft.com/office/drawing/2014/main" id="{C83B5012-338E-4390-818C-F678F98F69E7}"/>
              </a:ext>
            </a:extLst>
          </p:cNvPr>
          <p:cNvSpPr>
            <a:spLocks noGrp="1"/>
          </p:cNvSpPr>
          <p:nvPr>
            <p:ph type="ftr" sz="quarter" idx="11"/>
          </p:nvPr>
        </p:nvSpPr>
        <p:spPr>
          <a:xfrm>
            <a:off x="2271713" y="8712880"/>
            <a:ext cx="2314575" cy="486833"/>
          </a:xfrm>
        </p:spPr>
        <p:txBody>
          <a:bodyPr/>
          <a:lstStyle/>
          <a:p>
            <a:r>
              <a:rPr lang="en-US" dirty="0"/>
              <a:t>Cain Center for the Arts - Strategic Plan</a:t>
            </a:r>
          </a:p>
        </p:txBody>
      </p:sp>
      <p:sp>
        <p:nvSpPr>
          <p:cNvPr id="33" name="Slide Number Placeholder 2">
            <a:extLst>
              <a:ext uri="{FF2B5EF4-FFF2-40B4-BE49-F238E27FC236}">
                <a16:creationId xmlns:a16="http://schemas.microsoft.com/office/drawing/2014/main" id="{0647C723-69E1-4913-80E5-D3395CEA1F66}"/>
              </a:ext>
            </a:extLst>
          </p:cNvPr>
          <p:cNvSpPr>
            <a:spLocks noGrp="1"/>
          </p:cNvSpPr>
          <p:nvPr>
            <p:ph type="sldNum" sz="quarter" idx="12"/>
          </p:nvPr>
        </p:nvSpPr>
        <p:spPr>
          <a:xfrm>
            <a:off x="4843463" y="8676304"/>
            <a:ext cx="1543050" cy="486833"/>
          </a:xfrm>
        </p:spPr>
        <p:txBody>
          <a:bodyPr/>
          <a:lstStyle/>
          <a:p>
            <a:fld id="{242445D3-2E3D-4463-913C-05D3012C1118}" type="slidenum">
              <a:rPr lang="en-US" smtClean="0"/>
              <a:t>12</a:t>
            </a:fld>
            <a:endParaRPr lang="en-US"/>
          </a:p>
        </p:txBody>
      </p:sp>
      <p:cxnSp>
        <p:nvCxnSpPr>
          <p:cNvPr id="21" name="Straight Connector 20">
            <a:extLst>
              <a:ext uri="{FF2B5EF4-FFF2-40B4-BE49-F238E27FC236}">
                <a16:creationId xmlns:a16="http://schemas.microsoft.com/office/drawing/2014/main" id="{FDDA4A4A-DF1A-4A77-9516-373A4771E67C}"/>
              </a:ext>
            </a:extLst>
          </p:cNvPr>
          <p:cNvCxnSpPr>
            <a:cxnSpLocks/>
          </p:cNvCxnSpPr>
          <p:nvPr/>
        </p:nvCxnSpPr>
        <p:spPr>
          <a:xfrm>
            <a:off x="310587" y="1609344"/>
            <a:ext cx="6236827" cy="0"/>
          </a:xfrm>
          <a:prstGeom prst="line">
            <a:avLst/>
          </a:prstGeom>
          <a:ln w="19050">
            <a:solidFill>
              <a:srgbClr val="51C7E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F7EB413-6C30-4A65-9517-194949DC55BB}"/>
              </a:ext>
            </a:extLst>
          </p:cNvPr>
          <p:cNvCxnSpPr>
            <a:cxnSpLocks/>
          </p:cNvCxnSpPr>
          <p:nvPr/>
        </p:nvCxnSpPr>
        <p:spPr>
          <a:xfrm>
            <a:off x="310587" y="1609344"/>
            <a:ext cx="6236827" cy="0"/>
          </a:xfrm>
          <a:prstGeom prst="line">
            <a:avLst/>
          </a:prstGeom>
          <a:ln w="19050">
            <a:solidFill>
              <a:srgbClr val="51C7E3"/>
            </a:solidFill>
          </a:ln>
        </p:spPr>
        <p:style>
          <a:lnRef idx="1">
            <a:schemeClr val="accent1"/>
          </a:lnRef>
          <a:fillRef idx="0">
            <a:schemeClr val="accent1"/>
          </a:fillRef>
          <a:effectRef idx="0">
            <a:schemeClr val="accent1"/>
          </a:effectRef>
          <a:fontRef idx="minor">
            <a:schemeClr val="tx1"/>
          </a:fontRef>
        </p:style>
      </p:cxnSp>
      <p:sp>
        <p:nvSpPr>
          <p:cNvPr id="41" name="Arrow: Right 40">
            <a:extLst>
              <a:ext uri="{FF2B5EF4-FFF2-40B4-BE49-F238E27FC236}">
                <a16:creationId xmlns:a16="http://schemas.microsoft.com/office/drawing/2014/main" id="{9DF5FA91-8AB8-4B62-A6E8-64DF81158082}"/>
              </a:ext>
            </a:extLst>
          </p:cNvPr>
          <p:cNvSpPr/>
          <p:nvPr/>
        </p:nvSpPr>
        <p:spPr>
          <a:xfrm>
            <a:off x="310586" y="1675181"/>
            <a:ext cx="6236828" cy="1470115"/>
          </a:xfrm>
          <a:prstGeom prst="rightArrow">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49E8A598-7168-4EA3-B69C-26ECBA784ABB}"/>
              </a:ext>
            </a:extLst>
          </p:cNvPr>
          <p:cNvSpPr/>
          <p:nvPr/>
        </p:nvSpPr>
        <p:spPr>
          <a:xfrm>
            <a:off x="488373" y="2151329"/>
            <a:ext cx="1340723" cy="517815"/>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Preparing</a:t>
            </a:r>
          </a:p>
          <a:p>
            <a:pPr algn="ctr"/>
            <a:r>
              <a:rPr lang="en-US" sz="1600" i="1" dirty="0"/>
              <a:t>2019-2020</a:t>
            </a:r>
          </a:p>
        </p:txBody>
      </p:sp>
      <p:sp>
        <p:nvSpPr>
          <p:cNvPr id="43" name="Rectangle 42">
            <a:extLst>
              <a:ext uri="{FF2B5EF4-FFF2-40B4-BE49-F238E27FC236}">
                <a16:creationId xmlns:a16="http://schemas.microsoft.com/office/drawing/2014/main" id="{E817C439-1C00-4803-86F0-4F48202581F1}"/>
              </a:ext>
            </a:extLst>
          </p:cNvPr>
          <p:cNvSpPr/>
          <p:nvPr/>
        </p:nvSpPr>
        <p:spPr>
          <a:xfrm>
            <a:off x="1905703" y="2151329"/>
            <a:ext cx="1340723" cy="51781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Building</a:t>
            </a:r>
          </a:p>
          <a:p>
            <a:pPr algn="ctr"/>
            <a:r>
              <a:rPr lang="en-US" sz="1600" i="1" dirty="0"/>
              <a:t>2020-2021</a:t>
            </a:r>
          </a:p>
        </p:txBody>
      </p:sp>
      <p:sp>
        <p:nvSpPr>
          <p:cNvPr id="44" name="Rectangle 43">
            <a:extLst>
              <a:ext uri="{FF2B5EF4-FFF2-40B4-BE49-F238E27FC236}">
                <a16:creationId xmlns:a16="http://schemas.microsoft.com/office/drawing/2014/main" id="{B2C87A17-3300-4E15-840F-706E9C15591D}"/>
              </a:ext>
            </a:extLst>
          </p:cNvPr>
          <p:cNvSpPr/>
          <p:nvPr/>
        </p:nvSpPr>
        <p:spPr>
          <a:xfrm>
            <a:off x="3323033" y="2151329"/>
            <a:ext cx="1340723" cy="517815"/>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Opening</a:t>
            </a:r>
          </a:p>
          <a:p>
            <a:pPr algn="ctr"/>
            <a:r>
              <a:rPr lang="en-US" sz="1600" i="1" dirty="0"/>
              <a:t>2021-2022</a:t>
            </a:r>
          </a:p>
        </p:txBody>
      </p:sp>
      <p:sp>
        <p:nvSpPr>
          <p:cNvPr id="45" name="Rectangle 44">
            <a:extLst>
              <a:ext uri="{FF2B5EF4-FFF2-40B4-BE49-F238E27FC236}">
                <a16:creationId xmlns:a16="http://schemas.microsoft.com/office/drawing/2014/main" id="{5B5350D4-D91E-4A02-B5B9-1B4501E7E309}"/>
              </a:ext>
            </a:extLst>
          </p:cNvPr>
          <p:cNvSpPr/>
          <p:nvPr/>
        </p:nvSpPr>
        <p:spPr>
          <a:xfrm>
            <a:off x="4740362" y="2151329"/>
            <a:ext cx="1340723" cy="517815"/>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Maturing</a:t>
            </a:r>
          </a:p>
          <a:p>
            <a:pPr algn="ctr"/>
            <a:r>
              <a:rPr lang="en-US" sz="1600" i="1" dirty="0"/>
              <a:t>2022-2023</a:t>
            </a:r>
          </a:p>
        </p:txBody>
      </p:sp>
      <p:sp>
        <p:nvSpPr>
          <p:cNvPr id="46" name="Isosceles Triangle 45">
            <a:extLst>
              <a:ext uri="{FF2B5EF4-FFF2-40B4-BE49-F238E27FC236}">
                <a16:creationId xmlns:a16="http://schemas.microsoft.com/office/drawing/2014/main" id="{DFA5F714-9C63-4C16-949D-4AE8771B581D}"/>
              </a:ext>
            </a:extLst>
          </p:cNvPr>
          <p:cNvSpPr/>
          <p:nvPr/>
        </p:nvSpPr>
        <p:spPr>
          <a:xfrm rot="10800000">
            <a:off x="1804555" y="2970231"/>
            <a:ext cx="1442705" cy="334772"/>
          </a:xfrm>
          <a:prstGeom prst="triangle">
            <a:avLst/>
          </a:prstGeom>
          <a:solidFill>
            <a:srgbClr val="51C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7CFF7CE-D3F7-459C-8650-512A5ECA6B71}"/>
              </a:ext>
            </a:extLst>
          </p:cNvPr>
          <p:cNvSpPr/>
          <p:nvPr/>
        </p:nvSpPr>
        <p:spPr>
          <a:xfrm>
            <a:off x="2620897" y="7115394"/>
            <a:ext cx="1518845" cy="537829"/>
          </a:xfrm>
          <a:prstGeom prst="rect">
            <a:avLst/>
          </a:prstGeom>
          <a:solidFill>
            <a:schemeClr val="accent4">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Arial" panose="020B0604020202020204" pitchFamily="34" charset="0"/>
                <a:cs typeface="Arial" panose="020B0604020202020204" pitchFamily="34" charset="0"/>
              </a:rPr>
              <a:t>Office Assistant</a:t>
            </a:r>
          </a:p>
          <a:p>
            <a:pPr algn="ctr"/>
            <a:r>
              <a:rPr lang="en-US" sz="1050" dirty="0">
                <a:solidFill>
                  <a:schemeClr val="tx1"/>
                </a:solidFill>
                <a:latin typeface="Arial" panose="020B0604020202020204" pitchFamily="34" charset="0"/>
                <a:cs typeface="Arial" panose="020B0604020202020204" pitchFamily="34" charset="0"/>
              </a:rPr>
              <a:t>(Part-Time)</a:t>
            </a:r>
          </a:p>
        </p:txBody>
      </p:sp>
      <p:cxnSp>
        <p:nvCxnSpPr>
          <p:cNvPr id="31" name="Straight Connector 30">
            <a:extLst>
              <a:ext uri="{FF2B5EF4-FFF2-40B4-BE49-F238E27FC236}">
                <a16:creationId xmlns:a16="http://schemas.microsoft.com/office/drawing/2014/main" id="{9797736B-DDE3-48FE-9C76-63BA1CB6D36A}"/>
              </a:ext>
            </a:extLst>
          </p:cNvPr>
          <p:cNvCxnSpPr>
            <a:cxnSpLocks/>
            <a:stCxn id="16" idx="2"/>
            <a:endCxn id="30" idx="0"/>
          </p:cNvCxnSpPr>
          <p:nvPr/>
        </p:nvCxnSpPr>
        <p:spPr>
          <a:xfrm>
            <a:off x="3380320" y="6728051"/>
            <a:ext cx="0" cy="387343"/>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587718EF-FC62-4F78-81C5-6021075F99B9}"/>
              </a:ext>
            </a:extLst>
          </p:cNvPr>
          <p:cNvSpPr/>
          <p:nvPr/>
        </p:nvSpPr>
        <p:spPr>
          <a:xfrm>
            <a:off x="514778" y="7981394"/>
            <a:ext cx="1539775" cy="565212"/>
          </a:xfrm>
          <a:prstGeom prst="rect">
            <a:avLst/>
          </a:prstGeom>
          <a:solidFill>
            <a:schemeClr val="accent4">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50" b="1" dirty="0">
                <a:solidFill>
                  <a:schemeClr val="tx1"/>
                </a:solidFill>
                <a:latin typeface="Arial" panose="020B0604020202020204" pitchFamily="34" charset="0"/>
                <a:cs typeface="Arial" panose="020B0604020202020204" pitchFamily="34" charset="0"/>
              </a:rPr>
              <a:t>Marketing &amp; Development Associate</a:t>
            </a:r>
          </a:p>
          <a:p>
            <a:pPr algn="ctr"/>
            <a:r>
              <a:rPr lang="en-US" sz="1050" dirty="0">
                <a:solidFill>
                  <a:schemeClr val="tx1"/>
                </a:solidFill>
                <a:latin typeface="Arial" panose="020B0604020202020204" pitchFamily="34" charset="0"/>
                <a:cs typeface="Arial" panose="020B0604020202020204" pitchFamily="34" charset="0"/>
              </a:rPr>
              <a:t>(Full-Time)</a:t>
            </a:r>
          </a:p>
        </p:txBody>
      </p:sp>
    </p:spTree>
    <p:extLst>
      <p:ext uri="{BB962C8B-B14F-4D97-AF65-F5344CB8AC3E}">
        <p14:creationId xmlns:p14="http://schemas.microsoft.com/office/powerpoint/2010/main" val="46098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6A7598-3DDE-42C9-A636-986A0CE3A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86" y="215041"/>
            <a:ext cx="1006211" cy="675704"/>
          </a:xfrm>
          <a:prstGeom prst="rect">
            <a:avLst/>
          </a:prstGeom>
        </p:spPr>
      </p:pic>
      <p:pic>
        <p:nvPicPr>
          <p:cNvPr id="6" name="Picture 2" descr="Image result for cain center for the arts">
            <a:extLst>
              <a:ext uri="{FF2B5EF4-FFF2-40B4-BE49-F238E27FC236}">
                <a16:creationId xmlns:a16="http://schemas.microsoft.com/office/drawing/2014/main" id="{60450A1A-310F-43DE-82CC-9D82EA7B9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6049" y="196173"/>
            <a:ext cx="997764" cy="82406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0048F2A-5CAF-4777-8FED-C28DF921F469}"/>
              </a:ext>
            </a:extLst>
          </p:cNvPr>
          <p:cNvSpPr/>
          <p:nvPr/>
        </p:nvSpPr>
        <p:spPr>
          <a:xfrm>
            <a:off x="535709" y="1305858"/>
            <a:ext cx="5786582" cy="334772"/>
          </a:xfrm>
          <a:prstGeom prst="rect">
            <a:avLst/>
          </a:prstGeom>
        </p:spPr>
        <p:txBody>
          <a:bodyPr wrap="square">
            <a:spAutoFit/>
          </a:bodyPr>
          <a:lstStyle/>
          <a:p>
            <a:pPr>
              <a:lnSpc>
                <a:spcPct val="106000"/>
              </a:lnSpc>
              <a:spcBef>
                <a:spcPts val="1200"/>
              </a:spcBef>
              <a:spcAft>
                <a:spcPts val="600"/>
              </a:spcAft>
            </a:pPr>
            <a:r>
              <a:rPr lang="en-US" sz="1600" b="1" dirty="0">
                <a:solidFill>
                  <a:srgbClr val="51C7E3"/>
                </a:solidFill>
                <a:latin typeface="Arial" panose="020B0604020202020204" pitchFamily="34" charset="0"/>
                <a:cs typeface="Arial" panose="020B0604020202020204" pitchFamily="34" charset="0"/>
              </a:rPr>
              <a:t>OPENING: OBJECTIVE DETAILS</a:t>
            </a:r>
            <a:endParaRPr lang="en-US" sz="1600" b="1" dirty="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0F9F76A2-9148-4CBD-9505-A1F49DD2C57D}"/>
              </a:ext>
            </a:extLst>
          </p:cNvPr>
          <p:cNvCxnSpPr>
            <a:cxnSpLocks/>
          </p:cNvCxnSpPr>
          <p:nvPr/>
        </p:nvCxnSpPr>
        <p:spPr>
          <a:xfrm>
            <a:off x="310587" y="1609344"/>
            <a:ext cx="6236827" cy="0"/>
          </a:xfrm>
          <a:prstGeom prst="line">
            <a:avLst/>
          </a:prstGeom>
          <a:ln w="19050">
            <a:solidFill>
              <a:srgbClr val="51C7E3"/>
            </a:solidFill>
          </a:ln>
        </p:spPr>
        <p:style>
          <a:lnRef idx="1">
            <a:schemeClr val="accent1"/>
          </a:lnRef>
          <a:fillRef idx="0">
            <a:schemeClr val="accent1"/>
          </a:fillRef>
          <a:effectRef idx="0">
            <a:schemeClr val="accent1"/>
          </a:effectRef>
          <a:fontRef idx="minor">
            <a:schemeClr val="tx1"/>
          </a:fontRef>
        </p:style>
      </p:cxnSp>
      <p:graphicFrame>
        <p:nvGraphicFramePr>
          <p:cNvPr id="5" name="Table 4">
            <a:extLst>
              <a:ext uri="{FF2B5EF4-FFF2-40B4-BE49-F238E27FC236}">
                <a16:creationId xmlns:a16="http://schemas.microsoft.com/office/drawing/2014/main" id="{9ACBA335-BCCD-41FA-B82B-B3B34EAD4DB0}"/>
              </a:ext>
            </a:extLst>
          </p:cNvPr>
          <p:cNvGraphicFramePr>
            <a:graphicFrameLocks noGrp="1"/>
          </p:cNvGraphicFramePr>
          <p:nvPr>
            <p:extLst>
              <p:ext uri="{D42A27DB-BD31-4B8C-83A1-F6EECF244321}">
                <p14:modId xmlns:p14="http://schemas.microsoft.com/office/powerpoint/2010/main" val="2324265710"/>
              </p:ext>
            </p:extLst>
          </p:nvPr>
        </p:nvGraphicFramePr>
        <p:xfrm>
          <a:off x="310586" y="3040912"/>
          <a:ext cx="6236828" cy="5592140"/>
        </p:xfrm>
        <a:graphic>
          <a:graphicData uri="http://schemas.openxmlformats.org/drawingml/2006/table">
            <a:tbl>
              <a:tblPr firstRow="1" bandRow="1">
                <a:tableStyleId>{5C22544A-7EE6-4342-B048-85BDC9FD1C3A}</a:tableStyleId>
              </a:tblPr>
              <a:tblGrid>
                <a:gridCol w="1381054">
                  <a:extLst>
                    <a:ext uri="{9D8B030D-6E8A-4147-A177-3AD203B41FA5}">
                      <a16:colId xmlns:a16="http://schemas.microsoft.com/office/drawing/2014/main" val="1512219429"/>
                    </a:ext>
                  </a:extLst>
                </a:gridCol>
                <a:gridCol w="3121365">
                  <a:extLst>
                    <a:ext uri="{9D8B030D-6E8A-4147-A177-3AD203B41FA5}">
                      <a16:colId xmlns:a16="http://schemas.microsoft.com/office/drawing/2014/main" val="3621949351"/>
                    </a:ext>
                  </a:extLst>
                </a:gridCol>
                <a:gridCol w="1734409">
                  <a:extLst>
                    <a:ext uri="{9D8B030D-6E8A-4147-A177-3AD203B41FA5}">
                      <a16:colId xmlns:a16="http://schemas.microsoft.com/office/drawing/2014/main" val="3397462706"/>
                    </a:ext>
                  </a:extLst>
                </a:gridCol>
              </a:tblGrid>
              <a:tr h="501980">
                <a:tc gridSpan="3">
                  <a:txBody>
                    <a:bodyPr/>
                    <a:lstStyle/>
                    <a:p>
                      <a:pPr marL="114300" lvl="0" indent="0" algn="ctr">
                        <a:buFont typeface="Wingdings" panose="05000000000000000000" pitchFamily="2" charset="2"/>
                        <a:buNone/>
                      </a:pPr>
                      <a:r>
                        <a:rPr lang="en-US" sz="1200" b="0" i="1" kern="1200" dirty="0">
                          <a:solidFill>
                            <a:schemeClr val="tx1"/>
                          </a:solidFill>
                          <a:latin typeface="Arial" panose="020B0604020202020204" pitchFamily="34" charset="0"/>
                          <a:ea typeface="+mn-ea"/>
                          <a:cs typeface="Arial" panose="020B0604020202020204" pitchFamily="34" charset="0"/>
                        </a:rPr>
                        <a:t>The finalization and deployment of the Cain Center for the Arts initial programming and the creation of a community presence through targeted marketing and outreach efforts</a:t>
                      </a:r>
                    </a:p>
                  </a:txBody>
                  <a:tcPr anchor="ctr">
                    <a:lnB w="19050" cap="flat" cmpd="sng" algn="ctr">
                      <a:solidFill>
                        <a:schemeClr val="tx1">
                          <a:lumMod val="65000"/>
                          <a:lumOff val="35000"/>
                        </a:schemeClr>
                      </a:solidFill>
                      <a:prstDash val="solid"/>
                      <a:round/>
                      <a:headEnd type="none" w="med" len="med"/>
                      <a:tailEnd type="none" w="med" len="med"/>
                    </a:lnB>
                    <a:solidFill>
                      <a:schemeClr val="bg1"/>
                    </a:solidFill>
                  </a:tcPr>
                </a:tc>
                <a:tc hMerge="1">
                  <a:txBody>
                    <a:bodyPr/>
                    <a:lstStyle/>
                    <a:p>
                      <a:pPr marL="171450" indent="-171450">
                        <a:lnSpc>
                          <a:spcPct val="100000"/>
                        </a:lnSpc>
                        <a:spcBef>
                          <a:spcPts val="0"/>
                        </a:spcBef>
                        <a:spcAft>
                          <a:spcPts val="0"/>
                        </a:spcAft>
                        <a:buFont typeface="Wingdings" panose="05000000000000000000" pitchFamily="2" charset="2"/>
                        <a:buChar char="§"/>
                      </a:pPr>
                      <a:endParaRPr lang="en-US" sz="1200" b="0" dirty="0">
                        <a:solidFill>
                          <a:schemeClr val="tx1"/>
                        </a:solidFill>
                        <a:latin typeface="Arial" panose="020B0604020202020204" pitchFamily="34" charset="0"/>
                        <a:cs typeface="Arial" panose="020B0604020202020204" pitchFamily="34" charset="0"/>
                      </a:endParaRPr>
                    </a:p>
                  </a:txBody>
                  <a:tcPr anchor="ctr">
                    <a:lnB w="19050" cap="flat" cmpd="sng" algn="ctr">
                      <a:solidFill>
                        <a:schemeClr val="tx1">
                          <a:lumMod val="65000"/>
                          <a:lumOff val="35000"/>
                        </a:schemeClr>
                      </a:solidFill>
                      <a:prstDash val="solid"/>
                      <a:round/>
                      <a:headEnd type="none" w="med" len="med"/>
                      <a:tailEnd type="none" w="med" len="med"/>
                    </a:lnB>
                    <a:noFill/>
                  </a:tcPr>
                </a:tc>
                <a:tc h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400" b="0" i="1" kern="1200" dirty="0">
                        <a:solidFill>
                          <a:schemeClr val="tx1">
                            <a:lumMod val="65000"/>
                            <a:lumOff val="35000"/>
                          </a:schemeClr>
                        </a:solidFill>
                        <a:latin typeface="Arial" panose="020B0604020202020204" pitchFamily="34" charset="0"/>
                        <a:ea typeface="+mn-ea"/>
                        <a:cs typeface="Arial" panose="020B0604020202020204" pitchFamily="34" charset="0"/>
                      </a:endParaRPr>
                    </a:p>
                  </a:txBody>
                  <a:tcPr anchor="ctr">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87781922"/>
                  </a:ext>
                </a:extLst>
              </a:tr>
              <a:tr h="24137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Arial" panose="020B0604020202020204" pitchFamily="34" charset="0"/>
                          <a:cs typeface="Arial" panose="020B0604020202020204" pitchFamily="34" charset="0"/>
                        </a:rPr>
                        <a:t>Objective</a:t>
                      </a:r>
                    </a:p>
                  </a:txBody>
                  <a:tcPr anchor="ct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rgbClr val="0070C0"/>
                    </a:solidFill>
                  </a:tcPr>
                </a:tc>
                <a:tc>
                  <a:txBody>
                    <a:bodyPr/>
                    <a:lstStyle/>
                    <a:p>
                      <a:pPr marL="0" indent="0" algn="ctr">
                        <a:lnSpc>
                          <a:spcPct val="100000"/>
                        </a:lnSpc>
                        <a:spcBef>
                          <a:spcPts val="0"/>
                        </a:spcBef>
                        <a:spcAft>
                          <a:spcPts val="0"/>
                        </a:spcAft>
                        <a:buFont typeface="Wingdings" panose="05000000000000000000" pitchFamily="2" charset="2"/>
                        <a:buNone/>
                      </a:pPr>
                      <a:r>
                        <a:rPr lang="en-US" sz="1100" b="1" dirty="0">
                          <a:solidFill>
                            <a:schemeClr val="bg1"/>
                          </a:solidFill>
                          <a:latin typeface="Arial" panose="020B0604020202020204" pitchFamily="34" charset="0"/>
                          <a:cs typeface="Arial" panose="020B0604020202020204" pitchFamily="34" charset="0"/>
                        </a:rPr>
                        <a:t>Key Actions</a:t>
                      </a:r>
                    </a:p>
                  </a:txBody>
                  <a:tcPr anchor="ct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rgbClr val="0070C0"/>
                    </a:solidFill>
                  </a:tcPr>
                </a:tc>
                <a:tc>
                  <a:txBody>
                    <a:bodyPr/>
                    <a:lstStyle/>
                    <a:p>
                      <a:pPr marL="0" indent="0" algn="ctr">
                        <a:lnSpc>
                          <a:spcPct val="100000"/>
                        </a:lnSpc>
                        <a:spcBef>
                          <a:spcPts val="0"/>
                        </a:spcBef>
                        <a:spcAft>
                          <a:spcPts val="0"/>
                        </a:spcAft>
                        <a:buFont typeface="Wingdings" panose="05000000000000000000" pitchFamily="2" charset="2"/>
                        <a:buNone/>
                      </a:pPr>
                      <a:r>
                        <a:rPr lang="en-US" sz="1100" b="1" dirty="0">
                          <a:solidFill>
                            <a:schemeClr val="bg1"/>
                          </a:solidFill>
                          <a:latin typeface="Arial" panose="020B0604020202020204" pitchFamily="34" charset="0"/>
                          <a:cs typeface="Arial" panose="020B0604020202020204" pitchFamily="34" charset="0"/>
                        </a:rPr>
                        <a:t>Impact</a:t>
                      </a:r>
                    </a:p>
                  </a:txBody>
                  <a:tcPr anchor="ct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rgbClr val="0070C0"/>
                    </a:solidFill>
                  </a:tcPr>
                </a:tc>
                <a:extLst>
                  <a:ext uri="{0D108BD9-81ED-4DB2-BD59-A6C34878D82A}">
                    <a16:rowId xmlns:a16="http://schemas.microsoft.com/office/drawing/2014/main" val="96481374"/>
                  </a:ext>
                </a:extLst>
              </a:tr>
              <a:tr h="1292082">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kern="1200" noProof="0" dirty="0">
                          <a:solidFill>
                            <a:schemeClr val="dk1"/>
                          </a:solidFill>
                          <a:latin typeface="Arial" panose="020B0604020202020204" pitchFamily="34" charset="0"/>
                          <a:ea typeface="+mn-ea"/>
                          <a:cs typeface="Arial" panose="020B0604020202020204" pitchFamily="34" charset="0"/>
                        </a:rPr>
                        <a:t>Scale Up Staffing</a:t>
                      </a:r>
                    </a:p>
                  </a:txBody>
                  <a:tcPr anchor="ct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marL="174625" marR="0" lvl="0" indent="-174625"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100" kern="1200" dirty="0">
                          <a:solidFill>
                            <a:schemeClr val="tx1"/>
                          </a:solidFill>
                          <a:effectLst/>
                          <a:latin typeface="Arial" panose="020B0604020202020204" pitchFamily="34" charset="0"/>
                          <a:ea typeface="+mn-ea"/>
                          <a:cs typeface="Arial" panose="020B0604020202020204" pitchFamily="34" charset="0"/>
                        </a:rPr>
                        <a:t>Refine role responsibilities and develop job postings (promoted via traditional postings, social media, and the volunteer network)</a:t>
                      </a:r>
                    </a:p>
                    <a:p>
                      <a:pPr marL="174625" marR="0" lvl="0" indent="-174625"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800" kern="1200" dirty="0">
                        <a:solidFill>
                          <a:schemeClr val="tx1"/>
                        </a:solidFill>
                        <a:effectLst/>
                        <a:latin typeface="Arial" panose="020B0604020202020204" pitchFamily="34" charset="0"/>
                        <a:ea typeface="+mn-ea"/>
                        <a:cs typeface="Arial" panose="020B0604020202020204" pitchFamily="34" charset="0"/>
                      </a:endParaRPr>
                    </a:p>
                    <a:p>
                      <a:pPr marL="174625" marR="0" lvl="0" indent="-174625"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100" kern="1200" dirty="0">
                          <a:solidFill>
                            <a:schemeClr val="tx1"/>
                          </a:solidFill>
                          <a:effectLst/>
                          <a:latin typeface="Arial" panose="020B0604020202020204" pitchFamily="34" charset="0"/>
                          <a:ea typeface="+mn-ea"/>
                          <a:cs typeface="Arial" panose="020B0604020202020204" pitchFamily="34" charset="0"/>
                        </a:rPr>
                        <a:t>Hire for staff and management positions (hiring management up to 6 month prior to opening and general staff up to 4 months prior to opening)</a:t>
                      </a:r>
                    </a:p>
                  </a:txBody>
                  <a:tcP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noFill/>
                  </a:tcPr>
                </a:tc>
                <a:tc>
                  <a:txBody>
                    <a:bodyPr/>
                    <a:lstStyle/>
                    <a:p>
                      <a:pPr marL="171450" marR="0" lvl="0" indent="-17145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Resourcing is in place to open the center and deliver on the programming strategy</a:t>
                      </a:r>
                    </a:p>
                  </a:txBody>
                  <a:tcP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737357697"/>
                  </a:ext>
                </a:extLst>
              </a:tr>
              <a:tr h="823525">
                <a:tc>
                  <a:txBody>
                    <a:bodyPr/>
                    <a:lstStyle/>
                    <a:p>
                      <a:pPr marL="0" indent="0" algn="ctr">
                        <a:lnSpc>
                          <a:spcPct val="100000"/>
                        </a:lnSpc>
                        <a:spcBef>
                          <a:spcPts val="0"/>
                        </a:spcBef>
                        <a:spcAft>
                          <a:spcPts val="0"/>
                        </a:spcAft>
                        <a:buFont typeface="Wingdings" panose="05000000000000000000" pitchFamily="2" charset="2"/>
                        <a:buNone/>
                      </a:pPr>
                      <a:r>
                        <a:rPr lang="en-US" sz="1200" b="1" dirty="0">
                          <a:latin typeface="Arial" panose="020B0604020202020204" pitchFamily="34" charset="0"/>
                          <a:cs typeface="Arial" panose="020B0604020202020204" pitchFamily="34" charset="0"/>
                        </a:rPr>
                        <a:t>Capitalize on Marketing and Outreach</a:t>
                      </a:r>
                    </a:p>
                  </a:txBody>
                  <a:tcPr anchor="ct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marL="174625" marR="0" lvl="0" indent="-174625"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Complete outreach to targeted vendors / partners, place paid ads for key gaps</a:t>
                      </a:r>
                    </a:p>
                    <a:p>
                      <a:pPr marL="174625" marR="0" lvl="0" indent="-174625"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174625" marR="0" lvl="0" indent="-174625"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Convert ongoing awareness and fundraising channels into client marketing sources</a:t>
                      </a:r>
                    </a:p>
                  </a:txBody>
                  <a:tcP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noFill/>
                  </a:tcPr>
                </a:tc>
                <a:tc>
                  <a:txBody>
                    <a:bodyPr/>
                    <a:lstStyle/>
                    <a:p>
                      <a:pPr marL="171450" marR="0" lvl="0" indent="-17145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Bookings of programs / rentals have been secured</a:t>
                      </a:r>
                    </a:p>
                  </a:txBody>
                  <a:tcP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3971291418"/>
                  </a:ext>
                </a:extLst>
              </a:tr>
              <a:tr h="156185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Launch the Center</a:t>
                      </a:r>
                    </a:p>
                  </a:txBody>
                  <a:tcPr anchor="ct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marL="173038" lvl="0" indent="-173038">
                        <a:buFont typeface="Wingdings" panose="05000000000000000000" pitchFamily="2" charset="2"/>
                        <a:buChar char="§"/>
                      </a:pPr>
                      <a:r>
                        <a:rPr lang="en-US" sz="1100" kern="1200" dirty="0">
                          <a:solidFill>
                            <a:schemeClr val="dk1"/>
                          </a:solidFill>
                          <a:effectLst/>
                          <a:latin typeface="Arial" panose="020B0604020202020204" pitchFamily="34" charset="0"/>
                          <a:ea typeface="+mn-ea"/>
                          <a:cs typeface="Arial" panose="020B0604020202020204" pitchFamily="34" charset="0"/>
                        </a:rPr>
                        <a:t>Define and prepare for Day One – dedicated opening campaign with a relatable theme for initial programming</a:t>
                      </a:r>
                    </a:p>
                    <a:p>
                      <a:pPr marL="173038" lvl="0" indent="-173038">
                        <a:buFont typeface="Wingdings" panose="05000000000000000000" pitchFamily="2" charset="2"/>
                        <a:buChar char="§"/>
                      </a:pPr>
                      <a:endParaRPr lang="en-US" sz="800" kern="1200" dirty="0">
                        <a:solidFill>
                          <a:schemeClr val="dk1"/>
                        </a:solidFill>
                        <a:effectLst/>
                        <a:latin typeface="Arial" panose="020B0604020202020204" pitchFamily="34" charset="0"/>
                        <a:ea typeface="+mn-ea"/>
                        <a:cs typeface="Arial" panose="020B0604020202020204" pitchFamily="34" charset="0"/>
                      </a:endParaRPr>
                    </a:p>
                    <a:p>
                      <a:pPr marL="173038" lvl="0" indent="-173038">
                        <a:buFont typeface="Wingdings" panose="05000000000000000000" pitchFamily="2" charset="2"/>
                        <a:buChar char="§"/>
                      </a:pPr>
                      <a:r>
                        <a:rPr lang="en-US" sz="1100" kern="1200" dirty="0">
                          <a:solidFill>
                            <a:schemeClr val="dk1"/>
                          </a:solidFill>
                          <a:effectLst/>
                          <a:latin typeface="Arial" panose="020B0604020202020204" pitchFamily="34" charset="0"/>
                          <a:ea typeface="+mn-ea"/>
                          <a:cs typeface="Arial" panose="020B0604020202020204" pitchFamily="34" charset="0"/>
                        </a:rPr>
                        <a:t>Provide visual sponsorship / donor recognition and gratitude</a:t>
                      </a:r>
                    </a:p>
                    <a:p>
                      <a:pPr marL="173038" lvl="0" indent="-173038">
                        <a:buFont typeface="Wingdings" panose="05000000000000000000" pitchFamily="2" charset="2"/>
                        <a:buChar char="§"/>
                      </a:pPr>
                      <a:endParaRPr lang="en-US" sz="800" kern="1200" dirty="0">
                        <a:solidFill>
                          <a:schemeClr val="dk1"/>
                        </a:solidFill>
                        <a:effectLst/>
                        <a:latin typeface="Arial" panose="020B0604020202020204" pitchFamily="34" charset="0"/>
                        <a:ea typeface="+mn-ea"/>
                        <a:cs typeface="Arial" panose="020B0604020202020204" pitchFamily="34" charset="0"/>
                      </a:endParaRPr>
                    </a:p>
                    <a:p>
                      <a:pPr marL="173038" lvl="0" indent="-173038">
                        <a:buFont typeface="Wingdings" panose="05000000000000000000" pitchFamily="2" charset="2"/>
                        <a:buChar char="§"/>
                      </a:pPr>
                      <a:r>
                        <a:rPr lang="en-US" sz="1100" kern="1200" dirty="0">
                          <a:solidFill>
                            <a:schemeClr val="dk1"/>
                          </a:solidFill>
                          <a:effectLst/>
                          <a:latin typeface="Arial" panose="020B0604020202020204" pitchFamily="34" charset="0"/>
                          <a:ea typeface="+mn-ea"/>
                          <a:cs typeface="Arial" panose="020B0604020202020204" pitchFamily="34" charset="0"/>
                        </a:rPr>
                        <a:t>Conduct regular staff lessons learned sessions (appreciation and development focused) for a quality workplace culture</a:t>
                      </a: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noFill/>
                  </a:tcPr>
                </a:tc>
                <a:tc>
                  <a:txBody>
                    <a:bodyPr/>
                    <a:lstStyle/>
                    <a:p>
                      <a:pPr marL="171450" marR="0" lvl="0" indent="-17145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Opening of the center with high-customer draws and appreciation shown for supporters (staff and donors)</a:t>
                      </a:r>
                    </a:p>
                  </a:txBody>
                  <a:tcP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1152428042"/>
                  </a:ext>
                </a:extLst>
              </a:tr>
              <a:tr h="823525">
                <a:tc>
                  <a:txBody>
                    <a:bodyPr/>
                    <a:lstStyle/>
                    <a:p>
                      <a:pPr marL="0" lvl="0" indent="0" algn="ctr" defTabSz="685800">
                        <a:buFont typeface="Wingdings" panose="05000000000000000000" pitchFamily="2" charset="2"/>
                        <a:buNone/>
                        <a:defRPr/>
                      </a:pPr>
                      <a:r>
                        <a:rPr lang="en-US" sz="1200" b="1" dirty="0">
                          <a:latin typeface="Arial" panose="020B0604020202020204" pitchFamily="34" charset="0"/>
                          <a:cs typeface="Arial" panose="020B0604020202020204" pitchFamily="34" charset="0"/>
                        </a:rPr>
                        <a:t>Deploy the Program Strategy</a:t>
                      </a:r>
                      <a:endParaRPr lang="en-US" sz="1200" b="1" i="1" dirty="0">
                        <a:latin typeface="Arial" panose="020B0604020202020204" pitchFamily="34" charset="0"/>
                        <a:cs typeface="Arial" panose="020B0604020202020204" pitchFamily="34" charset="0"/>
                      </a:endParaRPr>
                    </a:p>
                  </a:txBody>
                  <a:tcPr anchor="ct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marL="174625" marR="0" lvl="0" indent="-174625"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Coordinate fixed and variable bookings (as per opening timeline)</a:t>
                      </a:r>
                    </a:p>
                    <a:p>
                      <a:pPr marL="174625" marR="0" lvl="0" indent="-174625"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174625" marR="0" lvl="0" indent="-174625"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Establish a quality delivery protocol (checklist and contingencies)</a:t>
                      </a:r>
                    </a:p>
                  </a:txBody>
                  <a:tcP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noFill/>
                  </a:tcPr>
                </a:tc>
                <a:tc>
                  <a:txBody>
                    <a:bodyPr/>
                    <a:lstStyle/>
                    <a:p>
                      <a:pPr marL="171450" marR="0" lvl="0" indent="-17145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Executing of the program strategy with a quality focus</a:t>
                      </a:r>
                    </a:p>
                  </a:txBody>
                  <a:tcP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1785465684"/>
                  </a:ext>
                </a:extLst>
              </a:tr>
            </a:tbl>
          </a:graphicData>
        </a:graphic>
      </p:graphicFrame>
      <p:cxnSp>
        <p:nvCxnSpPr>
          <p:cNvPr id="9" name="Straight Connector 8">
            <a:extLst>
              <a:ext uri="{FF2B5EF4-FFF2-40B4-BE49-F238E27FC236}">
                <a16:creationId xmlns:a16="http://schemas.microsoft.com/office/drawing/2014/main" id="{EC03DC30-1E25-47E0-9276-0697DC6B6839}"/>
              </a:ext>
            </a:extLst>
          </p:cNvPr>
          <p:cNvCxnSpPr>
            <a:cxnSpLocks/>
          </p:cNvCxnSpPr>
          <p:nvPr/>
        </p:nvCxnSpPr>
        <p:spPr>
          <a:xfrm>
            <a:off x="310587" y="1609344"/>
            <a:ext cx="6236827" cy="0"/>
          </a:xfrm>
          <a:prstGeom prst="line">
            <a:avLst/>
          </a:prstGeom>
          <a:ln w="19050">
            <a:solidFill>
              <a:srgbClr val="51C7E3"/>
            </a:solidFill>
          </a:ln>
        </p:spPr>
        <p:style>
          <a:lnRef idx="1">
            <a:schemeClr val="accent1"/>
          </a:lnRef>
          <a:fillRef idx="0">
            <a:schemeClr val="accent1"/>
          </a:fillRef>
          <a:effectRef idx="0">
            <a:schemeClr val="accent1"/>
          </a:effectRef>
          <a:fontRef idx="minor">
            <a:schemeClr val="tx1"/>
          </a:fontRef>
        </p:style>
      </p:cxnSp>
      <p:sp>
        <p:nvSpPr>
          <p:cNvPr id="24" name="Arrow: Right 23">
            <a:extLst>
              <a:ext uri="{FF2B5EF4-FFF2-40B4-BE49-F238E27FC236}">
                <a16:creationId xmlns:a16="http://schemas.microsoft.com/office/drawing/2014/main" id="{61619095-E422-4444-9D62-C5A9E9F7E5AA}"/>
              </a:ext>
            </a:extLst>
          </p:cNvPr>
          <p:cNvSpPr/>
          <p:nvPr/>
        </p:nvSpPr>
        <p:spPr>
          <a:xfrm>
            <a:off x="310586" y="1675181"/>
            <a:ext cx="6236828" cy="1470115"/>
          </a:xfrm>
          <a:prstGeom prst="rightArrow">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8B27EBC-A153-4AB1-9A6B-680726B46A88}"/>
              </a:ext>
            </a:extLst>
          </p:cNvPr>
          <p:cNvSpPr/>
          <p:nvPr/>
        </p:nvSpPr>
        <p:spPr>
          <a:xfrm>
            <a:off x="488373" y="2151329"/>
            <a:ext cx="1340723" cy="517815"/>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Preparing</a:t>
            </a:r>
          </a:p>
          <a:p>
            <a:pPr algn="ctr"/>
            <a:r>
              <a:rPr lang="en-US" sz="1600" i="1" dirty="0"/>
              <a:t>2019-2020</a:t>
            </a:r>
          </a:p>
        </p:txBody>
      </p:sp>
      <p:sp>
        <p:nvSpPr>
          <p:cNvPr id="26" name="Rectangle 25">
            <a:extLst>
              <a:ext uri="{FF2B5EF4-FFF2-40B4-BE49-F238E27FC236}">
                <a16:creationId xmlns:a16="http://schemas.microsoft.com/office/drawing/2014/main" id="{027C6311-49D9-45EA-9DA7-CC27CB60E990}"/>
              </a:ext>
            </a:extLst>
          </p:cNvPr>
          <p:cNvSpPr/>
          <p:nvPr/>
        </p:nvSpPr>
        <p:spPr>
          <a:xfrm>
            <a:off x="1905703" y="2151329"/>
            <a:ext cx="1340723" cy="517815"/>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Building</a:t>
            </a:r>
          </a:p>
          <a:p>
            <a:pPr algn="ctr"/>
            <a:r>
              <a:rPr lang="en-US" sz="1600" i="1" dirty="0"/>
              <a:t>2020-2021</a:t>
            </a:r>
          </a:p>
        </p:txBody>
      </p:sp>
      <p:sp>
        <p:nvSpPr>
          <p:cNvPr id="27" name="Rectangle 26">
            <a:extLst>
              <a:ext uri="{FF2B5EF4-FFF2-40B4-BE49-F238E27FC236}">
                <a16:creationId xmlns:a16="http://schemas.microsoft.com/office/drawing/2014/main" id="{2D6FDF2D-6704-4EE4-9E51-EC7594FE598D}"/>
              </a:ext>
            </a:extLst>
          </p:cNvPr>
          <p:cNvSpPr/>
          <p:nvPr/>
        </p:nvSpPr>
        <p:spPr>
          <a:xfrm>
            <a:off x="3323033" y="2151329"/>
            <a:ext cx="1340723" cy="51781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Opening</a:t>
            </a:r>
          </a:p>
          <a:p>
            <a:pPr algn="ctr"/>
            <a:r>
              <a:rPr lang="en-US" sz="1600" i="1" dirty="0"/>
              <a:t>2021-2022</a:t>
            </a:r>
          </a:p>
        </p:txBody>
      </p:sp>
      <p:sp>
        <p:nvSpPr>
          <p:cNvPr id="28" name="Rectangle 27">
            <a:extLst>
              <a:ext uri="{FF2B5EF4-FFF2-40B4-BE49-F238E27FC236}">
                <a16:creationId xmlns:a16="http://schemas.microsoft.com/office/drawing/2014/main" id="{4DC26020-3AC3-4C1E-8C31-15BD6AE0A3B7}"/>
              </a:ext>
            </a:extLst>
          </p:cNvPr>
          <p:cNvSpPr/>
          <p:nvPr/>
        </p:nvSpPr>
        <p:spPr>
          <a:xfrm>
            <a:off x="4740362" y="2151329"/>
            <a:ext cx="1340723" cy="5178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Maturing</a:t>
            </a:r>
          </a:p>
          <a:p>
            <a:pPr algn="ctr"/>
            <a:r>
              <a:rPr lang="en-US" sz="1600" i="1" dirty="0"/>
              <a:t>2022-2023</a:t>
            </a:r>
          </a:p>
        </p:txBody>
      </p:sp>
      <p:sp>
        <p:nvSpPr>
          <p:cNvPr id="36" name="Footer Placeholder 1">
            <a:extLst>
              <a:ext uri="{FF2B5EF4-FFF2-40B4-BE49-F238E27FC236}">
                <a16:creationId xmlns:a16="http://schemas.microsoft.com/office/drawing/2014/main" id="{005DCF3D-6E77-4F70-87E8-3AB8F260C519}"/>
              </a:ext>
            </a:extLst>
          </p:cNvPr>
          <p:cNvSpPr>
            <a:spLocks noGrp="1"/>
          </p:cNvSpPr>
          <p:nvPr>
            <p:ph type="ftr" sz="quarter" idx="11"/>
          </p:nvPr>
        </p:nvSpPr>
        <p:spPr>
          <a:xfrm>
            <a:off x="2271713" y="8712880"/>
            <a:ext cx="2314575" cy="486833"/>
          </a:xfrm>
        </p:spPr>
        <p:txBody>
          <a:bodyPr/>
          <a:lstStyle/>
          <a:p>
            <a:r>
              <a:rPr lang="en-US" dirty="0"/>
              <a:t>Cain Center for the Arts - Strategic Plan</a:t>
            </a:r>
          </a:p>
        </p:txBody>
      </p:sp>
      <p:sp>
        <p:nvSpPr>
          <p:cNvPr id="37" name="Slide Number Placeholder 2">
            <a:extLst>
              <a:ext uri="{FF2B5EF4-FFF2-40B4-BE49-F238E27FC236}">
                <a16:creationId xmlns:a16="http://schemas.microsoft.com/office/drawing/2014/main" id="{BE86ECF2-E655-44E7-9243-CE553CBEE457}"/>
              </a:ext>
            </a:extLst>
          </p:cNvPr>
          <p:cNvSpPr>
            <a:spLocks noGrp="1"/>
          </p:cNvSpPr>
          <p:nvPr>
            <p:ph type="sldNum" sz="quarter" idx="12"/>
          </p:nvPr>
        </p:nvSpPr>
        <p:spPr>
          <a:xfrm>
            <a:off x="4843463" y="8676304"/>
            <a:ext cx="1543050" cy="486833"/>
          </a:xfrm>
        </p:spPr>
        <p:txBody>
          <a:bodyPr/>
          <a:lstStyle/>
          <a:p>
            <a:fld id="{242445D3-2E3D-4463-913C-05D3012C1118}" type="slidenum">
              <a:rPr lang="en-US" smtClean="0"/>
              <a:t>13</a:t>
            </a:fld>
            <a:endParaRPr lang="en-US"/>
          </a:p>
        </p:txBody>
      </p:sp>
    </p:spTree>
    <p:extLst>
      <p:ext uri="{BB962C8B-B14F-4D97-AF65-F5344CB8AC3E}">
        <p14:creationId xmlns:p14="http://schemas.microsoft.com/office/powerpoint/2010/main" val="262529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6A7598-3DDE-42C9-A636-986A0CE3A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86" y="215041"/>
            <a:ext cx="1006211" cy="675704"/>
          </a:xfrm>
          <a:prstGeom prst="rect">
            <a:avLst/>
          </a:prstGeom>
        </p:spPr>
      </p:pic>
      <p:pic>
        <p:nvPicPr>
          <p:cNvPr id="6" name="Picture 2" descr="Image result for cain center for the arts">
            <a:extLst>
              <a:ext uri="{FF2B5EF4-FFF2-40B4-BE49-F238E27FC236}">
                <a16:creationId xmlns:a16="http://schemas.microsoft.com/office/drawing/2014/main" id="{60450A1A-310F-43DE-82CC-9D82EA7B9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6049" y="196173"/>
            <a:ext cx="997764" cy="82406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0048F2A-5CAF-4777-8FED-C28DF921F469}"/>
              </a:ext>
            </a:extLst>
          </p:cNvPr>
          <p:cNvSpPr/>
          <p:nvPr/>
        </p:nvSpPr>
        <p:spPr>
          <a:xfrm>
            <a:off x="535709" y="1305858"/>
            <a:ext cx="5786582" cy="334772"/>
          </a:xfrm>
          <a:prstGeom prst="rect">
            <a:avLst/>
          </a:prstGeom>
        </p:spPr>
        <p:txBody>
          <a:bodyPr wrap="square">
            <a:spAutoFit/>
          </a:bodyPr>
          <a:lstStyle/>
          <a:p>
            <a:pPr>
              <a:lnSpc>
                <a:spcPct val="106000"/>
              </a:lnSpc>
              <a:spcBef>
                <a:spcPts val="1200"/>
              </a:spcBef>
              <a:spcAft>
                <a:spcPts val="600"/>
              </a:spcAft>
            </a:pPr>
            <a:r>
              <a:rPr lang="en-US" sz="1600" b="1" dirty="0">
                <a:solidFill>
                  <a:srgbClr val="51C7E3"/>
                </a:solidFill>
                <a:latin typeface="Arial" panose="020B0604020202020204" pitchFamily="34" charset="0"/>
                <a:cs typeface="Arial" panose="020B0604020202020204" pitchFamily="34" charset="0"/>
              </a:rPr>
              <a:t>OPENING: ORGANIZATIONAL DETAILS</a:t>
            </a:r>
            <a:endParaRPr lang="en-US" sz="1600" b="1" dirty="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0F9F76A2-9148-4CBD-9505-A1F49DD2C57D}"/>
              </a:ext>
            </a:extLst>
          </p:cNvPr>
          <p:cNvCxnSpPr>
            <a:cxnSpLocks/>
          </p:cNvCxnSpPr>
          <p:nvPr/>
        </p:nvCxnSpPr>
        <p:spPr>
          <a:xfrm>
            <a:off x="310587" y="1609344"/>
            <a:ext cx="6236827" cy="0"/>
          </a:xfrm>
          <a:prstGeom prst="line">
            <a:avLst/>
          </a:prstGeom>
          <a:ln w="19050">
            <a:solidFill>
              <a:srgbClr val="51C7E3"/>
            </a:solidFill>
          </a:ln>
        </p:spPr>
        <p:style>
          <a:lnRef idx="1">
            <a:schemeClr val="accent1"/>
          </a:lnRef>
          <a:fillRef idx="0">
            <a:schemeClr val="accent1"/>
          </a:fillRef>
          <a:effectRef idx="0">
            <a:schemeClr val="accent1"/>
          </a:effectRef>
          <a:fontRef idx="minor">
            <a:schemeClr val="tx1"/>
          </a:fontRef>
        </p:style>
      </p:cxnSp>
      <p:sp>
        <p:nvSpPr>
          <p:cNvPr id="32" name="Footer Placeholder 1">
            <a:extLst>
              <a:ext uri="{FF2B5EF4-FFF2-40B4-BE49-F238E27FC236}">
                <a16:creationId xmlns:a16="http://schemas.microsoft.com/office/drawing/2014/main" id="{C83B5012-338E-4390-818C-F678F98F69E7}"/>
              </a:ext>
            </a:extLst>
          </p:cNvPr>
          <p:cNvSpPr>
            <a:spLocks noGrp="1"/>
          </p:cNvSpPr>
          <p:nvPr>
            <p:ph type="ftr" sz="quarter" idx="11"/>
          </p:nvPr>
        </p:nvSpPr>
        <p:spPr>
          <a:xfrm>
            <a:off x="2271713" y="8712880"/>
            <a:ext cx="2314575" cy="486833"/>
          </a:xfrm>
        </p:spPr>
        <p:txBody>
          <a:bodyPr/>
          <a:lstStyle/>
          <a:p>
            <a:r>
              <a:rPr lang="en-US" dirty="0"/>
              <a:t>Cain Center for the Arts - Strategic Plan</a:t>
            </a:r>
          </a:p>
        </p:txBody>
      </p:sp>
      <p:sp>
        <p:nvSpPr>
          <p:cNvPr id="33" name="Slide Number Placeholder 2">
            <a:extLst>
              <a:ext uri="{FF2B5EF4-FFF2-40B4-BE49-F238E27FC236}">
                <a16:creationId xmlns:a16="http://schemas.microsoft.com/office/drawing/2014/main" id="{0647C723-69E1-4913-80E5-D3395CEA1F66}"/>
              </a:ext>
            </a:extLst>
          </p:cNvPr>
          <p:cNvSpPr>
            <a:spLocks noGrp="1"/>
          </p:cNvSpPr>
          <p:nvPr>
            <p:ph type="sldNum" sz="quarter" idx="12"/>
          </p:nvPr>
        </p:nvSpPr>
        <p:spPr>
          <a:xfrm>
            <a:off x="4843463" y="8676304"/>
            <a:ext cx="1543050" cy="486833"/>
          </a:xfrm>
        </p:spPr>
        <p:txBody>
          <a:bodyPr/>
          <a:lstStyle/>
          <a:p>
            <a:fld id="{242445D3-2E3D-4463-913C-05D3012C1118}" type="slidenum">
              <a:rPr lang="en-US" smtClean="0"/>
              <a:t>14</a:t>
            </a:fld>
            <a:endParaRPr lang="en-US"/>
          </a:p>
        </p:txBody>
      </p:sp>
      <p:cxnSp>
        <p:nvCxnSpPr>
          <p:cNvPr id="21" name="Straight Connector 20">
            <a:extLst>
              <a:ext uri="{FF2B5EF4-FFF2-40B4-BE49-F238E27FC236}">
                <a16:creationId xmlns:a16="http://schemas.microsoft.com/office/drawing/2014/main" id="{FDDA4A4A-DF1A-4A77-9516-373A4771E67C}"/>
              </a:ext>
            </a:extLst>
          </p:cNvPr>
          <p:cNvCxnSpPr>
            <a:cxnSpLocks/>
          </p:cNvCxnSpPr>
          <p:nvPr/>
        </p:nvCxnSpPr>
        <p:spPr>
          <a:xfrm>
            <a:off x="310587" y="1609344"/>
            <a:ext cx="6236827" cy="0"/>
          </a:xfrm>
          <a:prstGeom prst="line">
            <a:avLst/>
          </a:prstGeom>
          <a:ln w="19050">
            <a:solidFill>
              <a:srgbClr val="51C7E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F7EB413-6C30-4A65-9517-194949DC55BB}"/>
              </a:ext>
            </a:extLst>
          </p:cNvPr>
          <p:cNvCxnSpPr>
            <a:cxnSpLocks/>
          </p:cNvCxnSpPr>
          <p:nvPr/>
        </p:nvCxnSpPr>
        <p:spPr>
          <a:xfrm>
            <a:off x="310587" y="1609344"/>
            <a:ext cx="6236827" cy="0"/>
          </a:xfrm>
          <a:prstGeom prst="line">
            <a:avLst/>
          </a:prstGeom>
          <a:ln w="19050">
            <a:solidFill>
              <a:srgbClr val="51C7E3"/>
            </a:solidFill>
          </a:ln>
        </p:spPr>
        <p:style>
          <a:lnRef idx="1">
            <a:schemeClr val="accent1"/>
          </a:lnRef>
          <a:fillRef idx="0">
            <a:schemeClr val="accent1"/>
          </a:fillRef>
          <a:effectRef idx="0">
            <a:schemeClr val="accent1"/>
          </a:effectRef>
          <a:fontRef idx="minor">
            <a:schemeClr val="tx1"/>
          </a:fontRef>
        </p:style>
      </p:cxnSp>
      <p:sp>
        <p:nvSpPr>
          <p:cNvPr id="3" name="Isosceles Triangle 2">
            <a:extLst>
              <a:ext uri="{FF2B5EF4-FFF2-40B4-BE49-F238E27FC236}">
                <a16:creationId xmlns:a16="http://schemas.microsoft.com/office/drawing/2014/main" id="{469CA599-F4E2-4BA5-8D2B-AAC3CC1BAD2B}"/>
              </a:ext>
            </a:extLst>
          </p:cNvPr>
          <p:cNvSpPr/>
          <p:nvPr/>
        </p:nvSpPr>
        <p:spPr>
          <a:xfrm rot="10800000">
            <a:off x="3331743" y="2881815"/>
            <a:ext cx="1442705" cy="334772"/>
          </a:xfrm>
          <a:prstGeom prst="triangle">
            <a:avLst/>
          </a:prstGeom>
          <a:solidFill>
            <a:srgbClr val="51C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DFEA3B2-B1E9-479F-9930-CA020D479BB9}"/>
              </a:ext>
            </a:extLst>
          </p:cNvPr>
          <p:cNvSpPr/>
          <p:nvPr/>
        </p:nvSpPr>
        <p:spPr>
          <a:xfrm>
            <a:off x="241994" y="3256364"/>
            <a:ext cx="6306529" cy="2862322"/>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The Program Coordinator role transitions to a full-time </a:t>
            </a:r>
            <a:r>
              <a:rPr lang="en-US" sz="1200" b="1" dirty="0">
                <a:latin typeface="Arial" panose="020B0604020202020204" pitchFamily="34" charset="0"/>
                <a:cs typeface="Arial" panose="020B0604020202020204" pitchFamily="34" charset="0"/>
              </a:rPr>
              <a:t>General Manager &amp; Program Lead </a:t>
            </a:r>
            <a:r>
              <a:rPr lang="en-US" sz="1200" dirty="0">
                <a:latin typeface="Arial" panose="020B0604020202020204" pitchFamily="34" charset="0"/>
                <a:cs typeface="Arial" panose="020B0604020202020204" pitchFamily="34" charset="0"/>
              </a:rPr>
              <a:t>role to be accountable for the overall programming strategy and delivery management.</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Two new full-time roles are added in preparation for opening:</a:t>
            </a:r>
          </a:p>
          <a:p>
            <a:pPr marL="171450" indent="-171450">
              <a:buFont typeface="Wingdings" panose="05000000000000000000" pitchFamily="2" charset="2"/>
              <a:buChar char="§"/>
            </a:pPr>
            <a:endParaRPr lang="en-US" sz="1200" b="1"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
            </a:pPr>
            <a:r>
              <a:rPr lang="en-US" sz="1200" b="1" dirty="0">
                <a:latin typeface="Arial" panose="020B0604020202020204" pitchFamily="34" charset="0"/>
                <a:cs typeface="Arial" panose="020B0604020202020204" pitchFamily="34" charset="0"/>
              </a:rPr>
              <a:t>Box Office / Front-of-House Manager</a:t>
            </a:r>
            <a:r>
              <a:rPr lang="en-US" sz="1200" dirty="0">
                <a:latin typeface="Arial" panose="020B0604020202020204" pitchFamily="34" charset="0"/>
                <a:cs typeface="Arial" panose="020B0604020202020204" pitchFamily="34" charset="0"/>
              </a:rPr>
              <a:t> to oversee all ticketing operations </a:t>
            </a:r>
          </a:p>
          <a:p>
            <a:pPr marL="171450" indent="-171450">
              <a:buFont typeface="Wingdings" panose="05000000000000000000" pitchFamily="2" charset="2"/>
              <a:buChar char="§"/>
            </a:pPr>
            <a:endParaRPr lang="en-US" sz="1200" b="1"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
            </a:pPr>
            <a:r>
              <a:rPr lang="en-US" sz="1200" b="1" dirty="0">
                <a:latin typeface="Arial" panose="020B0604020202020204" pitchFamily="34" charset="0"/>
                <a:cs typeface="Arial" panose="020B0604020202020204" pitchFamily="34" charset="0"/>
              </a:rPr>
              <a:t>Technical / Building Operations Director </a:t>
            </a:r>
            <a:r>
              <a:rPr lang="en-US" sz="1200" dirty="0">
                <a:latin typeface="Arial" panose="020B0604020202020204" pitchFamily="34" charset="0"/>
                <a:cs typeface="Arial" panose="020B0604020202020204" pitchFamily="34" charset="0"/>
              </a:rPr>
              <a:t>to oversee center technologies and day-to-day operations for programing support and rental management</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Additional part-time roles are added for center operational delivery; </a:t>
            </a:r>
            <a:r>
              <a:rPr lang="en-US" sz="1200" b="1" dirty="0">
                <a:latin typeface="Arial" panose="020B0604020202020204" pitchFamily="34" charset="0"/>
                <a:cs typeface="Arial" panose="020B0604020202020204" pitchFamily="34" charset="0"/>
              </a:rPr>
              <a:t>Customer Service Representative </a:t>
            </a:r>
            <a:r>
              <a:rPr lang="en-US" sz="1200" dirty="0">
                <a:latin typeface="Arial" panose="020B0604020202020204" pitchFamily="34" charset="0"/>
                <a:cs typeface="Arial" panose="020B0604020202020204" pitchFamily="34" charset="0"/>
              </a:rPr>
              <a:t>and</a:t>
            </a:r>
            <a:r>
              <a:rPr lang="en-US" sz="1200" b="1" dirty="0">
                <a:latin typeface="Arial" panose="020B0604020202020204" pitchFamily="34" charset="0"/>
                <a:cs typeface="Arial" panose="020B0604020202020204" pitchFamily="34" charset="0"/>
              </a:rPr>
              <a:t> Light / Sound Technicians</a:t>
            </a:r>
            <a:r>
              <a:rPr lang="en-US" sz="1200" dirty="0">
                <a:latin typeface="Arial" panose="020B0604020202020204" pitchFamily="34" charset="0"/>
                <a:cs typeface="Arial" panose="020B0604020202020204" pitchFamily="34" charset="0"/>
              </a:rPr>
              <a:t>.</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All changes from 2020 to 2021 are shown in yellow.</a:t>
            </a:r>
          </a:p>
          <a:p>
            <a:endParaRPr lang="en-US" sz="1200" dirty="0">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8B8F5E59-DBBC-4864-BC6D-3A803CB81810}"/>
              </a:ext>
            </a:extLst>
          </p:cNvPr>
          <p:cNvSpPr/>
          <p:nvPr/>
        </p:nvSpPr>
        <p:spPr>
          <a:xfrm>
            <a:off x="2620897" y="5968480"/>
            <a:ext cx="1518845" cy="444486"/>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Arial" panose="020B0604020202020204" pitchFamily="34" charset="0"/>
                <a:cs typeface="Arial" panose="020B0604020202020204" pitchFamily="34" charset="0"/>
              </a:rPr>
              <a:t>Board of Directors</a:t>
            </a:r>
          </a:p>
        </p:txBody>
      </p:sp>
      <p:sp>
        <p:nvSpPr>
          <p:cNvPr id="31" name="Rectangle 30">
            <a:extLst>
              <a:ext uri="{FF2B5EF4-FFF2-40B4-BE49-F238E27FC236}">
                <a16:creationId xmlns:a16="http://schemas.microsoft.com/office/drawing/2014/main" id="{7EE0B000-7FC3-4117-A83A-7D847786D00A}"/>
              </a:ext>
            </a:extLst>
          </p:cNvPr>
          <p:cNvSpPr/>
          <p:nvPr/>
        </p:nvSpPr>
        <p:spPr>
          <a:xfrm>
            <a:off x="2620897" y="6544567"/>
            <a:ext cx="1518845" cy="444486"/>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Arial" panose="020B0604020202020204" pitchFamily="34" charset="0"/>
                <a:cs typeface="Arial" panose="020B0604020202020204" pitchFamily="34" charset="0"/>
              </a:rPr>
              <a:t>Executive Director</a:t>
            </a:r>
          </a:p>
          <a:p>
            <a:pPr algn="ctr"/>
            <a:r>
              <a:rPr lang="en-US" sz="1050" dirty="0">
                <a:solidFill>
                  <a:schemeClr val="tx1"/>
                </a:solidFill>
                <a:latin typeface="Arial" panose="020B0604020202020204" pitchFamily="34" charset="0"/>
                <a:cs typeface="Arial" panose="020B0604020202020204" pitchFamily="34" charset="0"/>
              </a:rPr>
              <a:t>(Full-Time)</a:t>
            </a:r>
          </a:p>
        </p:txBody>
      </p:sp>
      <p:sp>
        <p:nvSpPr>
          <p:cNvPr id="35" name="Rectangle 34">
            <a:extLst>
              <a:ext uri="{FF2B5EF4-FFF2-40B4-BE49-F238E27FC236}">
                <a16:creationId xmlns:a16="http://schemas.microsoft.com/office/drawing/2014/main" id="{AF0B26DD-6BFD-4F9C-9F2C-6B39C8706432}"/>
              </a:ext>
            </a:extLst>
          </p:cNvPr>
          <p:cNvSpPr/>
          <p:nvPr/>
        </p:nvSpPr>
        <p:spPr>
          <a:xfrm>
            <a:off x="3733896" y="7178476"/>
            <a:ext cx="1518845" cy="537829"/>
          </a:xfrm>
          <a:prstGeom prst="rect">
            <a:avLst/>
          </a:prstGeom>
          <a:solidFill>
            <a:schemeClr val="accent4">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Arial" panose="020B0604020202020204" pitchFamily="34" charset="0"/>
                <a:cs typeface="Arial" panose="020B0604020202020204" pitchFamily="34" charset="0"/>
              </a:rPr>
              <a:t>Technical / Building Operations Director</a:t>
            </a:r>
          </a:p>
          <a:p>
            <a:pPr algn="ctr"/>
            <a:r>
              <a:rPr lang="en-US" sz="1050" dirty="0">
                <a:solidFill>
                  <a:schemeClr val="tx1"/>
                </a:solidFill>
                <a:latin typeface="Arial" panose="020B0604020202020204" pitchFamily="34" charset="0"/>
                <a:cs typeface="Arial" panose="020B0604020202020204" pitchFamily="34" charset="0"/>
              </a:rPr>
              <a:t>(Full-Time)</a:t>
            </a:r>
          </a:p>
        </p:txBody>
      </p:sp>
      <p:cxnSp>
        <p:nvCxnSpPr>
          <p:cNvPr id="41" name="Straight Connector 40">
            <a:extLst>
              <a:ext uri="{FF2B5EF4-FFF2-40B4-BE49-F238E27FC236}">
                <a16:creationId xmlns:a16="http://schemas.microsoft.com/office/drawing/2014/main" id="{914BE4D9-76F8-4788-9C7B-33DBD3D0CDC9}"/>
              </a:ext>
            </a:extLst>
          </p:cNvPr>
          <p:cNvCxnSpPr>
            <a:stCxn id="30" idx="2"/>
            <a:endCxn id="31" idx="0"/>
          </p:cNvCxnSpPr>
          <p:nvPr/>
        </p:nvCxnSpPr>
        <p:spPr>
          <a:xfrm>
            <a:off x="3380320" y="6412966"/>
            <a:ext cx="0" cy="131601"/>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2" name="Connector: Elbow 41">
            <a:extLst>
              <a:ext uri="{FF2B5EF4-FFF2-40B4-BE49-F238E27FC236}">
                <a16:creationId xmlns:a16="http://schemas.microsoft.com/office/drawing/2014/main" id="{39AF5B24-B2F1-4D37-931B-838872DC8DEF}"/>
              </a:ext>
            </a:extLst>
          </p:cNvPr>
          <p:cNvCxnSpPr>
            <a:cxnSpLocks/>
            <a:stCxn id="31" idx="2"/>
            <a:endCxn id="49" idx="0"/>
          </p:cNvCxnSpPr>
          <p:nvPr/>
        </p:nvCxnSpPr>
        <p:spPr>
          <a:xfrm rot="5400000">
            <a:off x="1974747" y="5769702"/>
            <a:ext cx="186222" cy="2624925"/>
          </a:xfrm>
          <a:prstGeom prst="bentConnector3">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F85B393E-DC6E-405A-A62E-5D5509AEC5FC}"/>
              </a:ext>
            </a:extLst>
          </p:cNvPr>
          <p:cNvCxnSpPr>
            <a:cxnSpLocks/>
            <a:stCxn id="31" idx="2"/>
            <a:endCxn id="35" idx="0"/>
          </p:cNvCxnSpPr>
          <p:nvPr/>
        </p:nvCxnSpPr>
        <p:spPr>
          <a:xfrm rot="16200000" flipH="1">
            <a:off x="3842108" y="6527264"/>
            <a:ext cx="189423" cy="1112999"/>
          </a:xfrm>
          <a:prstGeom prst="bentConnector3">
            <a:avLst>
              <a:gd name="adj1" fmla="val 50000"/>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70FFFD71-0BBF-4DF7-839E-41725E48B761}"/>
              </a:ext>
            </a:extLst>
          </p:cNvPr>
          <p:cNvCxnSpPr>
            <a:cxnSpLocks/>
            <a:stCxn id="31" idx="2"/>
            <a:endCxn id="44" idx="0"/>
          </p:cNvCxnSpPr>
          <p:nvPr/>
        </p:nvCxnSpPr>
        <p:spPr>
          <a:xfrm rot="16200000" flipH="1">
            <a:off x="4614183" y="5755190"/>
            <a:ext cx="189423" cy="2657148"/>
          </a:xfrm>
          <a:prstGeom prst="bentConnector3">
            <a:avLst>
              <a:gd name="adj1" fmla="val 50000"/>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12103EE9-153C-4A6C-B099-9734AD4A4E15}"/>
              </a:ext>
            </a:extLst>
          </p:cNvPr>
          <p:cNvSpPr/>
          <p:nvPr/>
        </p:nvSpPr>
        <p:spPr>
          <a:xfrm>
            <a:off x="4019522" y="8116803"/>
            <a:ext cx="1255244" cy="530352"/>
          </a:xfrm>
          <a:prstGeom prst="rect">
            <a:avLst/>
          </a:prstGeom>
          <a:solidFill>
            <a:schemeClr val="accent4">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Arial" panose="020B0604020202020204" pitchFamily="34" charset="0"/>
                <a:cs typeface="Arial" panose="020B0604020202020204" pitchFamily="34" charset="0"/>
              </a:rPr>
              <a:t>Light / Sound Technicians</a:t>
            </a:r>
          </a:p>
          <a:p>
            <a:pPr algn="ctr"/>
            <a:r>
              <a:rPr lang="en-US" sz="1050" dirty="0">
                <a:solidFill>
                  <a:schemeClr val="tx1"/>
                </a:solidFill>
                <a:latin typeface="Arial" panose="020B0604020202020204" pitchFamily="34" charset="0"/>
                <a:cs typeface="Arial" panose="020B0604020202020204" pitchFamily="34" charset="0"/>
              </a:rPr>
              <a:t>(Part-Time)</a:t>
            </a:r>
          </a:p>
        </p:txBody>
      </p:sp>
      <p:cxnSp>
        <p:nvCxnSpPr>
          <p:cNvPr id="48" name="Connector: Elbow 47">
            <a:extLst>
              <a:ext uri="{FF2B5EF4-FFF2-40B4-BE49-F238E27FC236}">
                <a16:creationId xmlns:a16="http://schemas.microsoft.com/office/drawing/2014/main" id="{27A373C4-1DB0-46F0-A593-78A2803F0287}"/>
              </a:ext>
            </a:extLst>
          </p:cNvPr>
          <p:cNvCxnSpPr>
            <a:cxnSpLocks/>
            <a:endCxn id="47" idx="1"/>
          </p:cNvCxnSpPr>
          <p:nvPr/>
        </p:nvCxnSpPr>
        <p:spPr>
          <a:xfrm rot="16200000" flipH="1">
            <a:off x="3617045" y="7979501"/>
            <a:ext cx="665673" cy="139281"/>
          </a:xfrm>
          <a:prstGeom prst="bentConnector2">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500E6D01-39FC-47B2-BB6C-C4C88DA8E19E}"/>
              </a:ext>
            </a:extLst>
          </p:cNvPr>
          <p:cNvSpPr/>
          <p:nvPr/>
        </p:nvSpPr>
        <p:spPr>
          <a:xfrm>
            <a:off x="71848" y="7175275"/>
            <a:ext cx="1367094" cy="537829"/>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Arial" panose="020B0604020202020204" pitchFamily="34" charset="0"/>
                <a:cs typeface="Arial" panose="020B0604020202020204" pitchFamily="34" charset="0"/>
              </a:rPr>
              <a:t>Development and Marketing Director</a:t>
            </a:r>
          </a:p>
          <a:p>
            <a:pPr algn="ctr"/>
            <a:r>
              <a:rPr lang="en-US" sz="1050" dirty="0">
                <a:solidFill>
                  <a:schemeClr val="tx1"/>
                </a:solidFill>
                <a:latin typeface="Arial" panose="020B0604020202020204" pitchFamily="34" charset="0"/>
                <a:cs typeface="Arial" panose="020B0604020202020204" pitchFamily="34" charset="0"/>
              </a:rPr>
              <a:t>(Full-Time)</a:t>
            </a:r>
          </a:p>
        </p:txBody>
      </p:sp>
      <p:sp>
        <p:nvSpPr>
          <p:cNvPr id="50" name="Rectangle 49">
            <a:extLst>
              <a:ext uri="{FF2B5EF4-FFF2-40B4-BE49-F238E27FC236}">
                <a16:creationId xmlns:a16="http://schemas.microsoft.com/office/drawing/2014/main" id="{19A278F5-17C8-456E-8FD8-49476212752A}"/>
              </a:ext>
            </a:extLst>
          </p:cNvPr>
          <p:cNvSpPr/>
          <p:nvPr/>
        </p:nvSpPr>
        <p:spPr>
          <a:xfrm>
            <a:off x="5691961" y="8116803"/>
            <a:ext cx="1090010" cy="530352"/>
          </a:xfrm>
          <a:prstGeom prst="rect">
            <a:avLst/>
          </a:prstGeom>
          <a:solidFill>
            <a:schemeClr val="accent4">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Arial" panose="020B0604020202020204" pitchFamily="34" charset="0"/>
                <a:cs typeface="Arial" panose="020B0604020202020204" pitchFamily="34" charset="0"/>
              </a:rPr>
              <a:t>Customer Service Rep</a:t>
            </a:r>
          </a:p>
          <a:p>
            <a:pPr algn="ctr"/>
            <a:r>
              <a:rPr lang="en-US" sz="1050" dirty="0">
                <a:solidFill>
                  <a:schemeClr val="tx1"/>
                </a:solidFill>
                <a:latin typeface="Arial" panose="020B0604020202020204" pitchFamily="34" charset="0"/>
                <a:cs typeface="Arial" panose="020B0604020202020204" pitchFamily="34" charset="0"/>
              </a:rPr>
              <a:t>(Part-Time)</a:t>
            </a:r>
          </a:p>
        </p:txBody>
      </p:sp>
      <p:cxnSp>
        <p:nvCxnSpPr>
          <p:cNvPr id="51" name="Connector: Elbow 50">
            <a:extLst>
              <a:ext uri="{FF2B5EF4-FFF2-40B4-BE49-F238E27FC236}">
                <a16:creationId xmlns:a16="http://schemas.microsoft.com/office/drawing/2014/main" id="{8DBA2872-03F0-4246-88BD-AEB258E727D8}"/>
              </a:ext>
            </a:extLst>
          </p:cNvPr>
          <p:cNvCxnSpPr>
            <a:cxnSpLocks/>
            <a:endCxn id="50" idx="1"/>
          </p:cNvCxnSpPr>
          <p:nvPr/>
        </p:nvCxnSpPr>
        <p:spPr>
          <a:xfrm rot="16200000" flipH="1">
            <a:off x="5293136" y="7983153"/>
            <a:ext cx="679553" cy="118097"/>
          </a:xfrm>
          <a:prstGeom prst="bentConnector2">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6C9E3476-431B-4CD1-9FDC-C5D1141FFCFB}"/>
              </a:ext>
            </a:extLst>
          </p:cNvPr>
          <p:cNvSpPr/>
          <p:nvPr/>
        </p:nvSpPr>
        <p:spPr>
          <a:xfrm>
            <a:off x="5342044" y="7178476"/>
            <a:ext cx="1390848" cy="537829"/>
          </a:xfrm>
          <a:prstGeom prst="rect">
            <a:avLst/>
          </a:prstGeom>
          <a:solidFill>
            <a:schemeClr val="accent4">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Arial" panose="020B0604020202020204" pitchFamily="34" charset="0"/>
                <a:cs typeface="Arial" panose="020B0604020202020204" pitchFamily="34" charset="0"/>
              </a:rPr>
              <a:t>Box Office / Front-of-House Manager</a:t>
            </a:r>
          </a:p>
          <a:p>
            <a:pPr algn="ctr"/>
            <a:r>
              <a:rPr lang="en-US" sz="1050" dirty="0">
                <a:solidFill>
                  <a:schemeClr val="tx1"/>
                </a:solidFill>
                <a:latin typeface="Arial" panose="020B0604020202020204" pitchFamily="34" charset="0"/>
                <a:cs typeface="Arial" panose="020B0604020202020204" pitchFamily="34" charset="0"/>
              </a:rPr>
              <a:t>(Full-Time)</a:t>
            </a:r>
          </a:p>
        </p:txBody>
      </p:sp>
      <p:sp>
        <p:nvSpPr>
          <p:cNvPr id="54" name="Arrow: Right 53">
            <a:extLst>
              <a:ext uri="{FF2B5EF4-FFF2-40B4-BE49-F238E27FC236}">
                <a16:creationId xmlns:a16="http://schemas.microsoft.com/office/drawing/2014/main" id="{CA0869F8-7CB1-4314-B98C-69127FED3461}"/>
              </a:ext>
            </a:extLst>
          </p:cNvPr>
          <p:cNvSpPr/>
          <p:nvPr/>
        </p:nvSpPr>
        <p:spPr>
          <a:xfrm>
            <a:off x="310586" y="1675181"/>
            <a:ext cx="6236828" cy="1470115"/>
          </a:xfrm>
          <a:prstGeom prst="rightArrow">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B616263C-E468-4DE2-9F0F-B4AE603A99BC}"/>
              </a:ext>
            </a:extLst>
          </p:cNvPr>
          <p:cNvSpPr/>
          <p:nvPr/>
        </p:nvSpPr>
        <p:spPr>
          <a:xfrm>
            <a:off x="488373" y="2151329"/>
            <a:ext cx="1340723" cy="517815"/>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Preparing</a:t>
            </a:r>
          </a:p>
          <a:p>
            <a:pPr algn="ctr"/>
            <a:r>
              <a:rPr lang="en-US" sz="1600" i="1" dirty="0"/>
              <a:t>2019-2020</a:t>
            </a:r>
          </a:p>
        </p:txBody>
      </p:sp>
      <p:sp>
        <p:nvSpPr>
          <p:cNvPr id="56" name="Rectangle 55">
            <a:extLst>
              <a:ext uri="{FF2B5EF4-FFF2-40B4-BE49-F238E27FC236}">
                <a16:creationId xmlns:a16="http://schemas.microsoft.com/office/drawing/2014/main" id="{7981F71F-C512-445C-8A0A-F9B2D0393111}"/>
              </a:ext>
            </a:extLst>
          </p:cNvPr>
          <p:cNvSpPr/>
          <p:nvPr/>
        </p:nvSpPr>
        <p:spPr>
          <a:xfrm>
            <a:off x="1905703" y="2151329"/>
            <a:ext cx="1340723" cy="517815"/>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Building</a:t>
            </a:r>
          </a:p>
          <a:p>
            <a:pPr algn="ctr"/>
            <a:r>
              <a:rPr lang="en-US" sz="1600" i="1" dirty="0"/>
              <a:t>2020-2021</a:t>
            </a:r>
          </a:p>
        </p:txBody>
      </p:sp>
      <p:sp>
        <p:nvSpPr>
          <p:cNvPr id="57" name="Rectangle 56">
            <a:extLst>
              <a:ext uri="{FF2B5EF4-FFF2-40B4-BE49-F238E27FC236}">
                <a16:creationId xmlns:a16="http://schemas.microsoft.com/office/drawing/2014/main" id="{0A574BB2-E59E-43BD-B42F-C0B21556E8FC}"/>
              </a:ext>
            </a:extLst>
          </p:cNvPr>
          <p:cNvSpPr/>
          <p:nvPr/>
        </p:nvSpPr>
        <p:spPr>
          <a:xfrm>
            <a:off x="3323033" y="2151329"/>
            <a:ext cx="1340723" cy="51781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Opening</a:t>
            </a:r>
          </a:p>
          <a:p>
            <a:pPr algn="ctr"/>
            <a:r>
              <a:rPr lang="en-US" sz="1600" i="1" dirty="0"/>
              <a:t>2021-2022</a:t>
            </a:r>
          </a:p>
        </p:txBody>
      </p:sp>
      <p:sp>
        <p:nvSpPr>
          <p:cNvPr id="58" name="Rectangle 57">
            <a:extLst>
              <a:ext uri="{FF2B5EF4-FFF2-40B4-BE49-F238E27FC236}">
                <a16:creationId xmlns:a16="http://schemas.microsoft.com/office/drawing/2014/main" id="{12C02411-565C-4545-B90C-CE3B33591091}"/>
              </a:ext>
            </a:extLst>
          </p:cNvPr>
          <p:cNvSpPr/>
          <p:nvPr/>
        </p:nvSpPr>
        <p:spPr>
          <a:xfrm>
            <a:off x="4740362" y="2151329"/>
            <a:ext cx="1340723" cy="517815"/>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Maturing</a:t>
            </a:r>
          </a:p>
          <a:p>
            <a:pPr algn="ctr"/>
            <a:r>
              <a:rPr lang="en-US" sz="1600" i="1" dirty="0"/>
              <a:t>2022-2023</a:t>
            </a:r>
          </a:p>
        </p:txBody>
      </p:sp>
      <p:sp>
        <p:nvSpPr>
          <p:cNvPr id="36" name="Rectangle 35">
            <a:extLst>
              <a:ext uri="{FF2B5EF4-FFF2-40B4-BE49-F238E27FC236}">
                <a16:creationId xmlns:a16="http://schemas.microsoft.com/office/drawing/2014/main" id="{ED285BBC-E5F9-43F5-93EC-149F009AE15F}"/>
              </a:ext>
            </a:extLst>
          </p:cNvPr>
          <p:cNvSpPr/>
          <p:nvPr/>
        </p:nvSpPr>
        <p:spPr>
          <a:xfrm>
            <a:off x="283963" y="8081943"/>
            <a:ext cx="1539775" cy="565212"/>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50" b="1" dirty="0">
                <a:solidFill>
                  <a:schemeClr val="tx1"/>
                </a:solidFill>
                <a:latin typeface="Arial" panose="020B0604020202020204" pitchFamily="34" charset="0"/>
                <a:cs typeface="Arial" panose="020B0604020202020204" pitchFamily="34" charset="0"/>
              </a:rPr>
              <a:t>Marketing &amp; Development Associate</a:t>
            </a:r>
          </a:p>
          <a:p>
            <a:pPr algn="ctr"/>
            <a:r>
              <a:rPr lang="en-US" sz="1050" dirty="0">
                <a:solidFill>
                  <a:schemeClr val="tx1"/>
                </a:solidFill>
                <a:latin typeface="Arial" panose="020B0604020202020204" pitchFamily="34" charset="0"/>
                <a:cs typeface="Arial" panose="020B0604020202020204" pitchFamily="34" charset="0"/>
              </a:rPr>
              <a:t>(Full-Time)</a:t>
            </a:r>
          </a:p>
        </p:txBody>
      </p:sp>
      <p:sp>
        <p:nvSpPr>
          <p:cNvPr id="37" name="Rectangle 36">
            <a:extLst>
              <a:ext uri="{FF2B5EF4-FFF2-40B4-BE49-F238E27FC236}">
                <a16:creationId xmlns:a16="http://schemas.microsoft.com/office/drawing/2014/main" id="{CC09150F-1828-49DE-9718-37D18BCF45C3}"/>
              </a:ext>
            </a:extLst>
          </p:cNvPr>
          <p:cNvSpPr/>
          <p:nvPr/>
        </p:nvSpPr>
        <p:spPr>
          <a:xfrm>
            <a:off x="1518917" y="7175275"/>
            <a:ext cx="1037392" cy="530352"/>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Arial" panose="020B0604020202020204" pitchFamily="34" charset="0"/>
                <a:cs typeface="Arial" panose="020B0604020202020204" pitchFamily="34" charset="0"/>
              </a:rPr>
              <a:t>Office Assistant</a:t>
            </a:r>
          </a:p>
          <a:p>
            <a:pPr algn="ctr"/>
            <a:r>
              <a:rPr lang="en-US" sz="1050" dirty="0">
                <a:solidFill>
                  <a:schemeClr val="tx1"/>
                </a:solidFill>
                <a:latin typeface="Arial" panose="020B0604020202020204" pitchFamily="34" charset="0"/>
                <a:cs typeface="Arial" panose="020B0604020202020204" pitchFamily="34" charset="0"/>
              </a:rPr>
              <a:t>(Part-Time)</a:t>
            </a:r>
          </a:p>
        </p:txBody>
      </p:sp>
      <p:cxnSp>
        <p:nvCxnSpPr>
          <p:cNvPr id="39" name="Connector: Elbow 38">
            <a:extLst>
              <a:ext uri="{FF2B5EF4-FFF2-40B4-BE49-F238E27FC236}">
                <a16:creationId xmlns:a16="http://schemas.microsoft.com/office/drawing/2014/main" id="{B6A045B1-D4D8-4B95-ADF7-519A2AA5BE79}"/>
              </a:ext>
            </a:extLst>
          </p:cNvPr>
          <p:cNvCxnSpPr>
            <a:cxnSpLocks/>
          </p:cNvCxnSpPr>
          <p:nvPr/>
        </p:nvCxnSpPr>
        <p:spPr>
          <a:xfrm rot="16200000" flipH="1">
            <a:off x="-113251" y="7965621"/>
            <a:ext cx="665673" cy="139281"/>
          </a:xfrm>
          <a:prstGeom prst="bentConnector2">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589773EA-C3C0-4482-866F-FD8286C0A255}"/>
              </a:ext>
            </a:extLst>
          </p:cNvPr>
          <p:cNvCxnSpPr>
            <a:cxnSpLocks/>
            <a:stCxn id="31" idx="2"/>
            <a:endCxn id="37" idx="0"/>
          </p:cNvCxnSpPr>
          <p:nvPr/>
        </p:nvCxnSpPr>
        <p:spPr>
          <a:xfrm rot="5400000">
            <a:off x="2615856" y="6410811"/>
            <a:ext cx="186222" cy="1342707"/>
          </a:xfrm>
          <a:prstGeom prst="bentConnector3">
            <a:avLst>
              <a:gd name="adj1" fmla="val 50000"/>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9" name="Connector: Elbow 58">
            <a:extLst>
              <a:ext uri="{FF2B5EF4-FFF2-40B4-BE49-F238E27FC236}">
                <a16:creationId xmlns:a16="http://schemas.microsoft.com/office/drawing/2014/main" id="{95B231FE-194C-4E41-9E46-DD4AF8E2D089}"/>
              </a:ext>
            </a:extLst>
          </p:cNvPr>
          <p:cNvCxnSpPr>
            <a:cxnSpLocks/>
            <a:stCxn id="31" idx="2"/>
            <a:endCxn id="61" idx="0"/>
          </p:cNvCxnSpPr>
          <p:nvPr/>
        </p:nvCxnSpPr>
        <p:spPr>
          <a:xfrm rot="5400000">
            <a:off x="3171255" y="6969410"/>
            <a:ext cx="189423" cy="228708"/>
          </a:xfrm>
          <a:prstGeom prst="bentConnector3">
            <a:avLst>
              <a:gd name="adj1" fmla="val 50000"/>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7006939C-8FFF-42C7-BA97-283EFEE7FB71}"/>
              </a:ext>
            </a:extLst>
          </p:cNvPr>
          <p:cNvSpPr/>
          <p:nvPr/>
        </p:nvSpPr>
        <p:spPr>
          <a:xfrm>
            <a:off x="2613979" y="7178476"/>
            <a:ext cx="1075266" cy="537829"/>
          </a:xfrm>
          <a:prstGeom prst="rect">
            <a:avLst/>
          </a:prstGeom>
          <a:solidFill>
            <a:schemeClr val="accent4">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50" b="1" dirty="0">
                <a:solidFill>
                  <a:schemeClr val="tx1"/>
                </a:solidFill>
                <a:latin typeface="Arial" panose="020B0604020202020204" pitchFamily="34" charset="0"/>
                <a:cs typeface="Arial" panose="020B0604020202020204" pitchFamily="34" charset="0"/>
              </a:rPr>
              <a:t>General </a:t>
            </a:r>
            <a:r>
              <a:rPr lang="en-US" sz="1050" b="1" dirty="0" err="1">
                <a:solidFill>
                  <a:schemeClr val="tx1"/>
                </a:solidFill>
                <a:latin typeface="Arial" panose="020B0604020202020204" pitchFamily="34" charset="0"/>
                <a:cs typeface="Arial" panose="020B0604020202020204" pitchFamily="34" charset="0"/>
              </a:rPr>
              <a:t>Mgr</a:t>
            </a:r>
            <a:r>
              <a:rPr lang="en-US" sz="1050" b="1" dirty="0">
                <a:solidFill>
                  <a:schemeClr val="tx1"/>
                </a:solidFill>
                <a:latin typeface="Arial" panose="020B0604020202020204" pitchFamily="34" charset="0"/>
                <a:cs typeface="Arial" panose="020B0604020202020204" pitchFamily="34" charset="0"/>
              </a:rPr>
              <a:t> &amp; Program Lead</a:t>
            </a:r>
          </a:p>
          <a:p>
            <a:pPr algn="ctr"/>
            <a:r>
              <a:rPr lang="en-US" sz="1050" dirty="0">
                <a:solidFill>
                  <a:schemeClr val="tx1"/>
                </a:solidFill>
                <a:latin typeface="Arial" panose="020B0604020202020204" pitchFamily="34" charset="0"/>
                <a:cs typeface="Arial" panose="020B0604020202020204" pitchFamily="34" charset="0"/>
              </a:rPr>
              <a:t>(Full-Time)</a:t>
            </a:r>
          </a:p>
        </p:txBody>
      </p:sp>
    </p:spTree>
    <p:extLst>
      <p:ext uri="{BB962C8B-B14F-4D97-AF65-F5344CB8AC3E}">
        <p14:creationId xmlns:p14="http://schemas.microsoft.com/office/powerpoint/2010/main" val="393626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6A7598-3DDE-42C9-A636-986A0CE3A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86" y="215041"/>
            <a:ext cx="1006211" cy="675704"/>
          </a:xfrm>
          <a:prstGeom prst="rect">
            <a:avLst/>
          </a:prstGeom>
        </p:spPr>
      </p:pic>
      <p:pic>
        <p:nvPicPr>
          <p:cNvPr id="6" name="Picture 2" descr="Image result for cain center for the arts">
            <a:extLst>
              <a:ext uri="{FF2B5EF4-FFF2-40B4-BE49-F238E27FC236}">
                <a16:creationId xmlns:a16="http://schemas.microsoft.com/office/drawing/2014/main" id="{60450A1A-310F-43DE-82CC-9D82EA7B9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6049" y="196173"/>
            <a:ext cx="997764" cy="82406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0048F2A-5CAF-4777-8FED-C28DF921F469}"/>
              </a:ext>
            </a:extLst>
          </p:cNvPr>
          <p:cNvSpPr/>
          <p:nvPr/>
        </p:nvSpPr>
        <p:spPr>
          <a:xfrm>
            <a:off x="535709" y="1305858"/>
            <a:ext cx="5786582" cy="334772"/>
          </a:xfrm>
          <a:prstGeom prst="rect">
            <a:avLst/>
          </a:prstGeom>
        </p:spPr>
        <p:txBody>
          <a:bodyPr wrap="square">
            <a:spAutoFit/>
          </a:bodyPr>
          <a:lstStyle/>
          <a:p>
            <a:pPr>
              <a:lnSpc>
                <a:spcPct val="106000"/>
              </a:lnSpc>
              <a:spcBef>
                <a:spcPts val="1200"/>
              </a:spcBef>
              <a:spcAft>
                <a:spcPts val="600"/>
              </a:spcAft>
            </a:pPr>
            <a:r>
              <a:rPr lang="en-US" sz="1600" b="1" dirty="0">
                <a:solidFill>
                  <a:srgbClr val="51C7E3"/>
                </a:solidFill>
                <a:latin typeface="Arial" panose="020B0604020202020204" pitchFamily="34" charset="0"/>
                <a:cs typeface="Arial" panose="020B0604020202020204" pitchFamily="34" charset="0"/>
              </a:rPr>
              <a:t>MATURING: OBJECTIVE DETAILS</a:t>
            </a:r>
            <a:endParaRPr lang="en-US" sz="1600" b="1" dirty="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0F9F76A2-9148-4CBD-9505-A1F49DD2C57D}"/>
              </a:ext>
            </a:extLst>
          </p:cNvPr>
          <p:cNvCxnSpPr>
            <a:cxnSpLocks/>
          </p:cNvCxnSpPr>
          <p:nvPr/>
        </p:nvCxnSpPr>
        <p:spPr>
          <a:xfrm>
            <a:off x="310587" y="1609344"/>
            <a:ext cx="6236827" cy="0"/>
          </a:xfrm>
          <a:prstGeom prst="line">
            <a:avLst/>
          </a:prstGeom>
          <a:ln w="19050">
            <a:solidFill>
              <a:srgbClr val="51C7E3"/>
            </a:solidFill>
          </a:ln>
        </p:spPr>
        <p:style>
          <a:lnRef idx="1">
            <a:schemeClr val="accent1"/>
          </a:lnRef>
          <a:fillRef idx="0">
            <a:schemeClr val="accent1"/>
          </a:fillRef>
          <a:effectRef idx="0">
            <a:schemeClr val="accent1"/>
          </a:effectRef>
          <a:fontRef idx="minor">
            <a:schemeClr val="tx1"/>
          </a:fontRef>
        </p:style>
      </p:cxnSp>
      <p:graphicFrame>
        <p:nvGraphicFramePr>
          <p:cNvPr id="5" name="Table 4">
            <a:extLst>
              <a:ext uri="{FF2B5EF4-FFF2-40B4-BE49-F238E27FC236}">
                <a16:creationId xmlns:a16="http://schemas.microsoft.com/office/drawing/2014/main" id="{9ACBA335-BCCD-41FA-B82B-B3B34EAD4DB0}"/>
              </a:ext>
            </a:extLst>
          </p:cNvPr>
          <p:cNvGraphicFramePr>
            <a:graphicFrameLocks noGrp="1"/>
          </p:cNvGraphicFramePr>
          <p:nvPr>
            <p:extLst>
              <p:ext uri="{D42A27DB-BD31-4B8C-83A1-F6EECF244321}">
                <p14:modId xmlns:p14="http://schemas.microsoft.com/office/powerpoint/2010/main" val="964984002"/>
              </p:ext>
            </p:extLst>
          </p:nvPr>
        </p:nvGraphicFramePr>
        <p:xfrm>
          <a:off x="0" y="3040912"/>
          <a:ext cx="6858000" cy="5635377"/>
        </p:xfrm>
        <a:graphic>
          <a:graphicData uri="http://schemas.openxmlformats.org/drawingml/2006/table">
            <a:tbl>
              <a:tblPr firstRow="1" bandRow="1">
                <a:tableStyleId>{5C22544A-7EE6-4342-B048-85BDC9FD1C3A}</a:tableStyleId>
              </a:tblPr>
              <a:tblGrid>
                <a:gridCol w="1518604">
                  <a:extLst>
                    <a:ext uri="{9D8B030D-6E8A-4147-A177-3AD203B41FA5}">
                      <a16:colId xmlns:a16="http://schemas.microsoft.com/office/drawing/2014/main" val="1512219429"/>
                    </a:ext>
                  </a:extLst>
                </a:gridCol>
                <a:gridCol w="3432245">
                  <a:extLst>
                    <a:ext uri="{9D8B030D-6E8A-4147-A177-3AD203B41FA5}">
                      <a16:colId xmlns:a16="http://schemas.microsoft.com/office/drawing/2014/main" val="3621949351"/>
                    </a:ext>
                  </a:extLst>
                </a:gridCol>
                <a:gridCol w="1907151">
                  <a:extLst>
                    <a:ext uri="{9D8B030D-6E8A-4147-A177-3AD203B41FA5}">
                      <a16:colId xmlns:a16="http://schemas.microsoft.com/office/drawing/2014/main" val="3397462706"/>
                    </a:ext>
                  </a:extLst>
                </a:gridCol>
              </a:tblGrid>
              <a:tr h="589022">
                <a:tc gridSpan="3">
                  <a:txBody>
                    <a:bodyPr/>
                    <a:lstStyle/>
                    <a:p>
                      <a:pPr marL="114300" marR="0" lvl="0" indent="0" algn="ctr"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0" i="1" kern="1200" dirty="0">
                          <a:solidFill>
                            <a:schemeClr val="tx1"/>
                          </a:solidFill>
                          <a:latin typeface="Arial" panose="020B0604020202020204" pitchFamily="34" charset="0"/>
                          <a:ea typeface="+mn-ea"/>
                          <a:cs typeface="Arial" panose="020B0604020202020204" pitchFamily="34" charset="0"/>
                        </a:rPr>
                        <a:t>Managing the growth and sustainment of the Cain Center for the Arts to become </a:t>
                      </a:r>
                    </a:p>
                    <a:p>
                      <a:pPr marL="114300" marR="0" lvl="0" indent="0" algn="ctr"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0" i="1" kern="1200" dirty="0">
                          <a:solidFill>
                            <a:schemeClr val="tx1"/>
                          </a:solidFill>
                          <a:latin typeface="Arial" panose="020B0604020202020204" pitchFamily="34" charset="0"/>
                          <a:ea typeface="+mn-ea"/>
                          <a:cs typeface="Arial" panose="020B0604020202020204" pitchFamily="34" charset="0"/>
                        </a:rPr>
                        <a:t>a sought-after destination for the arts across Lake Norman and the Carolinas    </a:t>
                      </a:r>
                    </a:p>
                  </a:txBody>
                  <a:tcPr anchor="ctr">
                    <a:lnB w="19050" cap="flat" cmpd="sng" algn="ctr">
                      <a:solidFill>
                        <a:schemeClr val="tx1">
                          <a:lumMod val="65000"/>
                          <a:lumOff val="35000"/>
                        </a:schemeClr>
                      </a:solidFill>
                      <a:prstDash val="solid"/>
                      <a:round/>
                      <a:headEnd type="none" w="med" len="med"/>
                      <a:tailEnd type="none" w="med" len="med"/>
                    </a:lnB>
                    <a:solidFill>
                      <a:schemeClr val="bg1"/>
                    </a:solidFill>
                  </a:tcPr>
                </a:tc>
                <a:tc hMerge="1">
                  <a:txBody>
                    <a:bodyPr/>
                    <a:lstStyle/>
                    <a:p>
                      <a:pPr marL="171450" indent="-171450">
                        <a:lnSpc>
                          <a:spcPct val="100000"/>
                        </a:lnSpc>
                        <a:spcBef>
                          <a:spcPts val="0"/>
                        </a:spcBef>
                        <a:spcAft>
                          <a:spcPts val="0"/>
                        </a:spcAft>
                        <a:buFont typeface="Wingdings" panose="05000000000000000000" pitchFamily="2" charset="2"/>
                        <a:buChar char="§"/>
                      </a:pPr>
                      <a:endParaRPr lang="en-US" sz="1200" b="0" dirty="0">
                        <a:solidFill>
                          <a:schemeClr val="tx1"/>
                        </a:solidFill>
                        <a:latin typeface="Arial" panose="020B0604020202020204" pitchFamily="34" charset="0"/>
                        <a:cs typeface="Arial" panose="020B0604020202020204" pitchFamily="34" charset="0"/>
                      </a:endParaRPr>
                    </a:p>
                  </a:txBody>
                  <a:tcPr anchor="ctr">
                    <a:lnB w="19050" cap="flat" cmpd="sng" algn="ctr">
                      <a:solidFill>
                        <a:schemeClr val="tx1">
                          <a:lumMod val="65000"/>
                          <a:lumOff val="35000"/>
                        </a:schemeClr>
                      </a:solidFill>
                      <a:prstDash val="solid"/>
                      <a:round/>
                      <a:headEnd type="none" w="med" len="med"/>
                      <a:tailEnd type="none" w="med" len="med"/>
                    </a:lnB>
                    <a:noFill/>
                  </a:tcPr>
                </a:tc>
                <a:tc h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400" b="0" i="1" kern="1200" dirty="0">
                        <a:solidFill>
                          <a:schemeClr val="tx1">
                            <a:lumMod val="65000"/>
                            <a:lumOff val="35000"/>
                          </a:schemeClr>
                        </a:solidFill>
                        <a:latin typeface="Arial" panose="020B0604020202020204" pitchFamily="34" charset="0"/>
                        <a:ea typeface="+mn-ea"/>
                        <a:cs typeface="Arial" panose="020B0604020202020204" pitchFamily="34" charset="0"/>
                      </a:endParaRPr>
                    </a:p>
                  </a:txBody>
                  <a:tcPr anchor="ctr">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87781922"/>
                  </a:ext>
                </a:extLst>
              </a:tr>
              <a:tr h="27321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Arial" panose="020B0604020202020204" pitchFamily="34" charset="0"/>
                          <a:cs typeface="Arial" panose="020B0604020202020204" pitchFamily="34" charset="0"/>
                        </a:rPr>
                        <a:t>Objective</a:t>
                      </a:r>
                    </a:p>
                  </a:txBody>
                  <a:tcPr anchor="ct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rgbClr val="002060"/>
                    </a:solidFill>
                  </a:tcPr>
                </a:tc>
                <a:tc>
                  <a:txBody>
                    <a:bodyPr/>
                    <a:lstStyle/>
                    <a:p>
                      <a:pPr marL="0" indent="0" algn="ctr">
                        <a:lnSpc>
                          <a:spcPct val="100000"/>
                        </a:lnSpc>
                        <a:spcBef>
                          <a:spcPts val="0"/>
                        </a:spcBef>
                        <a:spcAft>
                          <a:spcPts val="0"/>
                        </a:spcAft>
                        <a:buFont typeface="Wingdings" panose="05000000000000000000" pitchFamily="2" charset="2"/>
                        <a:buNone/>
                      </a:pPr>
                      <a:r>
                        <a:rPr lang="en-US" sz="1100" b="1" dirty="0">
                          <a:solidFill>
                            <a:schemeClr val="bg1"/>
                          </a:solidFill>
                          <a:latin typeface="Arial" panose="020B0604020202020204" pitchFamily="34" charset="0"/>
                          <a:cs typeface="Arial" panose="020B0604020202020204" pitchFamily="34" charset="0"/>
                        </a:rPr>
                        <a:t>Key Actions</a:t>
                      </a:r>
                    </a:p>
                  </a:txBody>
                  <a:tcPr anchor="ct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rgbClr val="002060"/>
                    </a:solidFill>
                  </a:tcPr>
                </a:tc>
                <a:tc>
                  <a:txBody>
                    <a:bodyPr/>
                    <a:lstStyle/>
                    <a:p>
                      <a:pPr marL="0" indent="0" algn="ctr">
                        <a:lnSpc>
                          <a:spcPct val="100000"/>
                        </a:lnSpc>
                        <a:spcBef>
                          <a:spcPts val="0"/>
                        </a:spcBef>
                        <a:spcAft>
                          <a:spcPts val="0"/>
                        </a:spcAft>
                        <a:buFont typeface="Wingdings" panose="05000000000000000000" pitchFamily="2" charset="2"/>
                        <a:buNone/>
                      </a:pPr>
                      <a:r>
                        <a:rPr lang="en-US" sz="1100" b="1" dirty="0">
                          <a:solidFill>
                            <a:schemeClr val="bg1"/>
                          </a:solidFill>
                          <a:latin typeface="Arial" panose="020B0604020202020204" pitchFamily="34" charset="0"/>
                          <a:cs typeface="Arial" panose="020B0604020202020204" pitchFamily="34" charset="0"/>
                        </a:rPr>
                        <a:t>Impact</a:t>
                      </a:r>
                    </a:p>
                  </a:txBody>
                  <a:tcPr anchor="ct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rgbClr val="002060"/>
                    </a:solidFill>
                  </a:tcPr>
                </a:tc>
                <a:extLst>
                  <a:ext uri="{0D108BD9-81ED-4DB2-BD59-A6C34878D82A}">
                    <a16:rowId xmlns:a16="http://schemas.microsoft.com/office/drawing/2014/main" val="96481374"/>
                  </a:ext>
                </a:extLst>
              </a:tr>
              <a:tr h="189640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kern="1200" noProof="0" dirty="0">
                          <a:solidFill>
                            <a:schemeClr val="dk1"/>
                          </a:solidFill>
                          <a:latin typeface="Arial" panose="020B0604020202020204" pitchFamily="34" charset="0"/>
                          <a:ea typeface="+mn-ea"/>
                          <a:cs typeface="Arial" panose="020B0604020202020204" pitchFamily="34" charset="0"/>
                        </a:rPr>
                        <a:t>Manage for </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kern="1200" noProof="0" dirty="0">
                          <a:solidFill>
                            <a:schemeClr val="dk1"/>
                          </a:solidFill>
                          <a:latin typeface="Arial" panose="020B0604020202020204" pitchFamily="34" charset="0"/>
                          <a:ea typeface="+mn-ea"/>
                          <a:cs typeface="Arial" panose="020B0604020202020204" pitchFamily="34" charset="0"/>
                        </a:rPr>
                        <a:t>Brand Growth</a:t>
                      </a:r>
                    </a:p>
                  </a:txBody>
                  <a:tcPr anchor="ct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marL="174625" marR="0" lvl="0" indent="-174625"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Formalize means for client and customer feedback collection</a:t>
                      </a:r>
                    </a:p>
                    <a:p>
                      <a:pPr marL="174625" marR="0" lvl="0" indent="-174625"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174625" marR="0" lvl="0" indent="-174625"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Analyze and review data for opportunities to increase client and customer satisfaction</a:t>
                      </a:r>
                    </a:p>
                    <a:p>
                      <a:pPr marL="174625" marR="0" lvl="0" indent="-174625"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174625" marR="0" lvl="0" indent="-174625"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Create key client development plans (for mutual benefit – to increase their bookings / revenue)</a:t>
                      </a:r>
                    </a:p>
                    <a:p>
                      <a:pPr marL="174625" marR="0" lvl="0" indent="-174625"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174625" marR="0" lvl="0" indent="-174625"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Conduct staff and volunteer developmental discussions to align to best-fit opportunities</a:t>
                      </a:r>
                    </a:p>
                  </a:txBody>
                  <a:tcP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noFill/>
                  </a:tcPr>
                </a:tc>
                <a:tc>
                  <a:txBody>
                    <a:bodyPr/>
                    <a:lstStyle/>
                    <a:p>
                      <a:pPr marL="171450" marR="0" lvl="0" indent="-17145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Developing a reputation as a center that clients, customers, and staff respect</a:t>
                      </a:r>
                    </a:p>
                  </a:txBody>
                  <a:tcP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737357697"/>
                  </a:ext>
                </a:extLst>
              </a:tr>
              <a:tr h="1591048">
                <a:tc>
                  <a:txBody>
                    <a:bodyPr/>
                    <a:lstStyle/>
                    <a:p>
                      <a:pPr marL="0" indent="0" algn="ctr">
                        <a:lnSpc>
                          <a:spcPct val="100000"/>
                        </a:lnSpc>
                        <a:spcBef>
                          <a:spcPts val="0"/>
                        </a:spcBef>
                        <a:spcAft>
                          <a:spcPts val="0"/>
                        </a:spcAft>
                        <a:buFont typeface="Wingdings" panose="05000000000000000000" pitchFamily="2" charset="2"/>
                        <a:buNone/>
                      </a:pPr>
                      <a:r>
                        <a:rPr lang="en-US" sz="1200" b="1" dirty="0">
                          <a:latin typeface="Arial" panose="020B0604020202020204" pitchFamily="34" charset="0"/>
                          <a:cs typeface="Arial" panose="020B0604020202020204" pitchFamily="34" charset="0"/>
                        </a:rPr>
                        <a:t>Become a Sought-After Destination</a:t>
                      </a:r>
                    </a:p>
                  </a:txBody>
                  <a:tcPr anchor="ct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marL="174625" marR="0" lvl="0" indent="-174625"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Seek out partnership opportunities beyond the Lake Norman areas</a:t>
                      </a:r>
                    </a:p>
                    <a:p>
                      <a:pPr marL="174625" marR="0" lvl="0" indent="-174625"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174625" marR="0" lvl="0" indent="-174625"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Explore opportunities for state level funding and arts / education program alignment </a:t>
                      </a:r>
                    </a:p>
                    <a:p>
                      <a:pPr marL="174625" marR="0" lvl="0" indent="-174625"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174625" marR="0" lvl="0" indent="-174625"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Increase the scope of outreach campaigns and marketing with partners and state-level programs to increase client and donor attraction</a:t>
                      </a:r>
                    </a:p>
                  </a:txBody>
                  <a:tcP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noFill/>
                  </a:tcPr>
                </a:tc>
                <a:tc>
                  <a:txBody>
                    <a:bodyPr/>
                    <a:lstStyle/>
                    <a:p>
                      <a:pPr marL="171450" marR="0" lvl="0" indent="-17145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Expanding the support of the center beyond the Lake Norman area</a:t>
                      </a:r>
                    </a:p>
                  </a:txBody>
                  <a:tcP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3971291418"/>
                  </a:ext>
                </a:extLst>
              </a:tr>
              <a:tr h="128569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Streamline Operational Management</a:t>
                      </a:r>
                    </a:p>
                  </a:txBody>
                  <a:tcPr anchor="ct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marL="174625" marR="0" lvl="0" indent="-174625"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Understand staff time allocations to client value drivers – realigning roles from generalist to specialists (maximizing staff and volunteer roles for the maturing center)</a:t>
                      </a:r>
                    </a:p>
                    <a:p>
                      <a:pPr marL="174625" marR="0" lvl="0" indent="-174625"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174625" marR="0" lvl="0" indent="-174625"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Review Board positions and composition to reevaluate for post opening support needs</a:t>
                      </a:r>
                    </a:p>
                  </a:txBody>
                  <a:tcP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noFill/>
                  </a:tcPr>
                </a:tc>
                <a:tc>
                  <a:txBody>
                    <a:bodyPr/>
                    <a:lstStyle/>
                    <a:p>
                      <a:pPr marL="171450" marR="0" lvl="0" indent="-17145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Enhancing day-to-day management and delivery effectiveness</a:t>
                      </a:r>
                    </a:p>
                  </a:txBody>
                  <a:tcP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1152428042"/>
                  </a:ext>
                </a:extLst>
              </a:tr>
            </a:tbl>
          </a:graphicData>
        </a:graphic>
      </p:graphicFrame>
      <p:cxnSp>
        <p:nvCxnSpPr>
          <p:cNvPr id="9" name="Straight Connector 8">
            <a:extLst>
              <a:ext uri="{FF2B5EF4-FFF2-40B4-BE49-F238E27FC236}">
                <a16:creationId xmlns:a16="http://schemas.microsoft.com/office/drawing/2014/main" id="{EC03DC30-1E25-47E0-9276-0697DC6B6839}"/>
              </a:ext>
            </a:extLst>
          </p:cNvPr>
          <p:cNvCxnSpPr>
            <a:cxnSpLocks/>
          </p:cNvCxnSpPr>
          <p:nvPr/>
        </p:nvCxnSpPr>
        <p:spPr>
          <a:xfrm>
            <a:off x="310587" y="1609344"/>
            <a:ext cx="6236827" cy="0"/>
          </a:xfrm>
          <a:prstGeom prst="line">
            <a:avLst/>
          </a:prstGeom>
          <a:ln w="19050">
            <a:solidFill>
              <a:srgbClr val="51C7E3"/>
            </a:solidFill>
          </a:ln>
        </p:spPr>
        <p:style>
          <a:lnRef idx="1">
            <a:schemeClr val="accent1"/>
          </a:lnRef>
          <a:fillRef idx="0">
            <a:schemeClr val="accent1"/>
          </a:fillRef>
          <a:effectRef idx="0">
            <a:schemeClr val="accent1"/>
          </a:effectRef>
          <a:fontRef idx="minor">
            <a:schemeClr val="tx1"/>
          </a:fontRef>
        </p:style>
      </p:cxnSp>
      <p:sp>
        <p:nvSpPr>
          <p:cNvPr id="23" name="Arrow: Right 22">
            <a:extLst>
              <a:ext uri="{FF2B5EF4-FFF2-40B4-BE49-F238E27FC236}">
                <a16:creationId xmlns:a16="http://schemas.microsoft.com/office/drawing/2014/main" id="{144FBD31-DE78-4F4C-866E-54F725E82C5A}"/>
              </a:ext>
            </a:extLst>
          </p:cNvPr>
          <p:cNvSpPr/>
          <p:nvPr/>
        </p:nvSpPr>
        <p:spPr>
          <a:xfrm>
            <a:off x="310586" y="1675181"/>
            <a:ext cx="6236828" cy="1470115"/>
          </a:xfrm>
          <a:prstGeom prst="rightArrow">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8A9AAE9-4916-4C2F-AE68-2D302DD9B8E2}"/>
              </a:ext>
            </a:extLst>
          </p:cNvPr>
          <p:cNvSpPr/>
          <p:nvPr/>
        </p:nvSpPr>
        <p:spPr>
          <a:xfrm>
            <a:off x="488373" y="2151329"/>
            <a:ext cx="1340723" cy="517815"/>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Preparing</a:t>
            </a:r>
          </a:p>
          <a:p>
            <a:pPr algn="ctr"/>
            <a:r>
              <a:rPr lang="en-US" sz="1600" i="1" dirty="0"/>
              <a:t>2019-2020</a:t>
            </a:r>
          </a:p>
        </p:txBody>
      </p:sp>
      <p:sp>
        <p:nvSpPr>
          <p:cNvPr id="25" name="Rectangle 24">
            <a:extLst>
              <a:ext uri="{FF2B5EF4-FFF2-40B4-BE49-F238E27FC236}">
                <a16:creationId xmlns:a16="http://schemas.microsoft.com/office/drawing/2014/main" id="{962F6BDC-C8EF-4DD4-A7FA-018DAAC9A2F1}"/>
              </a:ext>
            </a:extLst>
          </p:cNvPr>
          <p:cNvSpPr/>
          <p:nvPr/>
        </p:nvSpPr>
        <p:spPr>
          <a:xfrm>
            <a:off x="1905703" y="2151329"/>
            <a:ext cx="1340723" cy="517815"/>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Building</a:t>
            </a:r>
          </a:p>
          <a:p>
            <a:pPr algn="ctr"/>
            <a:r>
              <a:rPr lang="en-US" sz="1600" i="1" dirty="0"/>
              <a:t>2020-2021</a:t>
            </a:r>
          </a:p>
        </p:txBody>
      </p:sp>
      <p:sp>
        <p:nvSpPr>
          <p:cNvPr id="26" name="Rectangle 25">
            <a:extLst>
              <a:ext uri="{FF2B5EF4-FFF2-40B4-BE49-F238E27FC236}">
                <a16:creationId xmlns:a16="http://schemas.microsoft.com/office/drawing/2014/main" id="{0950E60A-2B32-4A38-A489-F3B49C5C7A5B}"/>
              </a:ext>
            </a:extLst>
          </p:cNvPr>
          <p:cNvSpPr/>
          <p:nvPr/>
        </p:nvSpPr>
        <p:spPr>
          <a:xfrm>
            <a:off x="3323033" y="2151329"/>
            <a:ext cx="1340723" cy="517815"/>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Opening</a:t>
            </a:r>
          </a:p>
          <a:p>
            <a:pPr algn="ctr"/>
            <a:r>
              <a:rPr lang="en-US" sz="1600" i="1" dirty="0"/>
              <a:t>2021-2022</a:t>
            </a:r>
          </a:p>
        </p:txBody>
      </p:sp>
      <p:sp>
        <p:nvSpPr>
          <p:cNvPr id="27" name="Rectangle 26">
            <a:extLst>
              <a:ext uri="{FF2B5EF4-FFF2-40B4-BE49-F238E27FC236}">
                <a16:creationId xmlns:a16="http://schemas.microsoft.com/office/drawing/2014/main" id="{D7182751-1ABB-4D1A-A05E-B15336254E94}"/>
              </a:ext>
            </a:extLst>
          </p:cNvPr>
          <p:cNvSpPr/>
          <p:nvPr/>
        </p:nvSpPr>
        <p:spPr>
          <a:xfrm>
            <a:off x="4740362" y="2151329"/>
            <a:ext cx="1340723" cy="51781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Maturing</a:t>
            </a:r>
          </a:p>
          <a:p>
            <a:pPr algn="ctr"/>
            <a:r>
              <a:rPr lang="en-US" sz="1600" i="1" dirty="0"/>
              <a:t>2022-2023</a:t>
            </a:r>
          </a:p>
        </p:txBody>
      </p:sp>
      <p:sp>
        <p:nvSpPr>
          <p:cNvPr id="31" name="Footer Placeholder 1">
            <a:extLst>
              <a:ext uri="{FF2B5EF4-FFF2-40B4-BE49-F238E27FC236}">
                <a16:creationId xmlns:a16="http://schemas.microsoft.com/office/drawing/2014/main" id="{91EE75CE-64D9-492E-B064-728406ED9FB8}"/>
              </a:ext>
            </a:extLst>
          </p:cNvPr>
          <p:cNvSpPr>
            <a:spLocks noGrp="1"/>
          </p:cNvSpPr>
          <p:nvPr>
            <p:ph type="ftr" sz="quarter" idx="11"/>
          </p:nvPr>
        </p:nvSpPr>
        <p:spPr>
          <a:xfrm>
            <a:off x="2271713" y="8712880"/>
            <a:ext cx="2314575" cy="486833"/>
          </a:xfrm>
        </p:spPr>
        <p:txBody>
          <a:bodyPr/>
          <a:lstStyle/>
          <a:p>
            <a:r>
              <a:rPr lang="en-US" dirty="0"/>
              <a:t>Cain Center for the Arts - Strategic Plan</a:t>
            </a:r>
          </a:p>
        </p:txBody>
      </p:sp>
      <p:sp>
        <p:nvSpPr>
          <p:cNvPr id="32" name="Slide Number Placeholder 2">
            <a:extLst>
              <a:ext uri="{FF2B5EF4-FFF2-40B4-BE49-F238E27FC236}">
                <a16:creationId xmlns:a16="http://schemas.microsoft.com/office/drawing/2014/main" id="{F488FBF4-2379-4095-8BAF-34092CC00A86}"/>
              </a:ext>
            </a:extLst>
          </p:cNvPr>
          <p:cNvSpPr>
            <a:spLocks noGrp="1"/>
          </p:cNvSpPr>
          <p:nvPr>
            <p:ph type="sldNum" sz="quarter" idx="12"/>
          </p:nvPr>
        </p:nvSpPr>
        <p:spPr>
          <a:xfrm>
            <a:off x="4843463" y="8676304"/>
            <a:ext cx="1543050" cy="486833"/>
          </a:xfrm>
        </p:spPr>
        <p:txBody>
          <a:bodyPr/>
          <a:lstStyle/>
          <a:p>
            <a:fld id="{242445D3-2E3D-4463-913C-05D3012C1118}" type="slidenum">
              <a:rPr lang="en-US" smtClean="0"/>
              <a:t>15</a:t>
            </a:fld>
            <a:endParaRPr lang="en-US"/>
          </a:p>
        </p:txBody>
      </p:sp>
    </p:spTree>
    <p:extLst>
      <p:ext uri="{BB962C8B-B14F-4D97-AF65-F5344CB8AC3E}">
        <p14:creationId xmlns:p14="http://schemas.microsoft.com/office/powerpoint/2010/main" val="1957086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6A7598-3DDE-42C9-A636-986A0CE3A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86" y="215041"/>
            <a:ext cx="1006211" cy="675704"/>
          </a:xfrm>
          <a:prstGeom prst="rect">
            <a:avLst/>
          </a:prstGeom>
        </p:spPr>
      </p:pic>
      <p:pic>
        <p:nvPicPr>
          <p:cNvPr id="6" name="Picture 2" descr="Image result for cain center for the arts">
            <a:extLst>
              <a:ext uri="{FF2B5EF4-FFF2-40B4-BE49-F238E27FC236}">
                <a16:creationId xmlns:a16="http://schemas.microsoft.com/office/drawing/2014/main" id="{60450A1A-310F-43DE-82CC-9D82EA7B9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6049" y="196173"/>
            <a:ext cx="997764" cy="82406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0048F2A-5CAF-4777-8FED-C28DF921F469}"/>
              </a:ext>
            </a:extLst>
          </p:cNvPr>
          <p:cNvSpPr/>
          <p:nvPr/>
        </p:nvSpPr>
        <p:spPr>
          <a:xfrm>
            <a:off x="535709" y="1305858"/>
            <a:ext cx="5786582" cy="334772"/>
          </a:xfrm>
          <a:prstGeom prst="rect">
            <a:avLst/>
          </a:prstGeom>
        </p:spPr>
        <p:txBody>
          <a:bodyPr wrap="square">
            <a:spAutoFit/>
          </a:bodyPr>
          <a:lstStyle/>
          <a:p>
            <a:pPr>
              <a:lnSpc>
                <a:spcPct val="106000"/>
              </a:lnSpc>
              <a:spcBef>
                <a:spcPts val="1200"/>
              </a:spcBef>
              <a:spcAft>
                <a:spcPts val="600"/>
              </a:spcAft>
            </a:pPr>
            <a:r>
              <a:rPr lang="en-US" sz="1600" b="1" dirty="0">
                <a:solidFill>
                  <a:srgbClr val="51C7E3"/>
                </a:solidFill>
                <a:latin typeface="Arial" panose="020B0604020202020204" pitchFamily="34" charset="0"/>
                <a:cs typeface="Arial" panose="020B0604020202020204" pitchFamily="34" charset="0"/>
              </a:rPr>
              <a:t>MATURING: ORGANIZATIONAL DETAILS</a:t>
            </a:r>
            <a:endParaRPr lang="en-US" sz="1600" b="1" dirty="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0F9F76A2-9148-4CBD-9505-A1F49DD2C57D}"/>
              </a:ext>
            </a:extLst>
          </p:cNvPr>
          <p:cNvCxnSpPr>
            <a:cxnSpLocks/>
          </p:cNvCxnSpPr>
          <p:nvPr/>
        </p:nvCxnSpPr>
        <p:spPr>
          <a:xfrm>
            <a:off x="310587" y="1609344"/>
            <a:ext cx="6236827" cy="0"/>
          </a:xfrm>
          <a:prstGeom prst="line">
            <a:avLst/>
          </a:prstGeom>
          <a:ln w="19050">
            <a:solidFill>
              <a:srgbClr val="51C7E3"/>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82C8F86-1CC7-4EF9-AA10-F801B88C18DF}"/>
              </a:ext>
            </a:extLst>
          </p:cNvPr>
          <p:cNvSpPr/>
          <p:nvPr/>
        </p:nvSpPr>
        <p:spPr>
          <a:xfrm>
            <a:off x="2669577" y="5226688"/>
            <a:ext cx="1518845" cy="404078"/>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Arial" panose="020B0604020202020204" pitchFamily="34" charset="0"/>
                <a:cs typeface="Arial" panose="020B0604020202020204" pitchFamily="34" charset="0"/>
              </a:rPr>
              <a:t>Board of Directors</a:t>
            </a:r>
          </a:p>
        </p:txBody>
      </p:sp>
      <p:sp>
        <p:nvSpPr>
          <p:cNvPr id="18" name="Rectangle 17">
            <a:extLst>
              <a:ext uri="{FF2B5EF4-FFF2-40B4-BE49-F238E27FC236}">
                <a16:creationId xmlns:a16="http://schemas.microsoft.com/office/drawing/2014/main" id="{DE83373C-0364-4A8F-84E1-70CF8B07AB08}"/>
              </a:ext>
            </a:extLst>
          </p:cNvPr>
          <p:cNvSpPr/>
          <p:nvPr/>
        </p:nvSpPr>
        <p:spPr>
          <a:xfrm>
            <a:off x="52974" y="7498566"/>
            <a:ext cx="1539775" cy="565212"/>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50" b="1" dirty="0">
                <a:solidFill>
                  <a:schemeClr val="tx1"/>
                </a:solidFill>
                <a:latin typeface="Arial" panose="020B0604020202020204" pitchFamily="34" charset="0"/>
                <a:cs typeface="Arial" panose="020B0604020202020204" pitchFamily="34" charset="0"/>
              </a:rPr>
              <a:t>Marketing &amp; Development Associate</a:t>
            </a:r>
          </a:p>
          <a:p>
            <a:pPr algn="ctr"/>
            <a:r>
              <a:rPr lang="en-US" sz="1050" dirty="0">
                <a:solidFill>
                  <a:schemeClr val="tx1"/>
                </a:solidFill>
                <a:latin typeface="Arial" panose="020B0604020202020204" pitchFamily="34" charset="0"/>
                <a:cs typeface="Arial" panose="020B0604020202020204" pitchFamily="34" charset="0"/>
              </a:rPr>
              <a:t>(Full-Time)</a:t>
            </a:r>
          </a:p>
        </p:txBody>
      </p:sp>
      <p:sp>
        <p:nvSpPr>
          <p:cNvPr id="19" name="Rectangle 18">
            <a:extLst>
              <a:ext uri="{FF2B5EF4-FFF2-40B4-BE49-F238E27FC236}">
                <a16:creationId xmlns:a16="http://schemas.microsoft.com/office/drawing/2014/main" id="{D62A71A1-1070-4FB2-BAB1-17FA3F374E49}"/>
              </a:ext>
            </a:extLst>
          </p:cNvPr>
          <p:cNvSpPr/>
          <p:nvPr/>
        </p:nvSpPr>
        <p:spPr>
          <a:xfrm>
            <a:off x="3936283" y="6637710"/>
            <a:ext cx="1380768" cy="537829"/>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50" b="1" dirty="0">
                <a:solidFill>
                  <a:schemeClr val="tx1"/>
                </a:solidFill>
                <a:latin typeface="Arial" panose="020B0604020202020204" pitchFamily="34" charset="0"/>
                <a:cs typeface="Arial" panose="020B0604020202020204" pitchFamily="34" charset="0"/>
              </a:rPr>
              <a:t>Technical / Building Operations Director</a:t>
            </a:r>
          </a:p>
          <a:p>
            <a:pPr algn="ctr"/>
            <a:r>
              <a:rPr lang="en-US" sz="1050" dirty="0">
                <a:solidFill>
                  <a:schemeClr val="tx1"/>
                </a:solidFill>
                <a:latin typeface="Arial" panose="020B0604020202020204" pitchFamily="34" charset="0"/>
                <a:cs typeface="Arial" panose="020B0604020202020204" pitchFamily="34" charset="0"/>
              </a:rPr>
              <a:t>(Full-Time)</a:t>
            </a:r>
          </a:p>
        </p:txBody>
      </p:sp>
      <p:cxnSp>
        <p:nvCxnSpPr>
          <p:cNvPr id="22" name="Straight Connector 21">
            <a:extLst>
              <a:ext uri="{FF2B5EF4-FFF2-40B4-BE49-F238E27FC236}">
                <a16:creationId xmlns:a16="http://schemas.microsoft.com/office/drawing/2014/main" id="{B4565F55-DA14-4E37-A955-8553B14A655A}"/>
              </a:ext>
            </a:extLst>
          </p:cNvPr>
          <p:cNvCxnSpPr>
            <a:stCxn id="15" idx="2"/>
            <a:endCxn id="16" idx="0"/>
          </p:cNvCxnSpPr>
          <p:nvPr/>
        </p:nvCxnSpPr>
        <p:spPr>
          <a:xfrm>
            <a:off x="3429000" y="5630766"/>
            <a:ext cx="0" cy="184382"/>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95617977-087B-4F9E-B69D-7F0F30185C3C}"/>
              </a:ext>
            </a:extLst>
          </p:cNvPr>
          <p:cNvCxnSpPr>
            <a:stCxn id="16" idx="2"/>
            <a:endCxn id="17" idx="0"/>
          </p:cNvCxnSpPr>
          <p:nvPr/>
        </p:nvCxnSpPr>
        <p:spPr>
          <a:xfrm rot="5400000">
            <a:off x="1891044" y="5099754"/>
            <a:ext cx="378076" cy="2697837"/>
          </a:xfrm>
          <a:prstGeom prst="bentConnector3">
            <a:avLst>
              <a:gd name="adj1" fmla="val 50000"/>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D16366A9-EA05-4536-B1DC-DADC0FF2EE3F}"/>
              </a:ext>
            </a:extLst>
          </p:cNvPr>
          <p:cNvSpPr/>
          <p:nvPr/>
        </p:nvSpPr>
        <p:spPr>
          <a:xfrm>
            <a:off x="103541" y="6637710"/>
            <a:ext cx="1255244" cy="537829"/>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50" b="1" dirty="0">
                <a:solidFill>
                  <a:schemeClr val="tx1"/>
                </a:solidFill>
                <a:latin typeface="Arial" panose="020B0604020202020204" pitchFamily="34" charset="0"/>
                <a:cs typeface="Arial" panose="020B0604020202020204" pitchFamily="34" charset="0"/>
              </a:rPr>
              <a:t>Development and Marketing Director</a:t>
            </a:r>
          </a:p>
          <a:p>
            <a:pPr algn="ctr"/>
            <a:r>
              <a:rPr lang="en-US" sz="1050" dirty="0">
                <a:solidFill>
                  <a:schemeClr val="tx1"/>
                </a:solidFill>
                <a:latin typeface="Arial" panose="020B0604020202020204" pitchFamily="34" charset="0"/>
                <a:cs typeface="Arial" panose="020B0604020202020204" pitchFamily="34" charset="0"/>
              </a:rPr>
              <a:t>(Full-Time)</a:t>
            </a:r>
          </a:p>
        </p:txBody>
      </p:sp>
      <p:sp>
        <p:nvSpPr>
          <p:cNvPr id="39" name="Rectangle 38">
            <a:extLst>
              <a:ext uri="{FF2B5EF4-FFF2-40B4-BE49-F238E27FC236}">
                <a16:creationId xmlns:a16="http://schemas.microsoft.com/office/drawing/2014/main" id="{F7EE5356-6FFB-4C8C-9EAC-E73344A2CD60}"/>
              </a:ext>
            </a:extLst>
          </p:cNvPr>
          <p:cNvSpPr/>
          <p:nvPr/>
        </p:nvSpPr>
        <p:spPr>
          <a:xfrm>
            <a:off x="1677503" y="7498566"/>
            <a:ext cx="1703849" cy="565212"/>
          </a:xfrm>
          <a:prstGeom prst="rect">
            <a:avLst/>
          </a:prstGeom>
          <a:solidFill>
            <a:schemeClr val="accent4">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Arial" panose="020B0604020202020204" pitchFamily="34" charset="0"/>
                <a:cs typeface="Arial" panose="020B0604020202020204" pitchFamily="34" charset="0"/>
              </a:rPr>
              <a:t>Community Engagement Associate</a:t>
            </a:r>
          </a:p>
          <a:p>
            <a:pPr algn="ctr"/>
            <a:r>
              <a:rPr lang="en-US" sz="1050" dirty="0">
                <a:solidFill>
                  <a:schemeClr val="tx1"/>
                </a:solidFill>
                <a:latin typeface="Arial" panose="020B0604020202020204" pitchFamily="34" charset="0"/>
                <a:cs typeface="Arial" panose="020B0604020202020204" pitchFamily="34" charset="0"/>
              </a:rPr>
              <a:t>(Part-Time)</a:t>
            </a:r>
          </a:p>
        </p:txBody>
      </p:sp>
      <p:cxnSp>
        <p:nvCxnSpPr>
          <p:cNvPr id="45" name="Connector: Elbow 44">
            <a:extLst>
              <a:ext uri="{FF2B5EF4-FFF2-40B4-BE49-F238E27FC236}">
                <a16:creationId xmlns:a16="http://schemas.microsoft.com/office/drawing/2014/main" id="{E23AD909-660D-45F6-A4FC-D7F6E4A5DB48}"/>
              </a:ext>
            </a:extLst>
          </p:cNvPr>
          <p:cNvCxnSpPr>
            <a:cxnSpLocks/>
            <a:stCxn id="17" idx="2"/>
            <a:endCxn id="39" idx="0"/>
          </p:cNvCxnSpPr>
          <p:nvPr/>
        </p:nvCxnSpPr>
        <p:spPr>
          <a:xfrm rot="16200000" flipH="1">
            <a:off x="1468782" y="6437919"/>
            <a:ext cx="323027" cy="1798265"/>
          </a:xfrm>
          <a:prstGeom prst="bentConnector3">
            <a:avLst>
              <a:gd name="adj1" fmla="val 50000"/>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ACCA65C4-A227-4ADA-8B1E-E254081F1E5E}"/>
              </a:ext>
            </a:extLst>
          </p:cNvPr>
          <p:cNvSpPr/>
          <p:nvPr/>
        </p:nvSpPr>
        <p:spPr>
          <a:xfrm>
            <a:off x="5438987" y="6637710"/>
            <a:ext cx="1300128" cy="537829"/>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50" b="1" dirty="0">
                <a:solidFill>
                  <a:schemeClr val="tx1"/>
                </a:solidFill>
                <a:latin typeface="Arial" panose="020B0604020202020204" pitchFamily="34" charset="0"/>
                <a:cs typeface="Arial" panose="020B0604020202020204" pitchFamily="34" charset="0"/>
              </a:rPr>
              <a:t>Box Office / Front-of-House Manager</a:t>
            </a:r>
          </a:p>
          <a:p>
            <a:pPr algn="ctr"/>
            <a:r>
              <a:rPr lang="en-US" sz="1050" dirty="0">
                <a:solidFill>
                  <a:schemeClr val="tx1"/>
                </a:solidFill>
                <a:latin typeface="Arial" panose="020B0604020202020204" pitchFamily="34" charset="0"/>
                <a:cs typeface="Arial" panose="020B0604020202020204" pitchFamily="34" charset="0"/>
              </a:rPr>
              <a:t>(Full-Time)</a:t>
            </a:r>
          </a:p>
        </p:txBody>
      </p:sp>
      <p:sp>
        <p:nvSpPr>
          <p:cNvPr id="49" name="Rectangle 48">
            <a:extLst>
              <a:ext uri="{FF2B5EF4-FFF2-40B4-BE49-F238E27FC236}">
                <a16:creationId xmlns:a16="http://schemas.microsoft.com/office/drawing/2014/main" id="{9A7EB103-720A-4E8A-AA72-598ECF9DEBEC}"/>
              </a:ext>
            </a:extLst>
          </p:cNvPr>
          <p:cNvSpPr/>
          <p:nvPr/>
        </p:nvSpPr>
        <p:spPr>
          <a:xfrm>
            <a:off x="2871104" y="6637710"/>
            <a:ext cx="943243" cy="537829"/>
          </a:xfrm>
          <a:prstGeom prst="rect">
            <a:avLst/>
          </a:prstGeom>
          <a:solidFill>
            <a:schemeClr val="accent4">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Arial" panose="020B0604020202020204" pitchFamily="34" charset="0"/>
                <a:cs typeface="Arial" panose="020B0604020202020204" pitchFamily="34" charset="0"/>
              </a:rPr>
              <a:t>Office Manager</a:t>
            </a:r>
          </a:p>
          <a:p>
            <a:pPr algn="ctr"/>
            <a:r>
              <a:rPr lang="en-US" sz="1050" dirty="0">
                <a:solidFill>
                  <a:schemeClr val="tx1"/>
                </a:solidFill>
                <a:latin typeface="Arial" panose="020B0604020202020204" pitchFamily="34" charset="0"/>
                <a:cs typeface="Arial" panose="020B0604020202020204" pitchFamily="34" charset="0"/>
              </a:rPr>
              <a:t>(Full-Time)</a:t>
            </a:r>
          </a:p>
        </p:txBody>
      </p:sp>
      <p:sp>
        <p:nvSpPr>
          <p:cNvPr id="16" name="Rectangle 15">
            <a:extLst>
              <a:ext uri="{FF2B5EF4-FFF2-40B4-BE49-F238E27FC236}">
                <a16:creationId xmlns:a16="http://schemas.microsoft.com/office/drawing/2014/main" id="{35B4B0C5-7772-46B8-A651-A8038387C517}"/>
              </a:ext>
            </a:extLst>
          </p:cNvPr>
          <p:cNvSpPr/>
          <p:nvPr/>
        </p:nvSpPr>
        <p:spPr>
          <a:xfrm>
            <a:off x="2669577" y="5815148"/>
            <a:ext cx="1518845" cy="444486"/>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Arial" panose="020B0604020202020204" pitchFamily="34" charset="0"/>
                <a:cs typeface="Arial" panose="020B0604020202020204" pitchFamily="34" charset="0"/>
              </a:rPr>
              <a:t>Executive Director</a:t>
            </a:r>
          </a:p>
          <a:p>
            <a:pPr algn="ctr"/>
            <a:r>
              <a:rPr lang="en-US" sz="1050" dirty="0">
                <a:solidFill>
                  <a:schemeClr val="tx1"/>
                </a:solidFill>
                <a:latin typeface="Arial" panose="020B0604020202020204" pitchFamily="34" charset="0"/>
                <a:cs typeface="Arial" panose="020B0604020202020204" pitchFamily="34" charset="0"/>
              </a:rPr>
              <a:t>(Full-Time)</a:t>
            </a:r>
          </a:p>
        </p:txBody>
      </p:sp>
      <p:sp>
        <p:nvSpPr>
          <p:cNvPr id="56" name="Rectangle 55">
            <a:extLst>
              <a:ext uri="{FF2B5EF4-FFF2-40B4-BE49-F238E27FC236}">
                <a16:creationId xmlns:a16="http://schemas.microsoft.com/office/drawing/2014/main" id="{6B88E480-555F-4D7D-8FF9-2B0E8335BA5C}"/>
              </a:ext>
            </a:extLst>
          </p:cNvPr>
          <p:cNvSpPr/>
          <p:nvPr/>
        </p:nvSpPr>
        <p:spPr>
          <a:xfrm>
            <a:off x="4183743" y="7498566"/>
            <a:ext cx="1255244" cy="520825"/>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Arial" panose="020B0604020202020204" pitchFamily="34" charset="0"/>
                <a:cs typeface="Arial" panose="020B0604020202020204" pitchFamily="34" charset="0"/>
              </a:rPr>
              <a:t>Light / Sound Technicians</a:t>
            </a:r>
          </a:p>
          <a:p>
            <a:pPr algn="ctr"/>
            <a:r>
              <a:rPr lang="en-US" sz="1050" dirty="0">
                <a:solidFill>
                  <a:schemeClr val="tx1"/>
                </a:solidFill>
                <a:latin typeface="Arial" panose="020B0604020202020204" pitchFamily="34" charset="0"/>
                <a:cs typeface="Arial" panose="020B0604020202020204" pitchFamily="34" charset="0"/>
              </a:rPr>
              <a:t>(Part-Time)</a:t>
            </a:r>
          </a:p>
        </p:txBody>
      </p:sp>
      <p:cxnSp>
        <p:nvCxnSpPr>
          <p:cNvPr id="67" name="Connector: Elbow 66">
            <a:extLst>
              <a:ext uri="{FF2B5EF4-FFF2-40B4-BE49-F238E27FC236}">
                <a16:creationId xmlns:a16="http://schemas.microsoft.com/office/drawing/2014/main" id="{29A8FAD2-5F01-4103-B5EA-E279F7788FEC}"/>
              </a:ext>
            </a:extLst>
          </p:cNvPr>
          <p:cNvCxnSpPr>
            <a:cxnSpLocks/>
            <a:stCxn id="19" idx="0"/>
            <a:endCxn id="16" idx="2"/>
          </p:cNvCxnSpPr>
          <p:nvPr/>
        </p:nvCxnSpPr>
        <p:spPr>
          <a:xfrm rot="16200000" flipV="1">
            <a:off x="3838796" y="5849838"/>
            <a:ext cx="378076" cy="1197667"/>
          </a:xfrm>
          <a:prstGeom prst="bentConnector3">
            <a:avLst>
              <a:gd name="adj1" fmla="val 50000"/>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8" name="Footer Placeholder 1">
            <a:extLst>
              <a:ext uri="{FF2B5EF4-FFF2-40B4-BE49-F238E27FC236}">
                <a16:creationId xmlns:a16="http://schemas.microsoft.com/office/drawing/2014/main" id="{16478B2E-AB76-4AA2-B4FF-51010D641BD1}"/>
              </a:ext>
            </a:extLst>
          </p:cNvPr>
          <p:cNvSpPr>
            <a:spLocks noGrp="1"/>
          </p:cNvSpPr>
          <p:nvPr>
            <p:ph type="ftr" sz="quarter" idx="11"/>
          </p:nvPr>
        </p:nvSpPr>
        <p:spPr>
          <a:xfrm>
            <a:off x="2271713" y="8712880"/>
            <a:ext cx="2314575" cy="486833"/>
          </a:xfrm>
        </p:spPr>
        <p:txBody>
          <a:bodyPr/>
          <a:lstStyle/>
          <a:p>
            <a:r>
              <a:rPr lang="en-US" dirty="0"/>
              <a:t>Cain Center for the Arts - Strategic Plan</a:t>
            </a:r>
          </a:p>
        </p:txBody>
      </p:sp>
      <p:sp>
        <p:nvSpPr>
          <p:cNvPr id="79" name="Slide Number Placeholder 2">
            <a:extLst>
              <a:ext uri="{FF2B5EF4-FFF2-40B4-BE49-F238E27FC236}">
                <a16:creationId xmlns:a16="http://schemas.microsoft.com/office/drawing/2014/main" id="{97969B5D-16A0-4207-B1FC-FF978C6F2823}"/>
              </a:ext>
            </a:extLst>
          </p:cNvPr>
          <p:cNvSpPr>
            <a:spLocks noGrp="1"/>
          </p:cNvSpPr>
          <p:nvPr>
            <p:ph type="sldNum" sz="quarter" idx="12"/>
          </p:nvPr>
        </p:nvSpPr>
        <p:spPr>
          <a:xfrm>
            <a:off x="4843463" y="8676304"/>
            <a:ext cx="1543050" cy="486833"/>
          </a:xfrm>
        </p:spPr>
        <p:txBody>
          <a:bodyPr/>
          <a:lstStyle/>
          <a:p>
            <a:fld id="{242445D3-2E3D-4463-913C-05D3012C1118}" type="slidenum">
              <a:rPr lang="en-US" smtClean="0"/>
              <a:t>16</a:t>
            </a:fld>
            <a:endParaRPr lang="en-US"/>
          </a:p>
        </p:txBody>
      </p:sp>
      <p:sp>
        <p:nvSpPr>
          <p:cNvPr id="48" name="Rectangle 47">
            <a:extLst>
              <a:ext uri="{FF2B5EF4-FFF2-40B4-BE49-F238E27FC236}">
                <a16:creationId xmlns:a16="http://schemas.microsoft.com/office/drawing/2014/main" id="{B78B4104-5841-4DE6-AA3D-411F45B075A1}"/>
              </a:ext>
            </a:extLst>
          </p:cNvPr>
          <p:cNvSpPr/>
          <p:nvPr/>
        </p:nvSpPr>
        <p:spPr>
          <a:xfrm>
            <a:off x="1480721" y="6637710"/>
            <a:ext cx="1268447" cy="537829"/>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Arial" panose="020B0604020202020204" pitchFamily="34" charset="0"/>
                <a:cs typeface="Arial" panose="020B0604020202020204" pitchFamily="34" charset="0"/>
              </a:rPr>
              <a:t>General Manager &amp; Program Lead</a:t>
            </a:r>
          </a:p>
          <a:p>
            <a:pPr algn="ctr"/>
            <a:r>
              <a:rPr lang="en-US" sz="1050" dirty="0">
                <a:solidFill>
                  <a:schemeClr val="tx1"/>
                </a:solidFill>
                <a:latin typeface="Arial" panose="020B0604020202020204" pitchFamily="34" charset="0"/>
                <a:cs typeface="Arial" panose="020B0604020202020204" pitchFamily="34" charset="0"/>
              </a:rPr>
              <a:t>(Full-Time)</a:t>
            </a:r>
          </a:p>
        </p:txBody>
      </p:sp>
      <p:cxnSp>
        <p:nvCxnSpPr>
          <p:cNvPr id="51" name="Connector: Elbow 50">
            <a:extLst>
              <a:ext uri="{FF2B5EF4-FFF2-40B4-BE49-F238E27FC236}">
                <a16:creationId xmlns:a16="http://schemas.microsoft.com/office/drawing/2014/main" id="{4DC756C2-8ABF-4D2E-9017-6AF6839A901E}"/>
              </a:ext>
            </a:extLst>
          </p:cNvPr>
          <p:cNvCxnSpPr>
            <a:cxnSpLocks/>
            <a:stCxn id="16" idx="2"/>
            <a:endCxn id="48" idx="0"/>
          </p:cNvCxnSpPr>
          <p:nvPr/>
        </p:nvCxnSpPr>
        <p:spPr>
          <a:xfrm rot="5400000">
            <a:off x="2582935" y="5791645"/>
            <a:ext cx="378076" cy="1314055"/>
          </a:xfrm>
          <a:prstGeom prst="bentConnector3">
            <a:avLst>
              <a:gd name="adj1" fmla="val 50000"/>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46B6D2DC-C5B0-4A11-BAFA-72B19E4479F1}"/>
              </a:ext>
            </a:extLst>
          </p:cNvPr>
          <p:cNvCxnSpPr>
            <a:cxnSpLocks/>
            <a:stCxn id="16" idx="2"/>
            <a:endCxn id="49" idx="0"/>
          </p:cNvCxnSpPr>
          <p:nvPr/>
        </p:nvCxnSpPr>
        <p:spPr>
          <a:xfrm rot="5400000">
            <a:off x="3196825" y="6405535"/>
            <a:ext cx="378076" cy="86274"/>
          </a:xfrm>
          <a:prstGeom prst="bentConnector3">
            <a:avLst>
              <a:gd name="adj1" fmla="val 50000"/>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7" name="Connector: Elbow 56">
            <a:extLst>
              <a:ext uri="{FF2B5EF4-FFF2-40B4-BE49-F238E27FC236}">
                <a16:creationId xmlns:a16="http://schemas.microsoft.com/office/drawing/2014/main" id="{55BD012D-DC93-43AB-A27F-B742E98DAF06}"/>
              </a:ext>
            </a:extLst>
          </p:cNvPr>
          <p:cNvCxnSpPr>
            <a:cxnSpLocks/>
            <a:stCxn id="16" idx="2"/>
            <a:endCxn id="42" idx="0"/>
          </p:cNvCxnSpPr>
          <p:nvPr/>
        </p:nvCxnSpPr>
        <p:spPr>
          <a:xfrm rot="16200000" flipH="1">
            <a:off x="4569987" y="5118646"/>
            <a:ext cx="378076" cy="2660051"/>
          </a:xfrm>
          <a:prstGeom prst="bentConnector3">
            <a:avLst>
              <a:gd name="adj1" fmla="val 50000"/>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0" name="Connector: Elbow 59">
            <a:extLst>
              <a:ext uri="{FF2B5EF4-FFF2-40B4-BE49-F238E27FC236}">
                <a16:creationId xmlns:a16="http://schemas.microsoft.com/office/drawing/2014/main" id="{FC2F47E4-3CD8-448B-9E47-24A2D1B4314B}"/>
              </a:ext>
            </a:extLst>
          </p:cNvPr>
          <p:cNvCxnSpPr>
            <a:cxnSpLocks/>
            <a:stCxn id="56" idx="1"/>
          </p:cNvCxnSpPr>
          <p:nvPr/>
        </p:nvCxnSpPr>
        <p:spPr>
          <a:xfrm rot="10800000">
            <a:off x="4079019" y="7175539"/>
            <a:ext cx="104724" cy="583441"/>
          </a:xfrm>
          <a:prstGeom prst="bentConnector2">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3" name="Connector: Elbow 62">
            <a:extLst>
              <a:ext uri="{FF2B5EF4-FFF2-40B4-BE49-F238E27FC236}">
                <a16:creationId xmlns:a16="http://schemas.microsoft.com/office/drawing/2014/main" id="{023402D5-6723-47D1-98B2-B6D103CE9571}"/>
              </a:ext>
            </a:extLst>
          </p:cNvPr>
          <p:cNvCxnSpPr>
            <a:cxnSpLocks/>
            <a:stCxn id="72" idx="1"/>
          </p:cNvCxnSpPr>
          <p:nvPr/>
        </p:nvCxnSpPr>
        <p:spPr>
          <a:xfrm rot="10800000">
            <a:off x="5621573" y="7175539"/>
            <a:ext cx="109638" cy="583440"/>
          </a:xfrm>
          <a:prstGeom prst="bentConnector2">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0571A1C-D885-4996-BC24-328F135583EC}"/>
              </a:ext>
            </a:extLst>
          </p:cNvPr>
          <p:cNvCxnSpPr>
            <a:cxnSpLocks/>
          </p:cNvCxnSpPr>
          <p:nvPr/>
        </p:nvCxnSpPr>
        <p:spPr>
          <a:xfrm>
            <a:off x="310587" y="1609344"/>
            <a:ext cx="6236827" cy="0"/>
          </a:xfrm>
          <a:prstGeom prst="line">
            <a:avLst/>
          </a:prstGeom>
          <a:ln w="19050">
            <a:solidFill>
              <a:srgbClr val="51C7E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9C28168-747D-473D-8C95-085A14BA4F99}"/>
              </a:ext>
            </a:extLst>
          </p:cNvPr>
          <p:cNvCxnSpPr>
            <a:cxnSpLocks/>
          </p:cNvCxnSpPr>
          <p:nvPr/>
        </p:nvCxnSpPr>
        <p:spPr>
          <a:xfrm>
            <a:off x="310587" y="1609344"/>
            <a:ext cx="6236827" cy="0"/>
          </a:xfrm>
          <a:prstGeom prst="line">
            <a:avLst/>
          </a:prstGeom>
          <a:ln w="19050">
            <a:solidFill>
              <a:srgbClr val="51C7E3"/>
            </a:solidFill>
          </a:ln>
        </p:spPr>
        <p:style>
          <a:lnRef idx="1">
            <a:schemeClr val="accent1"/>
          </a:lnRef>
          <a:fillRef idx="0">
            <a:schemeClr val="accent1"/>
          </a:fillRef>
          <a:effectRef idx="0">
            <a:schemeClr val="accent1"/>
          </a:effectRef>
          <a:fontRef idx="minor">
            <a:schemeClr val="tx1"/>
          </a:fontRef>
        </p:style>
      </p:cxnSp>
      <p:sp>
        <p:nvSpPr>
          <p:cNvPr id="52" name="Isosceles Triangle 51">
            <a:extLst>
              <a:ext uri="{FF2B5EF4-FFF2-40B4-BE49-F238E27FC236}">
                <a16:creationId xmlns:a16="http://schemas.microsoft.com/office/drawing/2014/main" id="{70B344C0-A4BB-423E-BBE9-581A4DF02F3A}"/>
              </a:ext>
            </a:extLst>
          </p:cNvPr>
          <p:cNvSpPr/>
          <p:nvPr/>
        </p:nvSpPr>
        <p:spPr>
          <a:xfrm rot="10800000">
            <a:off x="4776937" y="2878008"/>
            <a:ext cx="1030605" cy="344184"/>
          </a:xfrm>
          <a:prstGeom prst="triangle">
            <a:avLst/>
          </a:prstGeom>
          <a:solidFill>
            <a:srgbClr val="51C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5630D198-CB8E-4FED-9EAA-9A75E3E730DA}"/>
              </a:ext>
            </a:extLst>
          </p:cNvPr>
          <p:cNvSpPr/>
          <p:nvPr/>
        </p:nvSpPr>
        <p:spPr>
          <a:xfrm>
            <a:off x="307946" y="3364979"/>
            <a:ext cx="5773139" cy="1384995"/>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The office assistant role transitions from part-time to a full-time </a:t>
            </a:r>
            <a:r>
              <a:rPr lang="en-US" sz="1200" b="1" dirty="0">
                <a:latin typeface="Arial" panose="020B0604020202020204" pitchFamily="34" charset="0"/>
                <a:cs typeface="Arial" panose="020B0604020202020204" pitchFamily="34" charset="0"/>
              </a:rPr>
              <a:t>Office Manager </a:t>
            </a:r>
            <a:r>
              <a:rPr lang="en-US" sz="1200" dirty="0">
                <a:latin typeface="Arial" panose="020B0604020202020204" pitchFamily="34" charset="0"/>
                <a:cs typeface="Arial" panose="020B0604020202020204" pitchFamily="34" charset="0"/>
              </a:rPr>
              <a:t>role due to the increased staff and center support needed.</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A new part-time role, </a:t>
            </a:r>
            <a:r>
              <a:rPr lang="en-US" sz="1200" b="1" dirty="0">
                <a:latin typeface="Arial" panose="020B0604020202020204" pitchFamily="34" charset="0"/>
                <a:cs typeface="Arial" panose="020B0604020202020204" pitchFamily="34" charset="0"/>
              </a:rPr>
              <a:t>Community Engagement Associate</a:t>
            </a:r>
            <a:r>
              <a:rPr lang="en-US" sz="1200" dirty="0">
                <a:latin typeface="Arial" panose="020B0604020202020204" pitchFamily="34" charset="0"/>
                <a:cs typeface="Arial" panose="020B0604020202020204" pitchFamily="34" charset="0"/>
              </a:rPr>
              <a:t>, is added to support community partnerships / volunteer networks.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All changes from 2021 to 2022 are shown in yellow.</a:t>
            </a:r>
          </a:p>
        </p:txBody>
      </p:sp>
      <p:cxnSp>
        <p:nvCxnSpPr>
          <p:cNvPr id="82" name="Straight Connector 81">
            <a:extLst>
              <a:ext uri="{FF2B5EF4-FFF2-40B4-BE49-F238E27FC236}">
                <a16:creationId xmlns:a16="http://schemas.microsoft.com/office/drawing/2014/main" id="{334FC5E7-E83F-41A5-9D2F-A3B64988D9E4}"/>
              </a:ext>
            </a:extLst>
          </p:cNvPr>
          <p:cNvCxnSpPr>
            <a:cxnSpLocks/>
            <a:stCxn id="18" idx="0"/>
            <a:endCxn id="17" idx="2"/>
          </p:cNvCxnSpPr>
          <p:nvPr/>
        </p:nvCxnSpPr>
        <p:spPr>
          <a:xfrm flipH="1" flipV="1">
            <a:off x="731163" y="7175539"/>
            <a:ext cx="0" cy="32302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28EDC5E5-8A71-419C-92C5-67EFE7D18A97}"/>
              </a:ext>
            </a:extLst>
          </p:cNvPr>
          <p:cNvSpPr/>
          <p:nvPr/>
        </p:nvSpPr>
        <p:spPr>
          <a:xfrm>
            <a:off x="5731211" y="7498566"/>
            <a:ext cx="1037392" cy="520825"/>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Arial" panose="020B0604020202020204" pitchFamily="34" charset="0"/>
                <a:cs typeface="Arial" panose="020B0604020202020204" pitchFamily="34" charset="0"/>
              </a:rPr>
              <a:t>Customer Service Rep</a:t>
            </a:r>
          </a:p>
          <a:p>
            <a:pPr algn="ctr"/>
            <a:r>
              <a:rPr lang="en-US" sz="1050" dirty="0">
                <a:solidFill>
                  <a:schemeClr val="tx1"/>
                </a:solidFill>
                <a:latin typeface="Arial" panose="020B0604020202020204" pitchFamily="34" charset="0"/>
                <a:cs typeface="Arial" panose="020B0604020202020204" pitchFamily="34" charset="0"/>
              </a:rPr>
              <a:t>(Part-Time)</a:t>
            </a:r>
          </a:p>
        </p:txBody>
      </p:sp>
      <p:sp>
        <p:nvSpPr>
          <p:cNvPr id="86" name="Arrow: Right 85">
            <a:extLst>
              <a:ext uri="{FF2B5EF4-FFF2-40B4-BE49-F238E27FC236}">
                <a16:creationId xmlns:a16="http://schemas.microsoft.com/office/drawing/2014/main" id="{E4C3EAC0-3C18-411D-9EEB-8AA7BF5D5DA5}"/>
              </a:ext>
            </a:extLst>
          </p:cNvPr>
          <p:cNvSpPr/>
          <p:nvPr/>
        </p:nvSpPr>
        <p:spPr>
          <a:xfrm>
            <a:off x="310586" y="1675181"/>
            <a:ext cx="6236828" cy="1470115"/>
          </a:xfrm>
          <a:prstGeom prst="rightArrow">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5AA4851F-9C2A-4D0C-9CD5-3EE564A25A41}"/>
              </a:ext>
            </a:extLst>
          </p:cNvPr>
          <p:cNvSpPr/>
          <p:nvPr/>
        </p:nvSpPr>
        <p:spPr>
          <a:xfrm>
            <a:off x="488373" y="2151329"/>
            <a:ext cx="1340723" cy="517815"/>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Preparing</a:t>
            </a:r>
          </a:p>
          <a:p>
            <a:pPr algn="ctr"/>
            <a:r>
              <a:rPr lang="en-US" sz="1600" i="1" dirty="0"/>
              <a:t>2019-2020</a:t>
            </a:r>
          </a:p>
        </p:txBody>
      </p:sp>
      <p:sp>
        <p:nvSpPr>
          <p:cNvPr id="88" name="Rectangle 87">
            <a:extLst>
              <a:ext uri="{FF2B5EF4-FFF2-40B4-BE49-F238E27FC236}">
                <a16:creationId xmlns:a16="http://schemas.microsoft.com/office/drawing/2014/main" id="{A1E2CC09-8634-4B8A-A08C-CD9DBB1BC8B5}"/>
              </a:ext>
            </a:extLst>
          </p:cNvPr>
          <p:cNvSpPr/>
          <p:nvPr/>
        </p:nvSpPr>
        <p:spPr>
          <a:xfrm>
            <a:off x="1905703" y="2151329"/>
            <a:ext cx="1340723" cy="517815"/>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Building</a:t>
            </a:r>
          </a:p>
          <a:p>
            <a:pPr algn="ctr"/>
            <a:r>
              <a:rPr lang="en-US" sz="1600" i="1" dirty="0"/>
              <a:t>2020-2021</a:t>
            </a:r>
          </a:p>
        </p:txBody>
      </p:sp>
      <p:sp>
        <p:nvSpPr>
          <p:cNvPr id="89" name="Rectangle 88">
            <a:extLst>
              <a:ext uri="{FF2B5EF4-FFF2-40B4-BE49-F238E27FC236}">
                <a16:creationId xmlns:a16="http://schemas.microsoft.com/office/drawing/2014/main" id="{6A79E4D4-372B-4A2D-ACA9-4A349912D29A}"/>
              </a:ext>
            </a:extLst>
          </p:cNvPr>
          <p:cNvSpPr/>
          <p:nvPr/>
        </p:nvSpPr>
        <p:spPr>
          <a:xfrm>
            <a:off x="3323033" y="2151329"/>
            <a:ext cx="1340723" cy="517815"/>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Opening</a:t>
            </a:r>
          </a:p>
          <a:p>
            <a:pPr algn="ctr"/>
            <a:r>
              <a:rPr lang="en-US" sz="1600" i="1" dirty="0"/>
              <a:t>2021-2022</a:t>
            </a:r>
          </a:p>
        </p:txBody>
      </p:sp>
      <p:sp>
        <p:nvSpPr>
          <p:cNvPr id="90" name="Rectangle 89">
            <a:extLst>
              <a:ext uri="{FF2B5EF4-FFF2-40B4-BE49-F238E27FC236}">
                <a16:creationId xmlns:a16="http://schemas.microsoft.com/office/drawing/2014/main" id="{33A04FCE-F484-4651-88BA-AF70AEB1C381}"/>
              </a:ext>
            </a:extLst>
          </p:cNvPr>
          <p:cNvSpPr/>
          <p:nvPr/>
        </p:nvSpPr>
        <p:spPr>
          <a:xfrm>
            <a:off x="4740362" y="2151329"/>
            <a:ext cx="1340723" cy="51781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Maturing</a:t>
            </a:r>
          </a:p>
          <a:p>
            <a:pPr algn="ctr"/>
            <a:r>
              <a:rPr lang="en-US" sz="1600" i="1" dirty="0"/>
              <a:t>2022-2023</a:t>
            </a:r>
          </a:p>
        </p:txBody>
      </p:sp>
    </p:spTree>
    <p:extLst>
      <p:ext uri="{BB962C8B-B14F-4D97-AF65-F5344CB8AC3E}">
        <p14:creationId xmlns:p14="http://schemas.microsoft.com/office/powerpoint/2010/main" val="2471666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6A7598-3DDE-42C9-A636-986A0CE3A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86" y="215041"/>
            <a:ext cx="1006211" cy="675704"/>
          </a:xfrm>
          <a:prstGeom prst="rect">
            <a:avLst/>
          </a:prstGeom>
        </p:spPr>
      </p:pic>
      <p:pic>
        <p:nvPicPr>
          <p:cNvPr id="6" name="Picture 2" descr="Image result for cain center for the arts">
            <a:extLst>
              <a:ext uri="{FF2B5EF4-FFF2-40B4-BE49-F238E27FC236}">
                <a16:creationId xmlns:a16="http://schemas.microsoft.com/office/drawing/2014/main" id="{60450A1A-310F-43DE-82CC-9D82EA7B9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6049" y="196173"/>
            <a:ext cx="997764" cy="82406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0048F2A-5CAF-4777-8FED-C28DF921F469}"/>
              </a:ext>
            </a:extLst>
          </p:cNvPr>
          <p:cNvSpPr/>
          <p:nvPr/>
        </p:nvSpPr>
        <p:spPr>
          <a:xfrm>
            <a:off x="535709" y="1305858"/>
            <a:ext cx="5786582" cy="334772"/>
          </a:xfrm>
          <a:prstGeom prst="rect">
            <a:avLst/>
          </a:prstGeom>
        </p:spPr>
        <p:txBody>
          <a:bodyPr wrap="square">
            <a:spAutoFit/>
          </a:bodyPr>
          <a:lstStyle/>
          <a:p>
            <a:pPr>
              <a:lnSpc>
                <a:spcPct val="106000"/>
              </a:lnSpc>
              <a:spcBef>
                <a:spcPts val="1200"/>
              </a:spcBef>
              <a:spcAft>
                <a:spcPts val="600"/>
              </a:spcAft>
            </a:pPr>
            <a:r>
              <a:rPr lang="en-US" sz="1600" b="1" dirty="0">
                <a:solidFill>
                  <a:srgbClr val="51C7E3"/>
                </a:solidFill>
                <a:latin typeface="Arial" panose="020B0604020202020204" pitchFamily="34" charset="0"/>
                <a:cs typeface="Arial" panose="020B0604020202020204" pitchFamily="34" charset="0"/>
              </a:rPr>
              <a:t>FINANCIAL PROJECTIONS</a:t>
            </a:r>
            <a:endParaRPr lang="en-US" sz="1600" b="1" dirty="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0F9F76A2-9148-4CBD-9505-A1F49DD2C57D}"/>
              </a:ext>
            </a:extLst>
          </p:cNvPr>
          <p:cNvCxnSpPr>
            <a:cxnSpLocks/>
          </p:cNvCxnSpPr>
          <p:nvPr/>
        </p:nvCxnSpPr>
        <p:spPr>
          <a:xfrm>
            <a:off x="310587" y="1609344"/>
            <a:ext cx="6236827" cy="0"/>
          </a:xfrm>
          <a:prstGeom prst="line">
            <a:avLst/>
          </a:prstGeom>
          <a:ln w="19050">
            <a:solidFill>
              <a:srgbClr val="51C7E3"/>
            </a:solidFill>
          </a:ln>
        </p:spPr>
        <p:style>
          <a:lnRef idx="1">
            <a:schemeClr val="accent1"/>
          </a:lnRef>
          <a:fillRef idx="0">
            <a:schemeClr val="accent1"/>
          </a:fillRef>
          <a:effectRef idx="0">
            <a:schemeClr val="accent1"/>
          </a:effectRef>
          <a:fontRef idx="minor">
            <a:schemeClr val="tx1"/>
          </a:fontRef>
        </p:style>
      </p:cxnSp>
      <p:graphicFrame>
        <p:nvGraphicFramePr>
          <p:cNvPr id="7" name="Table 6">
            <a:extLst>
              <a:ext uri="{FF2B5EF4-FFF2-40B4-BE49-F238E27FC236}">
                <a16:creationId xmlns:a16="http://schemas.microsoft.com/office/drawing/2014/main" id="{4DA5E325-29EE-488F-8CD9-EF485C1C17D0}"/>
              </a:ext>
            </a:extLst>
          </p:cNvPr>
          <p:cNvGraphicFramePr>
            <a:graphicFrameLocks noGrp="1"/>
          </p:cNvGraphicFramePr>
          <p:nvPr>
            <p:extLst>
              <p:ext uri="{D42A27DB-BD31-4B8C-83A1-F6EECF244321}">
                <p14:modId xmlns:p14="http://schemas.microsoft.com/office/powerpoint/2010/main" val="4036132961"/>
              </p:ext>
            </p:extLst>
          </p:nvPr>
        </p:nvGraphicFramePr>
        <p:xfrm>
          <a:off x="0" y="2738147"/>
          <a:ext cx="6858000" cy="3697516"/>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2193372799"/>
                    </a:ext>
                  </a:extLst>
                </a:gridCol>
                <a:gridCol w="1371600">
                  <a:extLst>
                    <a:ext uri="{9D8B030D-6E8A-4147-A177-3AD203B41FA5}">
                      <a16:colId xmlns:a16="http://schemas.microsoft.com/office/drawing/2014/main" val="1607586164"/>
                    </a:ext>
                  </a:extLst>
                </a:gridCol>
                <a:gridCol w="1371600">
                  <a:extLst>
                    <a:ext uri="{9D8B030D-6E8A-4147-A177-3AD203B41FA5}">
                      <a16:colId xmlns:a16="http://schemas.microsoft.com/office/drawing/2014/main" val="2373532948"/>
                    </a:ext>
                  </a:extLst>
                </a:gridCol>
                <a:gridCol w="1371600">
                  <a:extLst>
                    <a:ext uri="{9D8B030D-6E8A-4147-A177-3AD203B41FA5}">
                      <a16:colId xmlns:a16="http://schemas.microsoft.com/office/drawing/2014/main" val="134092616"/>
                    </a:ext>
                  </a:extLst>
                </a:gridCol>
                <a:gridCol w="1371600">
                  <a:extLst>
                    <a:ext uri="{9D8B030D-6E8A-4147-A177-3AD203B41FA5}">
                      <a16:colId xmlns:a16="http://schemas.microsoft.com/office/drawing/2014/main" val="156485420"/>
                    </a:ext>
                  </a:extLst>
                </a:gridCol>
              </a:tblGrid>
              <a:tr h="262545">
                <a:tc>
                  <a:txBody>
                    <a:bodyPr/>
                    <a:lstStyle/>
                    <a:p>
                      <a:pPr algn="ctr"/>
                      <a:endParaRPr lang="en-US" sz="1200" dirty="0">
                        <a:latin typeface="Arial" panose="020B0604020202020204" pitchFamily="34" charset="0"/>
                        <a:cs typeface="Arial" panose="020B0604020202020204" pitchFamily="34"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sz="1000" b="0" i="1" dirty="0">
                          <a:latin typeface="Arial" panose="020B0604020202020204" pitchFamily="34" charset="0"/>
                          <a:cs typeface="Arial" panose="020B0604020202020204" pitchFamily="34" charset="0"/>
                        </a:rPr>
                        <a:t>Preparing</a:t>
                      </a:r>
                    </a:p>
                    <a:p>
                      <a:pPr algn="ctr"/>
                      <a:r>
                        <a:rPr lang="en-US" sz="1000" dirty="0">
                          <a:latin typeface="Arial" panose="020B0604020202020204" pitchFamily="34" charset="0"/>
                          <a:cs typeface="Arial" panose="020B0604020202020204" pitchFamily="34" charset="0"/>
                        </a:rPr>
                        <a:t>2019-2020</a:t>
                      </a:r>
                      <a:endParaRPr lang="en-US" dirty="0">
                        <a:latin typeface="Arial" panose="020B0604020202020204" pitchFamily="34" charset="0"/>
                        <a:cs typeface="Arial" panose="020B0604020202020204" pitchFamily="34" charset="0"/>
                      </a:endParaRPr>
                    </a:p>
                  </a:txBody>
                  <a:tcPr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sz="1000" b="0" i="1" dirty="0">
                          <a:latin typeface="Arial" panose="020B0604020202020204" pitchFamily="34" charset="0"/>
                          <a:cs typeface="Arial" panose="020B0604020202020204" pitchFamily="34" charset="0"/>
                        </a:rPr>
                        <a:t>Building</a:t>
                      </a:r>
                    </a:p>
                    <a:p>
                      <a:pPr algn="ctr"/>
                      <a:r>
                        <a:rPr lang="en-US" sz="1000" dirty="0">
                          <a:latin typeface="Arial" panose="020B0604020202020204" pitchFamily="34" charset="0"/>
                          <a:cs typeface="Arial" panose="020B0604020202020204" pitchFamily="34" charset="0"/>
                        </a:rPr>
                        <a:t>2020-2021</a:t>
                      </a:r>
                    </a:p>
                  </a:txBody>
                  <a:tcPr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sz="1000" b="0" i="1" dirty="0">
                          <a:latin typeface="Arial" panose="020B0604020202020204" pitchFamily="34" charset="0"/>
                          <a:cs typeface="Arial" panose="020B0604020202020204" pitchFamily="34" charset="0"/>
                        </a:rPr>
                        <a:t>Opening</a:t>
                      </a:r>
                    </a:p>
                    <a:p>
                      <a:pPr algn="ctr"/>
                      <a:r>
                        <a:rPr lang="en-US" sz="1000" dirty="0">
                          <a:latin typeface="Arial" panose="020B0604020202020204" pitchFamily="34" charset="0"/>
                          <a:cs typeface="Arial" panose="020B0604020202020204" pitchFamily="34" charset="0"/>
                        </a:rPr>
                        <a:t>2021-2022</a:t>
                      </a:r>
                    </a:p>
                  </a:txBody>
                  <a:tcPr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sz="1000" b="0" i="1" dirty="0">
                          <a:latin typeface="Arial" panose="020B0604020202020204" pitchFamily="34" charset="0"/>
                          <a:cs typeface="Arial" panose="020B0604020202020204" pitchFamily="34" charset="0"/>
                        </a:rPr>
                        <a:t>Maturing</a:t>
                      </a:r>
                    </a:p>
                    <a:p>
                      <a:pPr algn="ctr"/>
                      <a:r>
                        <a:rPr lang="en-US" sz="1000" dirty="0">
                          <a:latin typeface="Arial" panose="020B0604020202020204" pitchFamily="34" charset="0"/>
                          <a:cs typeface="Arial" panose="020B0604020202020204" pitchFamily="34" charset="0"/>
                        </a:rPr>
                        <a:t>2022-2023</a:t>
                      </a:r>
                    </a:p>
                  </a:txBody>
                  <a:tcPr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366946694"/>
                  </a:ext>
                </a:extLst>
              </a:tr>
              <a:tr h="262545">
                <a:tc gridSpan="5">
                  <a:txBody>
                    <a:bodyPr/>
                    <a:lstStyle/>
                    <a:p>
                      <a:pPr algn="l"/>
                      <a:r>
                        <a:rPr lang="en-US" sz="1200" b="1" dirty="0">
                          <a:latin typeface="Arial" panose="020B0604020202020204" pitchFamily="34" charset="0"/>
                          <a:cs typeface="Arial" panose="020B0604020202020204" pitchFamily="34" charset="0"/>
                        </a:rPr>
                        <a:t>Revenue</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accent1">
                        <a:lumMod val="40000"/>
                        <a:lumOff val="60000"/>
                      </a:schemeClr>
                    </a:solidFill>
                  </a:tcPr>
                </a:tc>
                <a:tc hMerge="1">
                  <a:txBody>
                    <a:bodyPr/>
                    <a:lstStyle/>
                    <a:p>
                      <a:pPr algn="ctr"/>
                      <a:endParaRPr lang="en-US" dirty="0"/>
                    </a:p>
                  </a:txBody>
                  <a:tcPr anchor="ctr">
                    <a:solidFill>
                      <a:schemeClr val="accent1">
                        <a:lumMod val="40000"/>
                        <a:lumOff val="60000"/>
                      </a:schemeClr>
                    </a:solidFill>
                  </a:tcPr>
                </a:tc>
                <a:tc hMerge="1">
                  <a:txBody>
                    <a:bodyPr/>
                    <a:lstStyle/>
                    <a:p>
                      <a:pPr algn="ctr"/>
                      <a:endParaRPr lang="en-US" dirty="0"/>
                    </a:p>
                  </a:txBody>
                  <a:tcPr anchor="ctr">
                    <a:solidFill>
                      <a:schemeClr val="accent1">
                        <a:lumMod val="40000"/>
                        <a:lumOff val="60000"/>
                      </a:schemeClr>
                    </a:solidFill>
                  </a:tcPr>
                </a:tc>
                <a:tc hMerge="1">
                  <a:txBody>
                    <a:bodyPr/>
                    <a:lstStyle/>
                    <a:p>
                      <a:pPr algn="ctr"/>
                      <a:endParaRPr lang="en-US"/>
                    </a:p>
                  </a:txBody>
                  <a:tcPr anchor="ctr">
                    <a:solidFill>
                      <a:schemeClr val="accent1">
                        <a:lumMod val="40000"/>
                        <a:lumOff val="60000"/>
                      </a:schemeClr>
                    </a:solidFill>
                  </a:tcPr>
                </a:tc>
                <a:tc hMerge="1">
                  <a:txBody>
                    <a:bodyPr/>
                    <a:lstStyle/>
                    <a:p>
                      <a:pPr algn="ctr"/>
                      <a:endParaRPr lang="en-US" dirty="0"/>
                    </a:p>
                  </a:txBody>
                  <a:tcPr anchor="ctr">
                    <a:solidFill>
                      <a:schemeClr val="accent1">
                        <a:lumMod val="40000"/>
                        <a:lumOff val="60000"/>
                      </a:schemeClr>
                    </a:solidFill>
                  </a:tcPr>
                </a:tc>
                <a:extLst>
                  <a:ext uri="{0D108BD9-81ED-4DB2-BD59-A6C34878D82A}">
                    <a16:rowId xmlns:a16="http://schemas.microsoft.com/office/drawing/2014/main" val="2827067037"/>
                  </a:ext>
                </a:extLst>
              </a:tr>
              <a:tr h="279038">
                <a:tc>
                  <a:txBody>
                    <a:bodyPr/>
                    <a:lstStyle/>
                    <a:p>
                      <a:pPr algn="l"/>
                      <a:r>
                        <a:rPr lang="en-US" sz="1200" dirty="0">
                          <a:latin typeface="Arial" panose="020B0604020202020204" pitchFamily="34" charset="0"/>
                          <a:cs typeface="Arial" panose="020B0604020202020204" pitchFamily="34" charset="0"/>
                        </a:rPr>
                        <a:t>Earned</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lang="en-US" sz="1200" dirty="0">
                          <a:latin typeface="Arial" panose="020B0604020202020204" pitchFamily="34" charset="0"/>
                          <a:cs typeface="Arial" panose="020B0604020202020204" pitchFamily="34" charset="0"/>
                        </a:rPr>
                        <a:t>$ 0k</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lang="en-US" sz="1200" dirty="0">
                          <a:latin typeface="Arial" panose="020B0604020202020204" pitchFamily="34" charset="0"/>
                          <a:cs typeface="Arial" panose="020B0604020202020204" pitchFamily="34" charset="0"/>
                        </a:rPr>
                        <a:t>$ 0k</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lang="en-US" sz="1200" dirty="0">
                          <a:latin typeface="Arial" panose="020B0604020202020204" pitchFamily="34" charset="0"/>
                          <a:cs typeface="Arial" panose="020B0604020202020204" pitchFamily="34" charset="0"/>
                        </a:rPr>
                        <a:t>$ 180 to 215k</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lang="en-US" sz="1200" dirty="0">
                          <a:latin typeface="Arial" panose="020B0604020202020204" pitchFamily="34" charset="0"/>
                          <a:cs typeface="Arial" panose="020B0604020202020204" pitchFamily="34" charset="0"/>
                        </a:rPr>
                        <a:t>$ 530 to 645k</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90942443"/>
                  </a:ext>
                </a:extLst>
              </a:tr>
              <a:tr h="43757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Contributed</a:t>
                      </a:r>
                    </a:p>
                    <a:p>
                      <a:pPr algn="l"/>
                      <a:r>
                        <a:rPr lang="en-US" sz="1200" dirty="0">
                          <a:latin typeface="Arial" panose="020B0604020202020204" pitchFamily="34" charset="0"/>
                          <a:cs typeface="Arial" panose="020B0604020202020204" pitchFamily="34" charset="0"/>
                        </a:rPr>
                        <a:t> - Government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lang="en-US" sz="1200" dirty="0">
                          <a:solidFill>
                            <a:schemeClr val="tx1"/>
                          </a:solidFill>
                          <a:latin typeface="Arial" panose="020B0604020202020204" pitchFamily="34" charset="0"/>
                          <a:cs typeface="Arial" panose="020B0604020202020204" pitchFamily="34" charset="0"/>
                        </a:rPr>
                        <a:t>$ 325k</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lang="en-US" sz="1200" dirty="0">
                          <a:solidFill>
                            <a:schemeClr val="tx1"/>
                          </a:solidFill>
                          <a:latin typeface="Arial" panose="020B0604020202020204" pitchFamily="34" charset="0"/>
                          <a:cs typeface="Arial" panose="020B0604020202020204" pitchFamily="34" charset="0"/>
                        </a:rPr>
                        <a:t>$ 330k</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lang="en-US" sz="1200" dirty="0">
                          <a:solidFill>
                            <a:schemeClr val="tx1"/>
                          </a:solidFill>
                          <a:latin typeface="Arial" panose="020B0604020202020204" pitchFamily="34" charset="0"/>
                          <a:cs typeface="Arial" panose="020B0604020202020204" pitchFamily="34" charset="0"/>
                        </a:rPr>
                        <a:t>$ 335k</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lang="en-US" sz="1200" dirty="0">
                          <a:solidFill>
                            <a:schemeClr val="tx1"/>
                          </a:solidFill>
                          <a:latin typeface="Arial" panose="020B0604020202020204" pitchFamily="34" charset="0"/>
                          <a:cs typeface="Arial" panose="020B0604020202020204" pitchFamily="34" charset="0"/>
                        </a:rPr>
                        <a:t>$ 340k</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7284573"/>
                  </a:ext>
                </a:extLst>
              </a:tr>
              <a:tr h="43757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Contributed</a:t>
                      </a:r>
                    </a:p>
                    <a:p>
                      <a:pPr algn="l"/>
                      <a:r>
                        <a:rPr lang="en-US" sz="1200" dirty="0">
                          <a:latin typeface="Arial" panose="020B0604020202020204" pitchFamily="34" charset="0"/>
                          <a:cs typeface="Arial" panose="020B0604020202020204" pitchFamily="34" charset="0"/>
                        </a:rPr>
                        <a:t>- Fundraising</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lang="en-US" sz="1200" dirty="0">
                          <a:solidFill>
                            <a:schemeClr val="tx1"/>
                          </a:solidFill>
                          <a:latin typeface="Arial" panose="020B0604020202020204" pitchFamily="34" charset="0"/>
                          <a:cs typeface="Arial" panose="020B0604020202020204" pitchFamily="34" charset="0"/>
                        </a:rPr>
                        <a:t>$ 20k</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$ 100 to 175k</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$ 210 to 275k</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$ 335 to 385k</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14868095"/>
                  </a:ext>
                </a:extLst>
              </a:tr>
              <a:tr h="262545">
                <a:tc>
                  <a:txBody>
                    <a:bodyPr/>
                    <a:lstStyle/>
                    <a:p>
                      <a:pPr algn="l"/>
                      <a:r>
                        <a:rPr lang="en-US" sz="1200" b="1" dirty="0">
                          <a:latin typeface="Arial" panose="020B0604020202020204" pitchFamily="34" charset="0"/>
                          <a:cs typeface="Arial" panose="020B0604020202020204" pitchFamily="34" charset="0"/>
                        </a:rPr>
                        <a:t>Total Revenue</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lang="en-US" sz="1200" b="1" dirty="0">
                          <a:latin typeface="Arial" panose="020B0604020202020204" pitchFamily="34" charset="0"/>
                          <a:cs typeface="Arial" panose="020B0604020202020204" pitchFamily="34" charset="0"/>
                        </a:rPr>
                        <a:t>$ 345k</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lang="en-US" sz="1200" b="1" dirty="0">
                          <a:latin typeface="Arial" panose="020B0604020202020204" pitchFamily="34" charset="0"/>
                          <a:cs typeface="Arial" panose="020B0604020202020204" pitchFamily="34" charset="0"/>
                        </a:rPr>
                        <a:t>$ 430 to 505k</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lang="en-US" sz="1200" b="1" dirty="0">
                          <a:solidFill>
                            <a:schemeClr val="tx1"/>
                          </a:solidFill>
                          <a:latin typeface="Arial" panose="020B0604020202020204" pitchFamily="34" charset="0"/>
                          <a:cs typeface="Arial" panose="020B0604020202020204" pitchFamily="34" charset="0"/>
                        </a:rPr>
                        <a:t>$ 725 to 825k</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lang="en-US" sz="1200" b="1" dirty="0">
                          <a:solidFill>
                            <a:schemeClr val="tx1"/>
                          </a:solidFill>
                          <a:latin typeface="Arial" panose="020B0604020202020204" pitchFamily="34" charset="0"/>
                          <a:cs typeface="Arial" panose="020B0604020202020204" pitchFamily="34" charset="0"/>
                        </a:rPr>
                        <a:t>$ 1.2 to 1.4M</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39996073"/>
                  </a:ext>
                </a:extLst>
              </a:tr>
              <a:tr h="262545">
                <a:tc gridSpan="5">
                  <a:txBody>
                    <a:bodyPr/>
                    <a:lstStyle/>
                    <a:p>
                      <a:pPr algn="l"/>
                      <a:r>
                        <a:rPr lang="en-US" sz="1200" b="1" dirty="0">
                          <a:latin typeface="Arial" panose="020B0604020202020204" pitchFamily="34" charset="0"/>
                          <a:cs typeface="Arial" panose="020B0604020202020204" pitchFamily="34" charset="0"/>
                        </a:rPr>
                        <a:t>Expenses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accent1">
                        <a:lumMod val="40000"/>
                        <a:lumOff val="60000"/>
                      </a:schemeClr>
                    </a:solidFill>
                  </a:tcPr>
                </a:tc>
                <a:tc hMerge="1">
                  <a:txBody>
                    <a:bodyPr/>
                    <a:lstStyle/>
                    <a:p>
                      <a:pPr algn="ctr"/>
                      <a:endParaRPr lang="en-US" dirty="0"/>
                    </a:p>
                  </a:txBody>
                  <a:tcPr anchor="ctr">
                    <a:solidFill>
                      <a:schemeClr val="accent1">
                        <a:lumMod val="40000"/>
                        <a:lumOff val="60000"/>
                      </a:schemeClr>
                    </a:solidFill>
                  </a:tcPr>
                </a:tc>
                <a:tc hMerge="1">
                  <a:txBody>
                    <a:bodyPr/>
                    <a:lstStyle/>
                    <a:p>
                      <a:pPr algn="ctr"/>
                      <a:endParaRPr lang="en-US" dirty="0"/>
                    </a:p>
                  </a:txBody>
                  <a:tcPr anchor="ctr">
                    <a:solidFill>
                      <a:schemeClr val="accent1">
                        <a:lumMod val="40000"/>
                        <a:lumOff val="60000"/>
                      </a:schemeClr>
                    </a:solidFill>
                  </a:tcPr>
                </a:tc>
                <a:tc hMerge="1">
                  <a:txBody>
                    <a:bodyPr/>
                    <a:lstStyle/>
                    <a:p>
                      <a:pPr algn="ctr"/>
                      <a:endParaRPr lang="en-US" dirty="0"/>
                    </a:p>
                  </a:txBody>
                  <a:tcPr anchor="ctr">
                    <a:solidFill>
                      <a:schemeClr val="accent1">
                        <a:lumMod val="40000"/>
                        <a:lumOff val="60000"/>
                      </a:schemeClr>
                    </a:solidFill>
                  </a:tcPr>
                </a:tc>
                <a:tc hMerge="1">
                  <a:txBody>
                    <a:bodyPr/>
                    <a:lstStyle/>
                    <a:p>
                      <a:pPr algn="ctr"/>
                      <a:endParaRPr lang="en-US" dirty="0"/>
                    </a:p>
                  </a:txBody>
                  <a:tcPr anchor="ctr">
                    <a:solidFill>
                      <a:schemeClr val="accent1">
                        <a:lumMod val="40000"/>
                        <a:lumOff val="60000"/>
                      </a:schemeClr>
                    </a:solidFill>
                  </a:tcPr>
                </a:tc>
                <a:extLst>
                  <a:ext uri="{0D108BD9-81ED-4DB2-BD59-A6C34878D82A}">
                    <a16:rowId xmlns:a16="http://schemas.microsoft.com/office/drawing/2014/main" val="2962333332"/>
                  </a:ext>
                </a:extLst>
              </a:tr>
              <a:tr h="279038">
                <a:tc>
                  <a:txBody>
                    <a:bodyPr/>
                    <a:lstStyle/>
                    <a:p>
                      <a:pPr algn="l"/>
                      <a:r>
                        <a:rPr lang="en-US" sz="1200" dirty="0">
                          <a:latin typeface="Arial" panose="020B0604020202020204" pitchFamily="34" charset="0"/>
                          <a:cs typeface="Arial" panose="020B0604020202020204" pitchFamily="34" charset="0"/>
                        </a:rPr>
                        <a:t>Labor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lang="en-US" sz="1200" dirty="0">
                          <a:latin typeface="Arial" panose="020B0604020202020204" pitchFamily="34" charset="0"/>
                          <a:cs typeface="Arial" panose="020B0604020202020204" pitchFamily="34" charset="0"/>
                        </a:rPr>
                        <a:t>$ 260k</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lang="en-US" sz="1200" dirty="0">
                          <a:latin typeface="Arial" panose="020B0604020202020204" pitchFamily="34" charset="0"/>
                          <a:cs typeface="Arial" panose="020B0604020202020204" pitchFamily="34" charset="0"/>
                        </a:rPr>
                        <a:t>$ 310 to 385k</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lang="en-US" sz="1200" dirty="0">
                          <a:solidFill>
                            <a:schemeClr val="tx1"/>
                          </a:solidFill>
                          <a:latin typeface="Arial" panose="020B0604020202020204" pitchFamily="34" charset="0"/>
                          <a:cs typeface="Arial" panose="020B0604020202020204" pitchFamily="34" charset="0"/>
                        </a:rPr>
                        <a:t>$ 420 to 520k</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lang="en-US" sz="1200" dirty="0">
                          <a:solidFill>
                            <a:schemeClr val="tx1"/>
                          </a:solidFill>
                          <a:latin typeface="Arial" panose="020B0604020202020204" pitchFamily="34" charset="0"/>
                          <a:cs typeface="Arial" panose="020B0604020202020204" pitchFamily="34" charset="0"/>
                        </a:rPr>
                        <a:t>$ 520 to 685k</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6410600"/>
                  </a:ext>
                </a:extLst>
              </a:tr>
              <a:tr h="262545">
                <a:tc>
                  <a:txBody>
                    <a:bodyPr/>
                    <a:lstStyle/>
                    <a:p>
                      <a:pPr algn="l"/>
                      <a:r>
                        <a:rPr lang="en-US" sz="1200" dirty="0">
                          <a:latin typeface="Arial" panose="020B0604020202020204" pitchFamily="34" charset="0"/>
                          <a:cs typeface="Arial" panose="020B0604020202020204" pitchFamily="34" charset="0"/>
                        </a:rPr>
                        <a:t>Programming </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lang="en-US" sz="1200" dirty="0">
                          <a:solidFill>
                            <a:schemeClr val="tx1"/>
                          </a:solidFill>
                          <a:latin typeface="Arial" panose="020B0604020202020204" pitchFamily="34" charset="0"/>
                          <a:cs typeface="Arial" panose="020B0604020202020204" pitchFamily="34" charset="0"/>
                        </a:rPr>
                        <a:t>$ 0k</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lang="en-US" sz="1200" dirty="0">
                          <a:solidFill>
                            <a:schemeClr val="tx1"/>
                          </a:solidFill>
                          <a:latin typeface="Arial" panose="020B0604020202020204" pitchFamily="34" charset="0"/>
                          <a:cs typeface="Arial" panose="020B0604020202020204" pitchFamily="34" charset="0"/>
                        </a:rPr>
                        <a:t>$ 0k</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lang="en-US" sz="1200" dirty="0">
                          <a:latin typeface="Arial" panose="020B0604020202020204" pitchFamily="34" charset="0"/>
                          <a:cs typeface="Arial" panose="020B0604020202020204" pitchFamily="34" charset="0"/>
                        </a:rPr>
                        <a:t>$ 145k</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lang="en-US" sz="1200" dirty="0">
                          <a:latin typeface="Arial" panose="020B0604020202020204" pitchFamily="34" charset="0"/>
                          <a:cs typeface="Arial" panose="020B0604020202020204" pitchFamily="34" charset="0"/>
                        </a:rPr>
                        <a:t>$ 435k</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0752723"/>
                  </a:ext>
                </a:extLst>
              </a:tr>
              <a:tr h="262545">
                <a:tc>
                  <a:txBody>
                    <a:bodyPr/>
                    <a:lstStyle/>
                    <a:p>
                      <a:pPr algn="l"/>
                      <a:r>
                        <a:rPr lang="en-US" sz="1200" dirty="0">
                          <a:latin typeface="Arial" panose="020B0604020202020204" pitchFamily="34" charset="0"/>
                          <a:cs typeface="Arial" panose="020B0604020202020204" pitchFamily="34" charset="0"/>
                        </a:rPr>
                        <a:t>Admin / Other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lang="en-US" sz="1200" dirty="0">
                          <a:latin typeface="Arial" panose="020B0604020202020204" pitchFamily="34" charset="0"/>
                          <a:cs typeface="Arial" panose="020B0604020202020204" pitchFamily="34" charset="0"/>
                        </a:rPr>
                        <a:t>$ 85k</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lang="en-US" sz="1200" dirty="0">
                          <a:solidFill>
                            <a:schemeClr val="tx1"/>
                          </a:solidFill>
                          <a:latin typeface="Arial" panose="020B0604020202020204" pitchFamily="34" charset="0"/>
                          <a:cs typeface="Arial" panose="020B0604020202020204" pitchFamily="34" charset="0"/>
                        </a:rPr>
                        <a:t>$ 120k</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lang="en-US" sz="1200" dirty="0">
                          <a:latin typeface="Arial" panose="020B0604020202020204" pitchFamily="34" charset="0"/>
                          <a:cs typeface="Arial" panose="020B0604020202020204" pitchFamily="34" charset="0"/>
                        </a:rPr>
                        <a:t>$ 160k</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lang="en-US" sz="1200" dirty="0">
                          <a:latin typeface="Arial" panose="020B0604020202020204" pitchFamily="34" charset="0"/>
                          <a:cs typeface="Arial" panose="020B0604020202020204" pitchFamily="34" charset="0"/>
                        </a:rPr>
                        <a:t>$ 250k</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51446234"/>
                  </a:ext>
                </a:extLst>
              </a:tr>
              <a:tr h="262545">
                <a:tc>
                  <a:txBody>
                    <a:bodyPr/>
                    <a:lstStyle/>
                    <a:p>
                      <a:pPr algn="l"/>
                      <a:r>
                        <a:rPr lang="en-US" sz="1200" b="1" dirty="0">
                          <a:latin typeface="Arial" panose="020B0604020202020204" pitchFamily="34" charset="0"/>
                          <a:cs typeface="Arial" panose="020B0604020202020204" pitchFamily="34" charset="0"/>
                        </a:rPr>
                        <a:t>Total Expenses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a:r>
                        <a:rPr lang="en-US" sz="1200" b="1" dirty="0">
                          <a:latin typeface="Arial" panose="020B0604020202020204" pitchFamily="34" charset="0"/>
                          <a:cs typeface="Arial" panose="020B0604020202020204" pitchFamily="34" charset="0"/>
                        </a:rPr>
                        <a:t>$ 345k</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a:r>
                        <a:rPr lang="en-US" sz="1200" b="1" dirty="0">
                          <a:latin typeface="Arial" panose="020B0604020202020204" pitchFamily="34" charset="0"/>
                          <a:cs typeface="Arial" panose="020B0604020202020204" pitchFamily="34" charset="0"/>
                        </a:rPr>
                        <a:t>$ 430 to 505k</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a:r>
                        <a:rPr lang="en-US" sz="1200" b="1" dirty="0">
                          <a:solidFill>
                            <a:schemeClr val="tx1"/>
                          </a:solidFill>
                          <a:latin typeface="Arial" panose="020B0604020202020204" pitchFamily="34" charset="0"/>
                          <a:cs typeface="Arial" panose="020B0604020202020204" pitchFamily="34" charset="0"/>
                        </a:rPr>
                        <a:t>$ 735 to 825k</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a:r>
                        <a:rPr lang="en-US" sz="1200" b="1" dirty="0">
                          <a:solidFill>
                            <a:schemeClr val="tx1"/>
                          </a:solidFill>
                          <a:latin typeface="Arial" panose="020B0604020202020204" pitchFamily="34" charset="0"/>
                          <a:cs typeface="Arial" panose="020B0604020202020204" pitchFamily="34" charset="0"/>
                        </a:rPr>
                        <a:t>$ 1.2 to 1.4M</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76625750"/>
                  </a:ext>
                </a:extLst>
              </a:tr>
              <a:tr h="262545">
                <a:tc>
                  <a:txBody>
                    <a:bodyPr/>
                    <a:lstStyle/>
                    <a:p>
                      <a:pPr algn="l"/>
                      <a:r>
                        <a:rPr lang="en-US" sz="1200" b="1" dirty="0">
                          <a:latin typeface="Arial" panose="020B0604020202020204" pitchFamily="34" charset="0"/>
                          <a:cs typeface="Arial" panose="020B0604020202020204" pitchFamily="34" charset="0"/>
                        </a:rPr>
                        <a:t>Net </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algn="ctr"/>
                      <a:r>
                        <a:rPr lang="en-US" sz="1200" i="1" dirty="0">
                          <a:latin typeface="Arial" panose="020B0604020202020204" pitchFamily="34" charset="0"/>
                          <a:cs typeface="Arial" panose="020B0604020202020204" pitchFamily="34" charset="0"/>
                        </a:rPr>
                        <a:t>$ 0</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algn="ctr"/>
                      <a:r>
                        <a:rPr lang="en-US" sz="1200" i="1" dirty="0">
                          <a:latin typeface="Arial" panose="020B0604020202020204" pitchFamily="34" charset="0"/>
                          <a:cs typeface="Arial" panose="020B0604020202020204" pitchFamily="34" charset="0"/>
                        </a:rPr>
                        <a:t>$ 0</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algn="ctr"/>
                      <a:r>
                        <a:rPr lang="en-US" sz="1200" i="1" dirty="0">
                          <a:latin typeface="Arial" panose="020B0604020202020204" pitchFamily="34" charset="0"/>
                          <a:cs typeface="Arial" panose="020B0604020202020204" pitchFamily="34" charset="0"/>
                        </a:rPr>
                        <a:t>$ 0</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algn="ctr"/>
                      <a:r>
                        <a:rPr lang="en-US" sz="1200" i="1" dirty="0">
                          <a:latin typeface="Arial" panose="020B0604020202020204" pitchFamily="34" charset="0"/>
                          <a:cs typeface="Arial" panose="020B0604020202020204" pitchFamily="34" charset="0"/>
                        </a:rPr>
                        <a:t>$ 0</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625435946"/>
                  </a:ext>
                </a:extLst>
              </a:tr>
            </a:tbl>
          </a:graphicData>
        </a:graphic>
      </p:graphicFrame>
      <p:sp>
        <p:nvSpPr>
          <p:cNvPr id="9" name="Rectangle 8">
            <a:extLst>
              <a:ext uri="{FF2B5EF4-FFF2-40B4-BE49-F238E27FC236}">
                <a16:creationId xmlns:a16="http://schemas.microsoft.com/office/drawing/2014/main" id="{211BA61E-C584-445E-AA12-99BB378A4604}"/>
              </a:ext>
            </a:extLst>
          </p:cNvPr>
          <p:cNvSpPr/>
          <p:nvPr/>
        </p:nvSpPr>
        <p:spPr>
          <a:xfrm>
            <a:off x="310587" y="1736786"/>
            <a:ext cx="6236826" cy="907941"/>
          </a:xfrm>
          <a:prstGeom prst="rect">
            <a:avLst/>
          </a:prstGeom>
        </p:spPr>
        <p:txBody>
          <a:bodyPr wrap="square">
            <a:spAutoFit/>
          </a:bodyPr>
          <a:lstStyle/>
          <a:p>
            <a:pPr>
              <a:spcBef>
                <a:spcPts val="600"/>
              </a:spcBef>
            </a:pPr>
            <a:r>
              <a:rPr lang="en-US" sz="1200" dirty="0">
                <a:latin typeface="Arial" panose="020B0604020202020204" pitchFamily="34" charset="0"/>
                <a:cs typeface="Arial" panose="020B0604020202020204" pitchFamily="34" charset="0"/>
              </a:rPr>
              <a:t>Financial projections have been included for directional strategic planning purposes only and do not constitute audited or guaranteed revenue or expense amounts. </a:t>
            </a:r>
          </a:p>
          <a:p>
            <a:pPr>
              <a:spcBef>
                <a:spcPts val="600"/>
              </a:spcBef>
            </a:pPr>
            <a:r>
              <a:rPr lang="en-US" sz="1200" dirty="0">
                <a:latin typeface="Arial" panose="020B0604020202020204" pitchFamily="34" charset="0"/>
                <a:cs typeface="Arial" panose="020B0604020202020204" pitchFamily="34" charset="0"/>
              </a:rPr>
              <a:t>Projections have been based on comparable market research and planned initiatives, financial details will be monitored with projections adjusted as per evolving details.</a:t>
            </a:r>
          </a:p>
        </p:txBody>
      </p:sp>
      <p:sp>
        <p:nvSpPr>
          <p:cNvPr id="14" name="Rectangle 13">
            <a:extLst>
              <a:ext uri="{FF2B5EF4-FFF2-40B4-BE49-F238E27FC236}">
                <a16:creationId xmlns:a16="http://schemas.microsoft.com/office/drawing/2014/main" id="{1B0F052F-61C4-4789-878B-8E8EF74973F1}"/>
              </a:ext>
            </a:extLst>
          </p:cNvPr>
          <p:cNvSpPr/>
          <p:nvPr/>
        </p:nvSpPr>
        <p:spPr>
          <a:xfrm>
            <a:off x="219586" y="6529083"/>
            <a:ext cx="6322094" cy="2246769"/>
          </a:xfrm>
          <a:prstGeom prst="rect">
            <a:avLst/>
          </a:prstGeom>
        </p:spPr>
        <p:txBody>
          <a:bodyPr wrap="square">
            <a:spAutoFit/>
          </a:bodyPr>
          <a:lstStyle/>
          <a:p>
            <a:pPr>
              <a:spcBef>
                <a:spcPts val="600"/>
              </a:spcBef>
            </a:pPr>
            <a:r>
              <a:rPr lang="en-US" sz="1100" b="1" dirty="0">
                <a:latin typeface="Arial" panose="020B0604020202020204" pitchFamily="34" charset="0"/>
                <a:cs typeface="Arial" panose="020B0604020202020204" pitchFamily="34" charset="0"/>
              </a:rPr>
              <a:t>Definitions</a:t>
            </a:r>
          </a:p>
          <a:p>
            <a:pPr marL="171450" indent="-171450">
              <a:spcBef>
                <a:spcPts val="600"/>
              </a:spcBef>
              <a:buFont typeface="Wingdings" panose="05000000000000000000" pitchFamily="2" charset="2"/>
              <a:buChar char="§"/>
            </a:pPr>
            <a:r>
              <a:rPr lang="en-US" sz="1100" dirty="0">
                <a:latin typeface="Arial" panose="020B0604020202020204" pitchFamily="34" charset="0"/>
                <a:cs typeface="Arial" panose="020B0604020202020204" pitchFamily="34" charset="0"/>
              </a:rPr>
              <a:t>Earned Income: Refers to all income gained through ticket sales, facility rentals, or concessions </a:t>
            </a:r>
          </a:p>
          <a:p>
            <a:pPr marL="171450" indent="-171450">
              <a:spcBef>
                <a:spcPts val="600"/>
              </a:spcBef>
              <a:buFont typeface="Wingdings" panose="05000000000000000000" pitchFamily="2" charset="2"/>
              <a:buChar char="§"/>
            </a:pPr>
            <a:r>
              <a:rPr lang="en-US" sz="1100" dirty="0">
                <a:latin typeface="Arial" panose="020B0604020202020204" pitchFamily="34" charset="0"/>
                <a:cs typeface="Arial" panose="020B0604020202020204" pitchFamily="34" charset="0"/>
              </a:rPr>
              <a:t>Contributed – Government: Income gained through State, City/County, or related sources</a:t>
            </a:r>
          </a:p>
          <a:p>
            <a:pPr marL="171450" indent="-171450">
              <a:spcBef>
                <a:spcPts val="600"/>
              </a:spcBef>
              <a:buFont typeface="Wingdings" panose="05000000000000000000" pitchFamily="2" charset="2"/>
              <a:buChar char="§"/>
            </a:pPr>
            <a:r>
              <a:rPr lang="en-US" sz="1100" dirty="0">
                <a:latin typeface="Arial" panose="020B0604020202020204" pitchFamily="34" charset="0"/>
                <a:cs typeface="Arial" panose="020B0604020202020204" pitchFamily="34" charset="0"/>
              </a:rPr>
              <a:t>Contributed – Fundraising: Income gained through individuals, corporations, grants, or other sponsorship programs</a:t>
            </a:r>
          </a:p>
          <a:p>
            <a:pPr marL="171450" indent="-171450">
              <a:spcBef>
                <a:spcPts val="600"/>
              </a:spcBef>
              <a:buFont typeface="Wingdings" panose="05000000000000000000" pitchFamily="2" charset="2"/>
              <a:buChar char="§"/>
            </a:pPr>
            <a:r>
              <a:rPr lang="en-US" sz="1100" dirty="0">
                <a:latin typeface="Arial" panose="020B0604020202020204" pitchFamily="34" charset="0"/>
                <a:cs typeface="Arial" panose="020B0604020202020204" pitchFamily="34" charset="0"/>
              </a:rPr>
              <a:t>Labor – Personnel related expenses including salaries, benefits, and payroll taxes</a:t>
            </a:r>
          </a:p>
          <a:p>
            <a:pPr marL="171450" indent="-171450">
              <a:spcBef>
                <a:spcPts val="600"/>
              </a:spcBef>
              <a:buFont typeface="Wingdings" panose="05000000000000000000" pitchFamily="2" charset="2"/>
              <a:buChar char="§"/>
            </a:pPr>
            <a:r>
              <a:rPr lang="en-US" sz="1100" dirty="0">
                <a:latin typeface="Arial" panose="020B0604020202020204" pitchFamily="34" charset="0"/>
                <a:cs typeface="Arial" panose="020B0604020202020204" pitchFamily="34" charset="0"/>
              </a:rPr>
              <a:t>Programming – Expenses for marketing and delivering performances, classes, exhibits, facility rentals, concessions, and others related programs / services</a:t>
            </a:r>
          </a:p>
          <a:p>
            <a:pPr marL="171450" indent="-171450">
              <a:spcBef>
                <a:spcPts val="600"/>
              </a:spcBef>
              <a:buFont typeface="Wingdings" panose="05000000000000000000" pitchFamily="2" charset="2"/>
              <a:buChar char="§"/>
            </a:pPr>
            <a:r>
              <a:rPr lang="en-US" sz="1100" dirty="0">
                <a:latin typeface="Arial" panose="020B0604020202020204" pitchFamily="34" charset="0"/>
                <a:cs typeface="Arial" panose="020B0604020202020204" pitchFamily="34" charset="0"/>
              </a:rPr>
              <a:t>Administrative / Other – All other expense items such as technology, accounting, communications, lability insurance, office supplies, marketing, etc.</a:t>
            </a:r>
          </a:p>
        </p:txBody>
      </p:sp>
      <p:sp>
        <p:nvSpPr>
          <p:cNvPr id="18" name="Footer Placeholder 1">
            <a:extLst>
              <a:ext uri="{FF2B5EF4-FFF2-40B4-BE49-F238E27FC236}">
                <a16:creationId xmlns:a16="http://schemas.microsoft.com/office/drawing/2014/main" id="{EEC8B53F-1C8E-470D-9C1A-12FBA1470C73}"/>
              </a:ext>
            </a:extLst>
          </p:cNvPr>
          <p:cNvSpPr>
            <a:spLocks noGrp="1"/>
          </p:cNvSpPr>
          <p:nvPr>
            <p:ph type="ftr" sz="quarter" idx="11"/>
          </p:nvPr>
        </p:nvSpPr>
        <p:spPr>
          <a:xfrm>
            <a:off x="2271713" y="8712880"/>
            <a:ext cx="2314575" cy="486833"/>
          </a:xfrm>
        </p:spPr>
        <p:txBody>
          <a:bodyPr/>
          <a:lstStyle/>
          <a:p>
            <a:r>
              <a:rPr lang="en-US" dirty="0"/>
              <a:t>Cain Center for the Arts - Strategic Plan</a:t>
            </a:r>
          </a:p>
        </p:txBody>
      </p:sp>
      <p:sp>
        <p:nvSpPr>
          <p:cNvPr id="19" name="Slide Number Placeholder 2">
            <a:extLst>
              <a:ext uri="{FF2B5EF4-FFF2-40B4-BE49-F238E27FC236}">
                <a16:creationId xmlns:a16="http://schemas.microsoft.com/office/drawing/2014/main" id="{1436B21A-24D7-4BD6-BB21-676E8EE80E21}"/>
              </a:ext>
            </a:extLst>
          </p:cNvPr>
          <p:cNvSpPr>
            <a:spLocks noGrp="1"/>
          </p:cNvSpPr>
          <p:nvPr>
            <p:ph type="sldNum" sz="quarter" idx="12"/>
          </p:nvPr>
        </p:nvSpPr>
        <p:spPr>
          <a:xfrm>
            <a:off x="4843463" y="8676304"/>
            <a:ext cx="1543050" cy="486833"/>
          </a:xfrm>
        </p:spPr>
        <p:txBody>
          <a:bodyPr/>
          <a:lstStyle/>
          <a:p>
            <a:fld id="{242445D3-2E3D-4463-913C-05D3012C1118}" type="slidenum">
              <a:rPr lang="en-US" smtClean="0"/>
              <a:t>17</a:t>
            </a:fld>
            <a:endParaRPr lang="en-US"/>
          </a:p>
        </p:txBody>
      </p:sp>
    </p:spTree>
    <p:extLst>
      <p:ext uri="{BB962C8B-B14F-4D97-AF65-F5344CB8AC3E}">
        <p14:creationId xmlns:p14="http://schemas.microsoft.com/office/powerpoint/2010/main" val="3103163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6A7598-3DDE-42C9-A636-986A0CE3A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86" y="215041"/>
            <a:ext cx="1006211" cy="675704"/>
          </a:xfrm>
          <a:prstGeom prst="rect">
            <a:avLst/>
          </a:prstGeom>
        </p:spPr>
      </p:pic>
      <p:pic>
        <p:nvPicPr>
          <p:cNvPr id="6" name="Picture 2" descr="Image result for cain center for the arts">
            <a:extLst>
              <a:ext uri="{FF2B5EF4-FFF2-40B4-BE49-F238E27FC236}">
                <a16:creationId xmlns:a16="http://schemas.microsoft.com/office/drawing/2014/main" id="{60450A1A-310F-43DE-82CC-9D82EA7B9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6049" y="196173"/>
            <a:ext cx="997764" cy="82406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0048F2A-5CAF-4777-8FED-C28DF921F469}"/>
              </a:ext>
            </a:extLst>
          </p:cNvPr>
          <p:cNvSpPr/>
          <p:nvPr/>
        </p:nvSpPr>
        <p:spPr>
          <a:xfrm>
            <a:off x="535709" y="1305858"/>
            <a:ext cx="5786582" cy="334772"/>
          </a:xfrm>
          <a:prstGeom prst="rect">
            <a:avLst/>
          </a:prstGeom>
        </p:spPr>
        <p:txBody>
          <a:bodyPr wrap="square">
            <a:spAutoFit/>
          </a:bodyPr>
          <a:lstStyle/>
          <a:p>
            <a:pPr>
              <a:lnSpc>
                <a:spcPct val="106000"/>
              </a:lnSpc>
              <a:spcBef>
                <a:spcPts val="1200"/>
              </a:spcBef>
              <a:spcAft>
                <a:spcPts val="600"/>
              </a:spcAft>
            </a:pPr>
            <a:r>
              <a:rPr lang="en-US" sz="1600" b="1" dirty="0">
                <a:solidFill>
                  <a:srgbClr val="51C7E3"/>
                </a:solidFill>
                <a:latin typeface="Arial" panose="020B0604020202020204" pitchFamily="34" charset="0"/>
                <a:cs typeface="Arial" panose="020B0604020202020204" pitchFamily="34" charset="0"/>
              </a:rPr>
              <a:t>STAFF AND BOARD OF DIRECTORS</a:t>
            </a:r>
            <a:endParaRPr lang="en-US" sz="1600" b="1" dirty="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0F9F76A2-9148-4CBD-9505-A1F49DD2C57D}"/>
              </a:ext>
            </a:extLst>
          </p:cNvPr>
          <p:cNvCxnSpPr>
            <a:cxnSpLocks/>
          </p:cNvCxnSpPr>
          <p:nvPr/>
        </p:nvCxnSpPr>
        <p:spPr>
          <a:xfrm>
            <a:off x="310587" y="1609344"/>
            <a:ext cx="6236827" cy="0"/>
          </a:xfrm>
          <a:prstGeom prst="line">
            <a:avLst/>
          </a:prstGeom>
          <a:ln w="19050">
            <a:solidFill>
              <a:srgbClr val="51C7E3"/>
            </a:solidFill>
          </a:ln>
        </p:spPr>
        <p:style>
          <a:lnRef idx="1">
            <a:schemeClr val="accent1"/>
          </a:lnRef>
          <a:fillRef idx="0">
            <a:schemeClr val="accent1"/>
          </a:fillRef>
          <a:effectRef idx="0">
            <a:schemeClr val="accent1"/>
          </a:effectRef>
          <a:fontRef idx="minor">
            <a:schemeClr val="tx1"/>
          </a:fontRef>
        </p:style>
      </p:cxnSp>
      <p:sp>
        <p:nvSpPr>
          <p:cNvPr id="18" name="Footer Placeholder 1">
            <a:extLst>
              <a:ext uri="{FF2B5EF4-FFF2-40B4-BE49-F238E27FC236}">
                <a16:creationId xmlns:a16="http://schemas.microsoft.com/office/drawing/2014/main" id="{EEC8B53F-1C8E-470D-9C1A-12FBA1470C73}"/>
              </a:ext>
            </a:extLst>
          </p:cNvPr>
          <p:cNvSpPr>
            <a:spLocks noGrp="1"/>
          </p:cNvSpPr>
          <p:nvPr>
            <p:ph type="ftr" sz="quarter" idx="11"/>
          </p:nvPr>
        </p:nvSpPr>
        <p:spPr>
          <a:xfrm>
            <a:off x="2271713" y="8712880"/>
            <a:ext cx="2314575" cy="486833"/>
          </a:xfrm>
        </p:spPr>
        <p:txBody>
          <a:bodyPr/>
          <a:lstStyle/>
          <a:p>
            <a:r>
              <a:rPr lang="en-US" dirty="0"/>
              <a:t>Cain Center for the Arts - Strategic Plan</a:t>
            </a:r>
          </a:p>
        </p:txBody>
      </p:sp>
      <p:sp>
        <p:nvSpPr>
          <p:cNvPr id="19" name="Slide Number Placeholder 2">
            <a:extLst>
              <a:ext uri="{FF2B5EF4-FFF2-40B4-BE49-F238E27FC236}">
                <a16:creationId xmlns:a16="http://schemas.microsoft.com/office/drawing/2014/main" id="{1436B21A-24D7-4BD6-BB21-676E8EE80E21}"/>
              </a:ext>
            </a:extLst>
          </p:cNvPr>
          <p:cNvSpPr>
            <a:spLocks noGrp="1"/>
          </p:cNvSpPr>
          <p:nvPr>
            <p:ph type="sldNum" sz="quarter" idx="12"/>
          </p:nvPr>
        </p:nvSpPr>
        <p:spPr>
          <a:xfrm>
            <a:off x="4843463" y="8676304"/>
            <a:ext cx="1543050" cy="486833"/>
          </a:xfrm>
        </p:spPr>
        <p:txBody>
          <a:bodyPr/>
          <a:lstStyle/>
          <a:p>
            <a:fld id="{242445D3-2E3D-4463-913C-05D3012C1118}" type="slidenum">
              <a:rPr lang="en-US" smtClean="0"/>
              <a:t>18</a:t>
            </a:fld>
            <a:endParaRPr lang="en-US"/>
          </a:p>
        </p:txBody>
      </p:sp>
      <p:sp>
        <p:nvSpPr>
          <p:cNvPr id="16" name="Rectangle 15">
            <a:extLst>
              <a:ext uri="{FF2B5EF4-FFF2-40B4-BE49-F238E27FC236}">
                <a16:creationId xmlns:a16="http://schemas.microsoft.com/office/drawing/2014/main" id="{4766BB38-71D6-4388-B773-FF01121F496B}"/>
              </a:ext>
            </a:extLst>
          </p:cNvPr>
          <p:cNvSpPr/>
          <p:nvPr/>
        </p:nvSpPr>
        <p:spPr>
          <a:xfrm>
            <a:off x="310586" y="2408515"/>
            <a:ext cx="6236826" cy="338554"/>
          </a:xfrm>
          <a:prstGeom prst="rect">
            <a:avLst/>
          </a:prstGeom>
        </p:spPr>
        <p:txBody>
          <a:bodyPr wrap="square">
            <a:spAutoFit/>
          </a:bodyPr>
          <a:lstStyle/>
          <a:p>
            <a:pPr>
              <a:spcBef>
                <a:spcPts val="600"/>
              </a:spcBef>
            </a:pPr>
            <a:r>
              <a:rPr lang="en-US" sz="1600" b="1" dirty="0">
                <a:latin typeface="Arial" panose="020B0604020202020204" pitchFamily="34" charset="0"/>
                <a:cs typeface="Arial" panose="020B0604020202020204" pitchFamily="34" charset="0"/>
              </a:rPr>
              <a:t>Cain Center for the Arts Staff</a:t>
            </a:r>
          </a:p>
        </p:txBody>
      </p:sp>
      <p:sp>
        <p:nvSpPr>
          <p:cNvPr id="15" name="Rectangle 14">
            <a:extLst>
              <a:ext uri="{FF2B5EF4-FFF2-40B4-BE49-F238E27FC236}">
                <a16:creationId xmlns:a16="http://schemas.microsoft.com/office/drawing/2014/main" id="{4BF3B2FB-F8FC-4214-B79C-7A7B783B66D6}"/>
              </a:ext>
            </a:extLst>
          </p:cNvPr>
          <p:cNvSpPr/>
          <p:nvPr/>
        </p:nvSpPr>
        <p:spPr>
          <a:xfrm>
            <a:off x="310586" y="2934708"/>
            <a:ext cx="1708714" cy="461665"/>
          </a:xfrm>
          <a:prstGeom prst="rect">
            <a:avLst/>
          </a:prstGeom>
        </p:spPr>
        <p:txBody>
          <a:bodyPr wrap="square">
            <a:spAutoFit/>
          </a:bodyPr>
          <a:lstStyle/>
          <a:p>
            <a:r>
              <a:rPr lang="en-US" sz="1200" b="1" dirty="0">
                <a:latin typeface="Arial" panose="020B0604020202020204" pitchFamily="34" charset="0"/>
                <a:cs typeface="Arial" panose="020B0604020202020204" pitchFamily="34" charset="0"/>
              </a:rPr>
              <a:t>Justin Dionne</a:t>
            </a:r>
          </a:p>
          <a:p>
            <a:r>
              <a:rPr lang="en-US" sz="1200" b="0" i="1" dirty="0">
                <a:effectLst/>
                <a:latin typeface="Arial" panose="020B0604020202020204" pitchFamily="34" charset="0"/>
                <a:cs typeface="Arial" panose="020B0604020202020204" pitchFamily="34" charset="0"/>
              </a:rPr>
              <a:t>Executive Director</a:t>
            </a:r>
          </a:p>
        </p:txBody>
      </p:sp>
      <p:sp>
        <p:nvSpPr>
          <p:cNvPr id="20" name="Rectangle 19">
            <a:extLst>
              <a:ext uri="{FF2B5EF4-FFF2-40B4-BE49-F238E27FC236}">
                <a16:creationId xmlns:a16="http://schemas.microsoft.com/office/drawing/2014/main" id="{243727CB-AAD0-48DA-89AD-F0916D0A3207}"/>
              </a:ext>
            </a:extLst>
          </p:cNvPr>
          <p:cNvSpPr/>
          <p:nvPr/>
        </p:nvSpPr>
        <p:spPr>
          <a:xfrm>
            <a:off x="2417762" y="2934708"/>
            <a:ext cx="1995487" cy="461665"/>
          </a:xfrm>
          <a:prstGeom prst="rect">
            <a:avLst/>
          </a:prstGeom>
        </p:spPr>
        <p:txBody>
          <a:bodyPr wrap="square">
            <a:spAutoFit/>
          </a:bodyPr>
          <a:lstStyle/>
          <a:p>
            <a:r>
              <a:rPr lang="en-US" sz="1200" b="1" dirty="0">
                <a:latin typeface="Arial" panose="020B0604020202020204" pitchFamily="34" charset="0"/>
                <a:cs typeface="Arial" panose="020B0604020202020204" pitchFamily="34" charset="0"/>
              </a:rPr>
              <a:t>Allison Elrod</a:t>
            </a:r>
          </a:p>
          <a:p>
            <a:r>
              <a:rPr lang="en-US" sz="1200" b="0" i="1" dirty="0">
                <a:effectLst/>
                <a:latin typeface="Arial" panose="020B0604020202020204" pitchFamily="34" charset="0"/>
                <a:cs typeface="Arial" panose="020B0604020202020204" pitchFamily="34" charset="0"/>
              </a:rPr>
              <a:t>Development Associate</a:t>
            </a:r>
          </a:p>
        </p:txBody>
      </p:sp>
      <p:sp>
        <p:nvSpPr>
          <p:cNvPr id="21" name="Rectangle 20">
            <a:extLst>
              <a:ext uri="{FF2B5EF4-FFF2-40B4-BE49-F238E27FC236}">
                <a16:creationId xmlns:a16="http://schemas.microsoft.com/office/drawing/2014/main" id="{0E5CD011-1F85-44E1-98BF-698C400A5D44}"/>
              </a:ext>
            </a:extLst>
          </p:cNvPr>
          <p:cNvSpPr/>
          <p:nvPr/>
        </p:nvSpPr>
        <p:spPr>
          <a:xfrm>
            <a:off x="4583113" y="2934708"/>
            <a:ext cx="1708714" cy="646331"/>
          </a:xfrm>
          <a:prstGeom prst="rect">
            <a:avLst/>
          </a:prstGeom>
        </p:spPr>
        <p:txBody>
          <a:bodyPr wrap="square">
            <a:spAutoFit/>
          </a:bodyPr>
          <a:lstStyle/>
          <a:p>
            <a:r>
              <a:rPr lang="en-US" sz="1200" b="1" dirty="0">
                <a:latin typeface="Arial" panose="020B0604020202020204" pitchFamily="34" charset="0"/>
                <a:cs typeface="Arial" panose="020B0604020202020204" pitchFamily="34" charset="0"/>
              </a:rPr>
              <a:t>Anita Overcash</a:t>
            </a:r>
          </a:p>
          <a:p>
            <a:r>
              <a:rPr lang="en-US" sz="1200" b="0" i="1" dirty="0">
                <a:effectLst/>
                <a:latin typeface="Arial" panose="020B0604020202020204" pitchFamily="34" charset="0"/>
                <a:cs typeface="Arial" panose="020B0604020202020204" pitchFamily="34" charset="0"/>
              </a:rPr>
              <a:t>Administrative &amp; Marketing Assistant</a:t>
            </a:r>
          </a:p>
        </p:txBody>
      </p:sp>
      <p:sp>
        <p:nvSpPr>
          <p:cNvPr id="22" name="Rectangle 21">
            <a:extLst>
              <a:ext uri="{FF2B5EF4-FFF2-40B4-BE49-F238E27FC236}">
                <a16:creationId xmlns:a16="http://schemas.microsoft.com/office/drawing/2014/main" id="{067782D6-165C-462C-A879-F0510FF6F802}"/>
              </a:ext>
            </a:extLst>
          </p:cNvPr>
          <p:cNvSpPr/>
          <p:nvPr/>
        </p:nvSpPr>
        <p:spPr>
          <a:xfrm>
            <a:off x="310586" y="4008822"/>
            <a:ext cx="6236826" cy="338554"/>
          </a:xfrm>
          <a:prstGeom prst="rect">
            <a:avLst/>
          </a:prstGeom>
        </p:spPr>
        <p:txBody>
          <a:bodyPr wrap="square">
            <a:spAutoFit/>
          </a:bodyPr>
          <a:lstStyle/>
          <a:p>
            <a:pPr>
              <a:spcBef>
                <a:spcPts val="600"/>
              </a:spcBef>
            </a:pPr>
            <a:r>
              <a:rPr lang="en-US" sz="1600" b="1" dirty="0">
                <a:latin typeface="Arial" panose="020B0604020202020204" pitchFamily="34" charset="0"/>
                <a:cs typeface="Arial" panose="020B0604020202020204" pitchFamily="34" charset="0"/>
              </a:rPr>
              <a:t>Board of Directors</a:t>
            </a:r>
          </a:p>
        </p:txBody>
      </p:sp>
      <p:graphicFrame>
        <p:nvGraphicFramePr>
          <p:cNvPr id="8" name="Table 7">
            <a:extLst>
              <a:ext uri="{FF2B5EF4-FFF2-40B4-BE49-F238E27FC236}">
                <a16:creationId xmlns:a16="http://schemas.microsoft.com/office/drawing/2014/main" id="{EA93ED53-94D6-4895-BD11-1B3A368AEDE0}"/>
              </a:ext>
            </a:extLst>
          </p:cNvPr>
          <p:cNvGraphicFramePr>
            <a:graphicFrameLocks noGrp="1"/>
          </p:cNvGraphicFramePr>
          <p:nvPr>
            <p:extLst>
              <p:ext uri="{D42A27DB-BD31-4B8C-83A1-F6EECF244321}">
                <p14:modId xmlns:p14="http://schemas.microsoft.com/office/powerpoint/2010/main" val="431479491"/>
              </p:ext>
            </p:extLst>
          </p:nvPr>
        </p:nvGraphicFramePr>
        <p:xfrm>
          <a:off x="327778" y="4431663"/>
          <a:ext cx="6219633" cy="3840480"/>
        </p:xfrm>
        <a:graphic>
          <a:graphicData uri="http://schemas.openxmlformats.org/drawingml/2006/table">
            <a:tbl>
              <a:tblPr firstRow="1" bandRow="1">
                <a:tableStyleId>{5C22544A-7EE6-4342-B048-85BDC9FD1C3A}</a:tableStyleId>
              </a:tblPr>
              <a:tblGrid>
                <a:gridCol w="2250830">
                  <a:extLst>
                    <a:ext uri="{9D8B030D-6E8A-4147-A177-3AD203B41FA5}">
                      <a16:colId xmlns:a16="http://schemas.microsoft.com/office/drawing/2014/main" val="1467764219"/>
                    </a:ext>
                  </a:extLst>
                </a:gridCol>
                <a:gridCol w="2093976">
                  <a:extLst>
                    <a:ext uri="{9D8B030D-6E8A-4147-A177-3AD203B41FA5}">
                      <a16:colId xmlns:a16="http://schemas.microsoft.com/office/drawing/2014/main" val="1008676852"/>
                    </a:ext>
                  </a:extLst>
                </a:gridCol>
                <a:gridCol w="1874827">
                  <a:extLst>
                    <a:ext uri="{9D8B030D-6E8A-4147-A177-3AD203B41FA5}">
                      <a16:colId xmlns:a16="http://schemas.microsoft.com/office/drawing/2014/main" val="3614970565"/>
                    </a:ext>
                  </a:extLst>
                </a:gridCol>
              </a:tblGrid>
              <a:tr h="46437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Greg </a:t>
                      </a:r>
                      <a:r>
                        <a:rPr kumimoji="0" lang="en-US" sz="1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Wessling</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1C7E3"/>
                          </a:solidFill>
                          <a:effectLst/>
                          <a:uLnTx/>
                          <a:uFillTx/>
                          <a:latin typeface="Arial" panose="020B0604020202020204" pitchFamily="34" charset="0"/>
                          <a:ea typeface="+mn-ea"/>
                          <a:cs typeface="Arial" panose="020B0604020202020204" pitchFamily="34" charset="0"/>
                        </a:rPr>
                        <a:t>President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Lake Norman Company</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Joshua </a:t>
                      </a:r>
                      <a:r>
                        <a:rPr kumimoji="0" lang="en-US" sz="1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Dobi</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North Main Financial Group</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Bill Morgan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Morgan Associates</a:t>
                      </a:r>
                    </a:p>
                  </a:txBody>
                  <a:tcPr>
                    <a:noFill/>
                  </a:tcPr>
                </a:tc>
                <a:extLst>
                  <a:ext uri="{0D108BD9-81ED-4DB2-BD59-A6C34878D82A}">
                    <a16:rowId xmlns:a16="http://schemas.microsoft.com/office/drawing/2014/main" val="285988864"/>
                  </a:ext>
                </a:extLst>
              </a:tr>
              <a:tr h="46437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 Bechdol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1C7E3"/>
                          </a:solidFill>
                          <a:effectLst/>
                          <a:uLnTx/>
                          <a:uFillTx/>
                          <a:latin typeface="Arial" panose="020B0604020202020204" pitchFamily="34" charset="0"/>
                          <a:ea typeface="+mn-ea"/>
                          <a:cs typeface="Arial" panose="020B0604020202020204" pitchFamily="34" charset="0"/>
                        </a:rPr>
                        <a:t>Vice President</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Deloitte Consulting (retired)</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Jim Duke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Federal Executive (retired)</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Caroline Mullan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Community Volunteer</a:t>
                      </a:r>
                    </a:p>
                  </a:txBody>
                  <a:tcPr>
                    <a:noFill/>
                  </a:tcPr>
                </a:tc>
                <a:extLst>
                  <a:ext uri="{0D108BD9-81ED-4DB2-BD59-A6C34878D82A}">
                    <a16:rowId xmlns:a16="http://schemas.microsoft.com/office/drawing/2014/main" val="1403904188"/>
                  </a:ext>
                </a:extLst>
              </a:tr>
              <a:tr h="46437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Troy Stafford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1C7E3"/>
                          </a:solidFill>
                          <a:effectLst/>
                          <a:uLnTx/>
                          <a:uFillTx/>
                          <a:latin typeface="Arial" panose="020B0604020202020204" pitchFamily="34" charset="0"/>
                          <a:ea typeface="+mn-ea"/>
                          <a:cs typeface="Arial" panose="020B0604020202020204" pitchFamily="34" charset="0"/>
                        </a:rPr>
                        <a:t>Treasurer</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Devore, Acton &amp; Stafford, P.A.</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Kate Gaither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Newport Properties</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Paul Newton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Newton Construction Services</a:t>
                      </a:r>
                    </a:p>
                  </a:txBody>
                  <a:tcPr>
                    <a:noFill/>
                  </a:tcPr>
                </a:tc>
                <a:extLst>
                  <a:ext uri="{0D108BD9-81ED-4DB2-BD59-A6C34878D82A}">
                    <a16:rowId xmlns:a16="http://schemas.microsoft.com/office/drawing/2014/main" val="1348118652"/>
                  </a:ext>
                </a:extLst>
              </a:tr>
              <a:tr h="46437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Cynthia Bush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1C7E3"/>
                          </a:solidFill>
                          <a:effectLst/>
                          <a:uLnTx/>
                          <a:uFillTx/>
                          <a:latin typeface="Arial" panose="020B0604020202020204" pitchFamily="34" charset="0"/>
                          <a:ea typeface="+mn-ea"/>
                          <a:cs typeface="Arial" panose="020B0604020202020204" pitchFamily="34" charset="0"/>
                        </a:rPr>
                        <a:t>Secretary</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UNC Charlotte Faculty Member</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Ginger Griffin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Ginger Griffin Marketing &amp; Design</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Janice Travis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IBM Global Services Consulting (retired)</a:t>
                      </a:r>
                    </a:p>
                  </a:txBody>
                  <a:tcPr>
                    <a:noFill/>
                  </a:tcPr>
                </a:tc>
                <a:extLst>
                  <a:ext uri="{0D108BD9-81ED-4DB2-BD59-A6C34878D82A}">
                    <a16:rowId xmlns:a16="http://schemas.microsoft.com/office/drawing/2014/main" val="559450651"/>
                  </a:ext>
                </a:extLst>
              </a:tr>
              <a:tr h="3611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Denis Bilodeau</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Commissioner – Town of Cornelius</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Donna Johnson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Community Volunteer</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Woody </a:t>
                      </a:r>
                      <a:r>
                        <a:rPr kumimoji="0" lang="en-US" sz="1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Washam</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Mayor – Town of Cornelius</a:t>
                      </a:r>
                    </a:p>
                  </a:txBody>
                  <a:tcPr>
                    <a:noFill/>
                  </a:tcPr>
                </a:tc>
                <a:extLst>
                  <a:ext uri="{0D108BD9-81ED-4DB2-BD59-A6C34878D82A}">
                    <a16:rowId xmlns:a16="http://schemas.microsoft.com/office/drawing/2014/main" val="187552752"/>
                  </a:ext>
                </a:extLst>
              </a:tr>
              <a:tr h="25798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Steve </a:t>
                      </a:r>
                      <a:r>
                        <a:rPr kumimoji="0" lang="en-US" sz="1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Brumm</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Brumm</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Properties</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oFill/>
                  </a:tcPr>
                </a:tc>
                <a:extLst>
                  <a:ext uri="{0D108BD9-81ED-4DB2-BD59-A6C34878D82A}">
                    <a16:rowId xmlns:a16="http://schemas.microsoft.com/office/drawing/2014/main" val="3365604021"/>
                  </a:ext>
                </a:extLst>
              </a:tr>
            </a:tbl>
          </a:graphicData>
        </a:graphic>
      </p:graphicFrame>
    </p:spTree>
    <p:extLst>
      <p:ext uri="{BB962C8B-B14F-4D97-AF65-F5344CB8AC3E}">
        <p14:creationId xmlns:p14="http://schemas.microsoft.com/office/powerpoint/2010/main" val="778684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6A7598-3DDE-42C9-A636-986A0CE3A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86" y="215041"/>
            <a:ext cx="1006211" cy="675704"/>
          </a:xfrm>
          <a:prstGeom prst="rect">
            <a:avLst/>
          </a:prstGeom>
        </p:spPr>
      </p:pic>
      <p:pic>
        <p:nvPicPr>
          <p:cNvPr id="6" name="Picture 2" descr="Image result for cain center for the arts">
            <a:extLst>
              <a:ext uri="{FF2B5EF4-FFF2-40B4-BE49-F238E27FC236}">
                <a16:creationId xmlns:a16="http://schemas.microsoft.com/office/drawing/2014/main" id="{60450A1A-310F-43DE-82CC-9D82EA7B9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6049" y="196173"/>
            <a:ext cx="997764" cy="82406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0048F2A-5CAF-4777-8FED-C28DF921F469}"/>
              </a:ext>
            </a:extLst>
          </p:cNvPr>
          <p:cNvSpPr/>
          <p:nvPr/>
        </p:nvSpPr>
        <p:spPr>
          <a:xfrm>
            <a:off x="535709" y="1305858"/>
            <a:ext cx="5786582" cy="334772"/>
          </a:xfrm>
          <a:prstGeom prst="rect">
            <a:avLst/>
          </a:prstGeom>
        </p:spPr>
        <p:txBody>
          <a:bodyPr wrap="square">
            <a:spAutoFit/>
          </a:bodyPr>
          <a:lstStyle/>
          <a:p>
            <a:pPr>
              <a:lnSpc>
                <a:spcPct val="106000"/>
              </a:lnSpc>
              <a:spcBef>
                <a:spcPts val="1200"/>
              </a:spcBef>
              <a:spcAft>
                <a:spcPts val="600"/>
              </a:spcAft>
            </a:pPr>
            <a:r>
              <a:rPr lang="en-US" sz="1600" b="1" dirty="0">
                <a:solidFill>
                  <a:srgbClr val="51C7E3"/>
                </a:solidFill>
                <a:latin typeface="Arial" panose="020B0604020202020204" pitchFamily="34" charset="0"/>
                <a:cs typeface="Arial" panose="020B0604020202020204" pitchFamily="34" charset="0"/>
              </a:rPr>
              <a:t>OUR PATH FORWARD</a:t>
            </a:r>
            <a:endParaRPr lang="en-US" sz="1600" b="1"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1AF0F1B1-2B18-4FD9-8ED2-990CC572B7DC}"/>
              </a:ext>
            </a:extLst>
          </p:cNvPr>
          <p:cNvSpPr/>
          <p:nvPr/>
        </p:nvSpPr>
        <p:spPr>
          <a:xfrm>
            <a:off x="310586" y="1980054"/>
            <a:ext cx="6236827" cy="43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cap="all" dirty="0">
                <a:solidFill>
                  <a:srgbClr val="51C7E3"/>
                </a:solidFill>
                <a:latin typeface="Arial" panose="020B0604020202020204" pitchFamily="34" charset="0"/>
                <a:cs typeface="Arial" panose="020B0604020202020204" pitchFamily="34" charset="0"/>
              </a:rPr>
              <a:t>WE’RE BUILDING SOMETHING EXTRAORDINARY</a:t>
            </a:r>
          </a:p>
          <a:p>
            <a:endParaRPr lang="en-US" sz="1600" b="1" cap="all" dirty="0">
              <a:solidFill>
                <a:srgbClr val="51C7E3"/>
              </a:solidFill>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94D58D6D-A03C-4EF5-A8F7-E914D955DA10}"/>
              </a:ext>
            </a:extLst>
          </p:cNvPr>
          <p:cNvCxnSpPr>
            <a:cxnSpLocks/>
          </p:cNvCxnSpPr>
          <p:nvPr/>
        </p:nvCxnSpPr>
        <p:spPr>
          <a:xfrm>
            <a:off x="310587" y="1609344"/>
            <a:ext cx="6236827" cy="0"/>
          </a:xfrm>
          <a:prstGeom prst="line">
            <a:avLst/>
          </a:prstGeom>
          <a:ln w="19050">
            <a:solidFill>
              <a:srgbClr val="51C7E3"/>
            </a:solidFill>
          </a:ln>
        </p:spPr>
        <p:style>
          <a:lnRef idx="1">
            <a:schemeClr val="accent1"/>
          </a:lnRef>
          <a:fillRef idx="0">
            <a:schemeClr val="accent1"/>
          </a:fillRef>
          <a:effectRef idx="0">
            <a:schemeClr val="accent1"/>
          </a:effectRef>
          <a:fontRef idx="minor">
            <a:schemeClr val="tx1"/>
          </a:fontRef>
        </p:style>
      </p:cxnSp>
      <p:sp>
        <p:nvSpPr>
          <p:cNvPr id="28" name="Footer Placeholder 1">
            <a:extLst>
              <a:ext uri="{FF2B5EF4-FFF2-40B4-BE49-F238E27FC236}">
                <a16:creationId xmlns:a16="http://schemas.microsoft.com/office/drawing/2014/main" id="{34E8B39D-E63B-4A14-BFC1-2AA36F26C0FE}"/>
              </a:ext>
            </a:extLst>
          </p:cNvPr>
          <p:cNvSpPr>
            <a:spLocks noGrp="1"/>
          </p:cNvSpPr>
          <p:nvPr>
            <p:ph type="ftr" sz="quarter" idx="11"/>
          </p:nvPr>
        </p:nvSpPr>
        <p:spPr>
          <a:xfrm>
            <a:off x="2271713" y="8712880"/>
            <a:ext cx="2314575" cy="486833"/>
          </a:xfrm>
        </p:spPr>
        <p:txBody>
          <a:bodyPr/>
          <a:lstStyle/>
          <a:p>
            <a:r>
              <a:rPr lang="en-US" dirty="0"/>
              <a:t>Cain Center for the Arts - Strategic Plan</a:t>
            </a:r>
          </a:p>
        </p:txBody>
      </p:sp>
      <p:sp>
        <p:nvSpPr>
          <p:cNvPr id="29" name="Slide Number Placeholder 2">
            <a:extLst>
              <a:ext uri="{FF2B5EF4-FFF2-40B4-BE49-F238E27FC236}">
                <a16:creationId xmlns:a16="http://schemas.microsoft.com/office/drawing/2014/main" id="{573103D3-1841-4C8B-9A89-B130330B0430}"/>
              </a:ext>
            </a:extLst>
          </p:cNvPr>
          <p:cNvSpPr>
            <a:spLocks noGrp="1"/>
          </p:cNvSpPr>
          <p:nvPr>
            <p:ph type="sldNum" sz="quarter" idx="12"/>
          </p:nvPr>
        </p:nvSpPr>
        <p:spPr>
          <a:xfrm>
            <a:off x="4843463" y="8676304"/>
            <a:ext cx="1543050" cy="486833"/>
          </a:xfrm>
        </p:spPr>
        <p:txBody>
          <a:bodyPr/>
          <a:lstStyle/>
          <a:p>
            <a:fld id="{242445D3-2E3D-4463-913C-05D3012C1118}" type="slidenum">
              <a:rPr lang="en-US" smtClean="0"/>
              <a:t>19</a:t>
            </a:fld>
            <a:endParaRPr lang="en-US"/>
          </a:p>
        </p:txBody>
      </p:sp>
      <p:pic>
        <p:nvPicPr>
          <p:cNvPr id="8" name="Picture 7">
            <a:extLst>
              <a:ext uri="{FF2B5EF4-FFF2-40B4-BE49-F238E27FC236}">
                <a16:creationId xmlns:a16="http://schemas.microsoft.com/office/drawing/2014/main" id="{9DE192E3-7EA5-4D32-BAAA-460FCFAB690B}"/>
              </a:ext>
            </a:extLst>
          </p:cNvPr>
          <p:cNvPicPr>
            <a:picLocks noChangeAspect="1"/>
          </p:cNvPicPr>
          <p:nvPr/>
        </p:nvPicPr>
        <p:blipFill>
          <a:blip r:embed="rId4"/>
          <a:stretch>
            <a:fillRect/>
          </a:stretch>
        </p:blipFill>
        <p:spPr>
          <a:xfrm>
            <a:off x="32678" y="2383686"/>
            <a:ext cx="2899473" cy="1932981"/>
          </a:xfrm>
          <a:prstGeom prst="rect">
            <a:avLst/>
          </a:prstGeom>
        </p:spPr>
      </p:pic>
      <p:pic>
        <p:nvPicPr>
          <p:cNvPr id="11" name="Picture 10">
            <a:extLst>
              <a:ext uri="{FF2B5EF4-FFF2-40B4-BE49-F238E27FC236}">
                <a16:creationId xmlns:a16="http://schemas.microsoft.com/office/drawing/2014/main" id="{A7371FE4-2240-4576-B224-24A50028C329}"/>
              </a:ext>
            </a:extLst>
          </p:cNvPr>
          <p:cNvPicPr>
            <a:picLocks noChangeAspect="1"/>
          </p:cNvPicPr>
          <p:nvPr/>
        </p:nvPicPr>
        <p:blipFill rotWithShape="1">
          <a:blip r:embed="rId5"/>
          <a:srcRect l="50000" t="20608" r="6667" b="40991"/>
          <a:stretch/>
        </p:blipFill>
        <p:spPr>
          <a:xfrm>
            <a:off x="2999490" y="2383686"/>
            <a:ext cx="3877893" cy="1932981"/>
          </a:xfrm>
          <a:prstGeom prst="rect">
            <a:avLst/>
          </a:prstGeom>
        </p:spPr>
      </p:pic>
      <p:sp>
        <p:nvSpPr>
          <p:cNvPr id="33" name="Rectangle 32">
            <a:extLst>
              <a:ext uri="{FF2B5EF4-FFF2-40B4-BE49-F238E27FC236}">
                <a16:creationId xmlns:a16="http://schemas.microsoft.com/office/drawing/2014/main" id="{49FDAB0F-8D68-46A5-8859-8B4104B4D454}"/>
              </a:ext>
            </a:extLst>
          </p:cNvPr>
          <p:cNvSpPr/>
          <p:nvPr/>
        </p:nvSpPr>
        <p:spPr>
          <a:xfrm>
            <a:off x="219586" y="4243515"/>
            <a:ext cx="6236827" cy="44693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cap="all" dirty="0">
              <a:solidFill>
                <a:srgbClr val="51C7E3"/>
              </a:solidFill>
              <a:latin typeface="Arial" panose="020B0604020202020204" pitchFamily="34" charset="0"/>
              <a:cs typeface="Arial" panose="020B0604020202020204" pitchFamily="34" charset="0"/>
            </a:endParaRPr>
          </a:p>
          <a:p>
            <a:r>
              <a:rPr lang="en-US" sz="1400" dirty="0">
                <a:solidFill>
                  <a:schemeClr val="tx1"/>
                </a:solidFill>
              </a:rPr>
              <a:t>Over the next four years, the Cain Center for the Arts will evolve from artistic renderings to a physical presence that will feature national touring companies and world-renowned entertainers to local productions and grassroot performers.</a:t>
            </a:r>
          </a:p>
          <a:p>
            <a:endParaRPr lang="en-US" sz="1400" dirty="0">
              <a:solidFill>
                <a:schemeClr val="tx1"/>
              </a:solidFill>
            </a:endParaRPr>
          </a:p>
          <a:p>
            <a:pPr marL="1657350" lvl="3" indent="-166688">
              <a:buFont typeface="Wingdings" panose="05000000000000000000" pitchFamily="2" charset="2"/>
              <a:buChar char="§"/>
            </a:pPr>
            <a:r>
              <a:rPr lang="en-US" sz="1400" dirty="0">
                <a:solidFill>
                  <a:schemeClr val="tx1"/>
                </a:solidFill>
              </a:rPr>
              <a:t>We will complete our capital campaign and break-ground on the Cain Center for the Arts facility</a:t>
            </a:r>
          </a:p>
          <a:p>
            <a:pPr marL="1657350" lvl="3" indent="-166688">
              <a:buFont typeface="Wingdings" panose="05000000000000000000" pitchFamily="2" charset="2"/>
              <a:buChar char="§"/>
            </a:pPr>
            <a:endParaRPr lang="en-US" sz="1400" dirty="0">
              <a:solidFill>
                <a:schemeClr val="tx1"/>
              </a:solidFill>
            </a:endParaRPr>
          </a:p>
          <a:p>
            <a:pPr marL="1657350" lvl="3" indent="-166688">
              <a:buFont typeface="Wingdings" panose="05000000000000000000" pitchFamily="2" charset="2"/>
              <a:buChar char="§"/>
            </a:pPr>
            <a:r>
              <a:rPr lang="en-US" sz="1400" dirty="0">
                <a:solidFill>
                  <a:schemeClr val="tx1"/>
                </a:solidFill>
              </a:rPr>
              <a:t>We will be managing the construction of the center, building awareness, and preparing for program delivery</a:t>
            </a:r>
          </a:p>
          <a:p>
            <a:pPr marL="1657350" lvl="3" indent="-166688">
              <a:buFont typeface="Wingdings" panose="05000000000000000000" pitchFamily="2" charset="2"/>
              <a:buChar char="§"/>
            </a:pPr>
            <a:endParaRPr lang="en-US" sz="1400" dirty="0">
              <a:solidFill>
                <a:schemeClr val="tx1"/>
              </a:solidFill>
            </a:endParaRPr>
          </a:p>
          <a:p>
            <a:pPr marL="1657350" lvl="3" indent="-166688">
              <a:buFont typeface="Wingdings" panose="05000000000000000000" pitchFamily="2" charset="2"/>
              <a:buChar char="§"/>
            </a:pPr>
            <a:r>
              <a:rPr lang="en-US" sz="1400" dirty="0">
                <a:solidFill>
                  <a:schemeClr val="tx1"/>
                </a:solidFill>
              </a:rPr>
              <a:t>We will be opening our doors to the public and deploying our initial programming</a:t>
            </a:r>
          </a:p>
          <a:p>
            <a:pPr marL="1657350" lvl="3" indent="-166688">
              <a:buFont typeface="Wingdings" panose="05000000000000000000" pitchFamily="2" charset="2"/>
              <a:buChar char="§"/>
            </a:pPr>
            <a:endParaRPr lang="en-US" sz="1400" dirty="0">
              <a:solidFill>
                <a:schemeClr val="tx1"/>
              </a:solidFill>
            </a:endParaRPr>
          </a:p>
          <a:p>
            <a:pPr marL="1657350" lvl="3" indent="-166688">
              <a:buFont typeface="Wingdings" panose="05000000000000000000" pitchFamily="2" charset="2"/>
              <a:buChar char="§"/>
            </a:pPr>
            <a:r>
              <a:rPr lang="en-US" sz="1400" dirty="0">
                <a:solidFill>
                  <a:schemeClr val="tx1"/>
                </a:solidFill>
              </a:rPr>
              <a:t>We will be delivering our first full-year of programming and scaling / enhancing our operations </a:t>
            </a:r>
          </a:p>
          <a:p>
            <a:endParaRPr lang="en-US" sz="1400" dirty="0">
              <a:solidFill>
                <a:schemeClr val="tx1"/>
              </a:solidFill>
            </a:endParaRPr>
          </a:p>
          <a:p>
            <a:r>
              <a:rPr lang="en-US" sz="1400" dirty="0">
                <a:solidFill>
                  <a:schemeClr val="tx1"/>
                </a:solidFill>
              </a:rPr>
              <a:t>Our planned objectives driven by our identified roles / structure will enable the Cain Center for the Arts to bring the benefits, beauty, and joys of the arts together in the heart of the Lake Norman region.</a:t>
            </a:r>
          </a:p>
        </p:txBody>
      </p:sp>
      <p:sp>
        <p:nvSpPr>
          <p:cNvPr id="34" name="Rectangle 33">
            <a:extLst>
              <a:ext uri="{FF2B5EF4-FFF2-40B4-BE49-F238E27FC236}">
                <a16:creationId xmlns:a16="http://schemas.microsoft.com/office/drawing/2014/main" id="{5330B132-2919-4D16-A8C5-1B5720A890E5}"/>
              </a:ext>
            </a:extLst>
          </p:cNvPr>
          <p:cNvSpPr/>
          <p:nvPr/>
        </p:nvSpPr>
        <p:spPr>
          <a:xfrm>
            <a:off x="320609" y="5384966"/>
            <a:ext cx="1340723" cy="5178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Preparing</a:t>
            </a:r>
          </a:p>
          <a:p>
            <a:pPr algn="ctr"/>
            <a:r>
              <a:rPr lang="en-US" sz="1600" i="1" dirty="0"/>
              <a:t>2019-2020</a:t>
            </a:r>
          </a:p>
        </p:txBody>
      </p:sp>
      <p:sp>
        <p:nvSpPr>
          <p:cNvPr id="35" name="Rectangle 34">
            <a:extLst>
              <a:ext uri="{FF2B5EF4-FFF2-40B4-BE49-F238E27FC236}">
                <a16:creationId xmlns:a16="http://schemas.microsoft.com/office/drawing/2014/main" id="{B2B2D211-A6D4-43E8-A8B5-0A28C9E063D2}"/>
              </a:ext>
            </a:extLst>
          </p:cNvPr>
          <p:cNvSpPr/>
          <p:nvPr/>
        </p:nvSpPr>
        <p:spPr>
          <a:xfrm>
            <a:off x="320609" y="5999529"/>
            <a:ext cx="1340723" cy="51781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Building</a:t>
            </a:r>
          </a:p>
          <a:p>
            <a:pPr algn="ctr"/>
            <a:r>
              <a:rPr lang="en-US" sz="1600" i="1" dirty="0"/>
              <a:t>2020-2021</a:t>
            </a:r>
          </a:p>
        </p:txBody>
      </p:sp>
      <p:sp>
        <p:nvSpPr>
          <p:cNvPr id="36" name="Rectangle 35">
            <a:extLst>
              <a:ext uri="{FF2B5EF4-FFF2-40B4-BE49-F238E27FC236}">
                <a16:creationId xmlns:a16="http://schemas.microsoft.com/office/drawing/2014/main" id="{FA26E427-8F2C-4F20-A2A1-7F1C9D7628F8}"/>
              </a:ext>
            </a:extLst>
          </p:cNvPr>
          <p:cNvSpPr/>
          <p:nvPr/>
        </p:nvSpPr>
        <p:spPr>
          <a:xfrm>
            <a:off x="320609" y="6614092"/>
            <a:ext cx="1340723" cy="51781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Opening</a:t>
            </a:r>
          </a:p>
          <a:p>
            <a:pPr algn="ctr"/>
            <a:r>
              <a:rPr lang="en-US" sz="1600" i="1" dirty="0"/>
              <a:t>2021-2022</a:t>
            </a:r>
          </a:p>
        </p:txBody>
      </p:sp>
      <p:sp>
        <p:nvSpPr>
          <p:cNvPr id="37" name="Rectangle 36">
            <a:extLst>
              <a:ext uri="{FF2B5EF4-FFF2-40B4-BE49-F238E27FC236}">
                <a16:creationId xmlns:a16="http://schemas.microsoft.com/office/drawing/2014/main" id="{0099BEE0-D305-4B66-8F6C-E051F339D606}"/>
              </a:ext>
            </a:extLst>
          </p:cNvPr>
          <p:cNvSpPr/>
          <p:nvPr/>
        </p:nvSpPr>
        <p:spPr>
          <a:xfrm>
            <a:off x="320609" y="7228654"/>
            <a:ext cx="1340723" cy="51781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Maturing</a:t>
            </a:r>
          </a:p>
          <a:p>
            <a:pPr algn="ctr"/>
            <a:r>
              <a:rPr lang="en-US" sz="1600" i="1" dirty="0"/>
              <a:t>2022-2023</a:t>
            </a:r>
          </a:p>
        </p:txBody>
      </p:sp>
    </p:spTree>
    <p:extLst>
      <p:ext uri="{BB962C8B-B14F-4D97-AF65-F5344CB8AC3E}">
        <p14:creationId xmlns:p14="http://schemas.microsoft.com/office/powerpoint/2010/main" val="3829491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6A7598-3DDE-42C9-A636-986A0CE3A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86" y="215041"/>
            <a:ext cx="1006211" cy="675704"/>
          </a:xfrm>
          <a:prstGeom prst="rect">
            <a:avLst/>
          </a:prstGeom>
        </p:spPr>
      </p:pic>
      <p:pic>
        <p:nvPicPr>
          <p:cNvPr id="6" name="Picture 2" descr="Image result for cain center for the arts">
            <a:extLst>
              <a:ext uri="{FF2B5EF4-FFF2-40B4-BE49-F238E27FC236}">
                <a16:creationId xmlns:a16="http://schemas.microsoft.com/office/drawing/2014/main" id="{60450A1A-310F-43DE-82CC-9D82EA7B9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6049" y="196173"/>
            <a:ext cx="997764" cy="82406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DF683A9-6550-4422-8E22-A0A7C95B8B9B}"/>
              </a:ext>
            </a:extLst>
          </p:cNvPr>
          <p:cNvSpPr/>
          <p:nvPr/>
        </p:nvSpPr>
        <p:spPr>
          <a:xfrm>
            <a:off x="535709" y="1305858"/>
            <a:ext cx="6188104" cy="5150449"/>
          </a:xfrm>
          <a:prstGeom prst="rect">
            <a:avLst/>
          </a:prstGeom>
        </p:spPr>
        <p:txBody>
          <a:bodyPr wrap="square">
            <a:spAutoFit/>
          </a:bodyPr>
          <a:lstStyle/>
          <a:p>
            <a:pPr>
              <a:lnSpc>
                <a:spcPct val="106000"/>
              </a:lnSpc>
              <a:spcBef>
                <a:spcPts val="1200"/>
              </a:spcBef>
              <a:spcAft>
                <a:spcPts val="600"/>
              </a:spcAft>
            </a:pPr>
            <a:r>
              <a:rPr lang="en-US" sz="1600" b="1" dirty="0">
                <a:solidFill>
                  <a:srgbClr val="51C7E3"/>
                </a:solidFill>
                <a:latin typeface="Arial" panose="020B0604020202020204" pitchFamily="34" charset="0"/>
                <a:cs typeface="Arial" panose="020B0604020202020204" pitchFamily="34" charset="0"/>
              </a:rPr>
              <a:t>CONTENTS</a:t>
            </a:r>
            <a:endParaRPr lang="en-US" sz="1600" b="1" dirty="0">
              <a:latin typeface="Arial" panose="020B0604020202020204" pitchFamily="34" charset="0"/>
              <a:cs typeface="Arial" panose="020B0604020202020204" pitchFamily="34" charset="0"/>
            </a:endParaRPr>
          </a:p>
          <a:p>
            <a:pPr marL="173038" indent="-173038">
              <a:lnSpc>
                <a:spcPct val="106000"/>
              </a:lnSpc>
              <a:spcBef>
                <a:spcPts val="600"/>
              </a:spcBef>
              <a:spcAft>
                <a:spcPts val="600"/>
              </a:spcAft>
              <a:buFont typeface="Wingdings" panose="05000000000000000000" pitchFamily="2" charset="2"/>
              <a:buChar char="§"/>
            </a:pPr>
            <a:r>
              <a:rPr lang="en-US" sz="1400" dirty="0">
                <a:latin typeface="Arial" panose="020B0604020202020204" pitchFamily="34" charset="0"/>
                <a:cs typeface="Arial" panose="020B0604020202020204" pitchFamily="34" charset="0"/>
              </a:rPr>
              <a:t>Opening Message									3</a:t>
            </a:r>
          </a:p>
          <a:p>
            <a:pPr marL="173038" indent="-173038">
              <a:lnSpc>
                <a:spcPct val="106000"/>
              </a:lnSpc>
              <a:spcBef>
                <a:spcPts val="600"/>
              </a:spcBef>
              <a:spcAft>
                <a:spcPts val="600"/>
              </a:spcAft>
              <a:buFont typeface="Wingdings" panose="05000000000000000000" pitchFamily="2" charset="2"/>
              <a:buChar char="§"/>
            </a:pPr>
            <a:r>
              <a:rPr lang="en-US" sz="1400" dirty="0">
                <a:latin typeface="Arial" panose="020B0604020202020204" pitchFamily="34" charset="0"/>
                <a:cs typeface="Arial" panose="020B0604020202020204" pitchFamily="34" charset="0"/>
              </a:rPr>
              <a:t>Our Vision										4</a:t>
            </a:r>
          </a:p>
          <a:p>
            <a:pPr marL="173038" indent="-173038">
              <a:lnSpc>
                <a:spcPct val="106000"/>
              </a:lnSpc>
              <a:spcBef>
                <a:spcPts val="600"/>
              </a:spcBef>
              <a:spcAft>
                <a:spcPts val="600"/>
              </a:spcAft>
              <a:buFont typeface="Wingdings" panose="05000000000000000000" pitchFamily="2" charset="2"/>
              <a:buChar char="§"/>
            </a:pPr>
            <a:r>
              <a:rPr lang="en-US" sz="1400" dirty="0">
                <a:latin typeface="Arial" panose="020B0604020202020204" pitchFamily="34" charset="0"/>
                <a:cs typeface="Arial" panose="020B0604020202020204" pitchFamily="34" charset="0"/>
              </a:rPr>
              <a:t>Our Background									5</a:t>
            </a:r>
          </a:p>
          <a:p>
            <a:pPr marL="173038" indent="-173038">
              <a:lnSpc>
                <a:spcPct val="106000"/>
              </a:lnSpc>
              <a:spcBef>
                <a:spcPts val="600"/>
              </a:spcBef>
              <a:spcAft>
                <a:spcPts val="600"/>
              </a:spcAft>
              <a:buFont typeface="Wingdings" panose="05000000000000000000" pitchFamily="2" charset="2"/>
              <a:buChar char="§"/>
            </a:pPr>
            <a:r>
              <a:rPr lang="en-US" sz="1400" dirty="0">
                <a:latin typeface="Arial" panose="020B0604020202020204" pitchFamily="34" charset="0"/>
                <a:cs typeface="Arial" panose="020B0604020202020204" pitchFamily="34" charset="0"/>
              </a:rPr>
              <a:t>Our Values										6</a:t>
            </a:r>
          </a:p>
          <a:p>
            <a:pPr marL="173038" indent="-173038">
              <a:lnSpc>
                <a:spcPct val="106000"/>
              </a:lnSpc>
              <a:spcBef>
                <a:spcPts val="600"/>
              </a:spcBef>
              <a:spcAft>
                <a:spcPts val="600"/>
              </a:spcAft>
              <a:buFont typeface="Wingdings" panose="05000000000000000000" pitchFamily="2" charset="2"/>
              <a:buChar char="§"/>
            </a:pPr>
            <a:r>
              <a:rPr lang="en-US" sz="1400" dirty="0">
                <a:latin typeface="Arial" panose="020B0604020202020204" pitchFamily="34" charset="0"/>
                <a:cs typeface="Arial" panose="020B0604020202020204" pitchFamily="34" charset="0"/>
              </a:rPr>
              <a:t>Objectives										7-16 </a:t>
            </a:r>
          </a:p>
          <a:p>
            <a:pPr marL="512763" lvl="1" indent="-228600">
              <a:lnSpc>
                <a:spcPct val="106000"/>
              </a:lnSpc>
              <a:buFont typeface="Calibri" panose="020F0502020204030204" pitchFamily="34" charset="0"/>
              <a:buChar char="‒"/>
            </a:pPr>
            <a:r>
              <a:rPr lang="en-US" sz="1400" dirty="0">
                <a:latin typeface="Arial" panose="020B0604020202020204" pitchFamily="34" charset="0"/>
                <a:cs typeface="Arial" panose="020B0604020202020204" pitchFamily="34" charset="0"/>
              </a:rPr>
              <a:t>Overview</a:t>
            </a:r>
          </a:p>
          <a:p>
            <a:pPr marL="512763" lvl="1" indent="-228600">
              <a:lnSpc>
                <a:spcPct val="106000"/>
              </a:lnSpc>
              <a:buFont typeface="Calibri" panose="020F0502020204030204" pitchFamily="34" charset="0"/>
              <a:buChar char="‒"/>
            </a:pPr>
            <a:r>
              <a:rPr lang="en-US" sz="1400" dirty="0">
                <a:latin typeface="Arial" panose="020B0604020202020204" pitchFamily="34" charset="0"/>
                <a:cs typeface="Arial" panose="020B0604020202020204" pitchFamily="34" charset="0"/>
              </a:rPr>
              <a:t>Details</a:t>
            </a:r>
          </a:p>
          <a:p>
            <a:pPr marL="512763" lvl="1" indent="-228600">
              <a:lnSpc>
                <a:spcPct val="106000"/>
              </a:lnSpc>
              <a:buFont typeface="Calibri" panose="020F0502020204030204" pitchFamily="34" charset="0"/>
              <a:buChar char="‒"/>
            </a:pPr>
            <a:r>
              <a:rPr lang="en-US" sz="1400" dirty="0">
                <a:latin typeface="Arial" panose="020B0604020202020204" pitchFamily="34" charset="0"/>
                <a:cs typeface="Arial" panose="020B0604020202020204" pitchFamily="34" charset="0"/>
              </a:rPr>
              <a:t>Organizational Design							</a:t>
            </a:r>
          </a:p>
          <a:p>
            <a:pPr marL="173038" indent="-173038">
              <a:lnSpc>
                <a:spcPct val="106000"/>
              </a:lnSpc>
              <a:spcBef>
                <a:spcPts val="600"/>
              </a:spcBef>
              <a:spcAft>
                <a:spcPts val="600"/>
              </a:spcAft>
              <a:buFont typeface="Wingdings" panose="05000000000000000000" pitchFamily="2" charset="2"/>
              <a:buChar char="§"/>
            </a:pPr>
            <a:r>
              <a:rPr lang="en-US" sz="1400" dirty="0">
                <a:latin typeface="Arial" panose="020B0604020202020204" pitchFamily="34" charset="0"/>
                <a:cs typeface="Arial" panose="020B0604020202020204" pitchFamily="34" charset="0"/>
              </a:rPr>
              <a:t>Financial Projections									17</a:t>
            </a:r>
          </a:p>
          <a:p>
            <a:pPr marL="173038" indent="-173038">
              <a:lnSpc>
                <a:spcPct val="106000"/>
              </a:lnSpc>
              <a:spcBef>
                <a:spcPts val="600"/>
              </a:spcBef>
              <a:spcAft>
                <a:spcPts val="600"/>
              </a:spcAft>
              <a:buFont typeface="Wingdings" panose="05000000000000000000" pitchFamily="2" charset="2"/>
              <a:buChar char="§"/>
            </a:pPr>
            <a:r>
              <a:rPr lang="en-US" sz="1400" dirty="0">
                <a:latin typeface="Arial" panose="020B0604020202020204" pitchFamily="34" charset="0"/>
                <a:cs typeface="Arial" panose="020B0604020202020204" pitchFamily="34" charset="0"/>
              </a:rPr>
              <a:t>Staff and Board of Directors							18</a:t>
            </a:r>
          </a:p>
          <a:p>
            <a:pPr marL="173038" indent="-173038">
              <a:lnSpc>
                <a:spcPct val="106000"/>
              </a:lnSpc>
              <a:spcBef>
                <a:spcPts val="600"/>
              </a:spcBef>
              <a:spcAft>
                <a:spcPts val="600"/>
              </a:spcAft>
              <a:buFont typeface="Wingdings" panose="05000000000000000000" pitchFamily="2" charset="2"/>
              <a:buChar char="§"/>
            </a:pPr>
            <a:r>
              <a:rPr lang="en-US" sz="1400" dirty="0">
                <a:latin typeface="Arial" panose="020B0604020202020204" pitchFamily="34" charset="0"/>
                <a:cs typeface="Arial" panose="020B0604020202020204" pitchFamily="34" charset="0"/>
              </a:rPr>
              <a:t>Our Path Forward									19</a:t>
            </a:r>
          </a:p>
          <a:p>
            <a:pPr>
              <a:lnSpc>
                <a:spcPct val="106000"/>
              </a:lnSpc>
              <a:spcBef>
                <a:spcPts val="600"/>
              </a:spcBef>
              <a:spcAft>
                <a:spcPts val="600"/>
              </a:spcAft>
            </a:pPr>
            <a:r>
              <a:rPr lang="en-US" sz="1400" dirty="0">
                <a:latin typeface="Arial" panose="020B0604020202020204" pitchFamily="34" charset="0"/>
                <a:cs typeface="Arial" panose="020B0604020202020204" pitchFamily="34" charset="0"/>
              </a:rPr>
              <a:t>	</a:t>
            </a:r>
          </a:p>
          <a:p>
            <a:pPr marL="285750" indent="-285750">
              <a:lnSpc>
                <a:spcPct val="106000"/>
              </a:lnSpc>
              <a:spcBef>
                <a:spcPts val="600"/>
              </a:spcBef>
              <a:spcAft>
                <a:spcPts val="600"/>
              </a:spcAft>
              <a:buFont typeface="Wingdings" panose="05000000000000000000" pitchFamily="2" charset="2"/>
              <a:buChar char="§"/>
            </a:pPr>
            <a:r>
              <a:rPr lang="en-US" sz="1400" dirty="0">
                <a:latin typeface="Arial" panose="020B0604020202020204" pitchFamily="34" charset="0"/>
                <a:cs typeface="Arial" panose="020B0604020202020204" pitchFamily="34" charset="0"/>
              </a:rPr>
              <a:t>Appendix Details 									20+</a:t>
            </a:r>
          </a:p>
          <a:p>
            <a:pPr>
              <a:lnSpc>
                <a:spcPct val="106000"/>
              </a:lnSpc>
            </a:pPr>
            <a:r>
              <a:rPr lang="en-US" sz="1400" i="1" dirty="0">
                <a:latin typeface="Arial" panose="020B0604020202020204" pitchFamily="34" charset="0"/>
                <a:cs typeface="Arial" panose="020B0604020202020204" pitchFamily="34" charset="0"/>
              </a:rPr>
              <a:t>     (For Board Reference Only)	</a:t>
            </a:r>
          </a:p>
        </p:txBody>
      </p:sp>
      <p:cxnSp>
        <p:nvCxnSpPr>
          <p:cNvPr id="13" name="Straight Connector 12">
            <a:extLst>
              <a:ext uri="{FF2B5EF4-FFF2-40B4-BE49-F238E27FC236}">
                <a16:creationId xmlns:a16="http://schemas.microsoft.com/office/drawing/2014/main" id="{B1D419FF-9476-4D03-BED3-ED801A755F09}"/>
              </a:ext>
            </a:extLst>
          </p:cNvPr>
          <p:cNvCxnSpPr>
            <a:cxnSpLocks/>
          </p:cNvCxnSpPr>
          <p:nvPr/>
        </p:nvCxnSpPr>
        <p:spPr>
          <a:xfrm>
            <a:off x="310587" y="1609344"/>
            <a:ext cx="6236827" cy="0"/>
          </a:xfrm>
          <a:prstGeom prst="line">
            <a:avLst/>
          </a:prstGeom>
          <a:ln w="19050">
            <a:solidFill>
              <a:srgbClr val="51C7E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856260-BDFF-44AF-9B88-C5388C901276}"/>
              </a:ext>
            </a:extLst>
          </p:cNvPr>
          <p:cNvCxnSpPr>
            <a:cxnSpLocks/>
          </p:cNvCxnSpPr>
          <p:nvPr/>
        </p:nvCxnSpPr>
        <p:spPr>
          <a:xfrm>
            <a:off x="310587" y="5775960"/>
            <a:ext cx="6236827"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Footer Placeholder 1">
            <a:extLst>
              <a:ext uri="{FF2B5EF4-FFF2-40B4-BE49-F238E27FC236}">
                <a16:creationId xmlns:a16="http://schemas.microsoft.com/office/drawing/2014/main" id="{F50D5260-BA9F-449A-8F54-171A861330B4}"/>
              </a:ext>
            </a:extLst>
          </p:cNvPr>
          <p:cNvSpPr>
            <a:spLocks noGrp="1"/>
          </p:cNvSpPr>
          <p:nvPr>
            <p:ph type="ftr" sz="quarter" idx="11"/>
          </p:nvPr>
        </p:nvSpPr>
        <p:spPr>
          <a:xfrm>
            <a:off x="2271713" y="8712880"/>
            <a:ext cx="2314575" cy="486833"/>
          </a:xfrm>
        </p:spPr>
        <p:txBody>
          <a:bodyPr/>
          <a:lstStyle/>
          <a:p>
            <a:r>
              <a:rPr lang="en-US" dirty="0"/>
              <a:t>Cain Center for the Arts - Strategic Plan</a:t>
            </a:r>
          </a:p>
        </p:txBody>
      </p:sp>
      <p:sp>
        <p:nvSpPr>
          <p:cNvPr id="12" name="Slide Number Placeholder 2">
            <a:extLst>
              <a:ext uri="{FF2B5EF4-FFF2-40B4-BE49-F238E27FC236}">
                <a16:creationId xmlns:a16="http://schemas.microsoft.com/office/drawing/2014/main" id="{C3D2612E-24AB-4352-93EC-C48004687423}"/>
              </a:ext>
            </a:extLst>
          </p:cNvPr>
          <p:cNvSpPr>
            <a:spLocks noGrp="1"/>
          </p:cNvSpPr>
          <p:nvPr>
            <p:ph type="sldNum" sz="quarter" idx="12"/>
          </p:nvPr>
        </p:nvSpPr>
        <p:spPr>
          <a:xfrm>
            <a:off x="4843463" y="8676304"/>
            <a:ext cx="1543050" cy="486833"/>
          </a:xfrm>
        </p:spPr>
        <p:txBody>
          <a:bodyPr/>
          <a:lstStyle/>
          <a:p>
            <a:fld id="{242445D3-2E3D-4463-913C-05D3012C1118}" type="slidenum">
              <a:rPr lang="en-US" smtClean="0"/>
              <a:t>2</a:t>
            </a:fld>
            <a:endParaRPr lang="en-US"/>
          </a:p>
        </p:txBody>
      </p:sp>
    </p:spTree>
    <p:extLst>
      <p:ext uri="{BB962C8B-B14F-4D97-AF65-F5344CB8AC3E}">
        <p14:creationId xmlns:p14="http://schemas.microsoft.com/office/powerpoint/2010/main" val="4126796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6A7598-3DDE-42C9-A636-986A0CE3A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86" y="215041"/>
            <a:ext cx="1006211" cy="675704"/>
          </a:xfrm>
          <a:prstGeom prst="rect">
            <a:avLst/>
          </a:prstGeom>
        </p:spPr>
      </p:pic>
      <p:pic>
        <p:nvPicPr>
          <p:cNvPr id="6" name="Picture 2" descr="Image result for cain center for the arts">
            <a:extLst>
              <a:ext uri="{FF2B5EF4-FFF2-40B4-BE49-F238E27FC236}">
                <a16:creationId xmlns:a16="http://schemas.microsoft.com/office/drawing/2014/main" id="{60450A1A-310F-43DE-82CC-9D82EA7B9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6049" y="196173"/>
            <a:ext cx="997764" cy="82406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0048F2A-5CAF-4777-8FED-C28DF921F469}"/>
              </a:ext>
            </a:extLst>
          </p:cNvPr>
          <p:cNvSpPr/>
          <p:nvPr/>
        </p:nvSpPr>
        <p:spPr>
          <a:xfrm>
            <a:off x="535709" y="3911825"/>
            <a:ext cx="5786582" cy="826573"/>
          </a:xfrm>
          <a:prstGeom prst="rect">
            <a:avLst/>
          </a:prstGeom>
        </p:spPr>
        <p:txBody>
          <a:bodyPr wrap="square">
            <a:spAutoFit/>
          </a:bodyPr>
          <a:lstStyle/>
          <a:p>
            <a:pPr algn="ctr">
              <a:lnSpc>
                <a:spcPct val="106000"/>
              </a:lnSpc>
              <a:spcBef>
                <a:spcPts val="1200"/>
              </a:spcBef>
              <a:spcAft>
                <a:spcPts val="600"/>
              </a:spcAft>
            </a:pPr>
            <a:r>
              <a:rPr lang="en-US" sz="1600" b="1" dirty="0">
                <a:solidFill>
                  <a:srgbClr val="51C7E3"/>
                </a:solidFill>
                <a:latin typeface="Arial" panose="020B0604020202020204" pitchFamily="34" charset="0"/>
                <a:cs typeface="Arial" panose="020B0604020202020204" pitchFamily="34" charset="0"/>
              </a:rPr>
              <a:t>APPENDIX I</a:t>
            </a:r>
          </a:p>
          <a:p>
            <a:pPr algn="ctr">
              <a:lnSpc>
                <a:spcPct val="106000"/>
              </a:lnSpc>
              <a:spcBef>
                <a:spcPts val="1200"/>
              </a:spcBef>
              <a:spcAft>
                <a:spcPts val="600"/>
              </a:spcAft>
            </a:pPr>
            <a:r>
              <a:rPr lang="en-US" sz="1600" b="1" dirty="0">
                <a:solidFill>
                  <a:srgbClr val="51C7E3"/>
                </a:solidFill>
                <a:latin typeface="Arial" panose="020B0604020202020204" pitchFamily="34" charset="0"/>
                <a:cs typeface="Arial" panose="020B0604020202020204" pitchFamily="34" charset="0"/>
              </a:rPr>
              <a:t>Revenue and Expense Details</a:t>
            </a:r>
            <a:endParaRPr lang="en-US" sz="1600" b="1" dirty="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0F9F76A2-9148-4CBD-9505-A1F49DD2C57D}"/>
              </a:ext>
            </a:extLst>
          </p:cNvPr>
          <p:cNvCxnSpPr>
            <a:cxnSpLocks/>
          </p:cNvCxnSpPr>
          <p:nvPr/>
        </p:nvCxnSpPr>
        <p:spPr>
          <a:xfrm>
            <a:off x="310587" y="4325112"/>
            <a:ext cx="6236827" cy="0"/>
          </a:xfrm>
          <a:prstGeom prst="line">
            <a:avLst/>
          </a:prstGeom>
          <a:ln w="19050">
            <a:solidFill>
              <a:srgbClr val="51C7E3"/>
            </a:solidFill>
          </a:ln>
        </p:spPr>
        <p:style>
          <a:lnRef idx="1">
            <a:schemeClr val="accent1"/>
          </a:lnRef>
          <a:fillRef idx="0">
            <a:schemeClr val="accent1"/>
          </a:fillRef>
          <a:effectRef idx="0">
            <a:schemeClr val="accent1"/>
          </a:effectRef>
          <a:fontRef idx="minor">
            <a:schemeClr val="tx1"/>
          </a:fontRef>
        </p:style>
      </p:cxnSp>
      <p:sp>
        <p:nvSpPr>
          <p:cNvPr id="9" name="Footer Placeholder 1">
            <a:extLst>
              <a:ext uri="{FF2B5EF4-FFF2-40B4-BE49-F238E27FC236}">
                <a16:creationId xmlns:a16="http://schemas.microsoft.com/office/drawing/2014/main" id="{E9C8929A-32A0-4007-AAC5-59427E7C1E8D}"/>
              </a:ext>
            </a:extLst>
          </p:cNvPr>
          <p:cNvSpPr>
            <a:spLocks noGrp="1"/>
          </p:cNvSpPr>
          <p:nvPr>
            <p:ph type="ftr" sz="quarter" idx="11"/>
          </p:nvPr>
        </p:nvSpPr>
        <p:spPr>
          <a:xfrm>
            <a:off x="2271713" y="8712880"/>
            <a:ext cx="2314575" cy="486833"/>
          </a:xfrm>
        </p:spPr>
        <p:txBody>
          <a:bodyPr/>
          <a:lstStyle/>
          <a:p>
            <a:r>
              <a:rPr lang="en-US" dirty="0"/>
              <a:t>Cain Center for the Arts - Strategic Plan</a:t>
            </a:r>
          </a:p>
        </p:txBody>
      </p:sp>
      <p:sp>
        <p:nvSpPr>
          <p:cNvPr id="10" name="Slide Number Placeholder 2">
            <a:extLst>
              <a:ext uri="{FF2B5EF4-FFF2-40B4-BE49-F238E27FC236}">
                <a16:creationId xmlns:a16="http://schemas.microsoft.com/office/drawing/2014/main" id="{EC47D1A3-7575-4EAF-8ED0-12A60B8E45DE}"/>
              </a:ext>
            </a:extLst>
          </p:cNvPr>
          <p:cNvSpPr>
            <a:spLocks noGrp="1"/>
          </p:cNvSpPr>
          <p:nvPr>
            <p:ph type="sldNum" sz="quarter" idx="12"/>
          </p:nvPr>
        </p:nvSpPr>
        <p:spPr>
          <a:xfrm>
            <a:off x="4843463" y="8676304"/>
            <a:ext cx="1543050" cy="486833"/>
          </a:xfrm>
        </p:spPr>
        <p:txBody>
          <a:bodyPr/>
          <a:lstStyle/>
          <a:p>
            <a:fld id="{242445D3-2E3D-4463-913C-05D3012C1118}" type="slidenum">
              <a:rPr lang="en-US" smtClean="0"/>
              <a:t>20</a:t>
            </a:fld>
            <a:endParaRPr lang="en-US"/>
          </a:p>
        </p:txBody>
      </p:sp>
    </p:spTree>
    <p:extLst>
      <p:ext uri="{BB962C8B-B14F-4D97-AF65-F5344CB8AC3E}">
        <p14:creationId xmlns:p14="http://schemas.microsoft.com/office/powerpoint/2010/main" val="4069342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6A7598-3DDE-42C9-A636-986A0CE3A3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86" y="215041"/>
            <a:ext cx="1006211" cy="675704"/>
          </a:xfrm>
          <a:prstGeom prst="rect">
            <a:avLst/>
          </a:prstGeom>
        </p:spPr>
      </p:pic>
      <p:pic>
        <p:nvPicPr>
          <p:cNvPr id="6" name="Picture 2" descr="Image result for cain center for the arts">
            <a:extLst>
              <a:ext uri="{FF2B5EF4-FFF2-40B4-BE49-F238E27FC236}">
                <a16:creationId xmlns:a16="http://schemas.microsoft.com/office/drawing/2014/main" id="{60450A1A-310F-43DE-82CC-9D82EA7B9F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6049" y="196173"/>
            <a:ext cx="997764" cy="82406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2D9F1128-BAEF-4A25-A3AC-7DF673EE8FD8}"/>
              </a:ext>
            </a:extLst>
          </p:cNvPr>
          <p:cNvSpPr>
            <a:spLocks noGrp="1"/>
          </p:cNvSpPr>
          <p:nvPr>
            <p:ph type="ftr" sz="quarter" idx="11"/>
          </p:nvPr>
        </p:nvSpPr>
        <p:spPr>
          <a:xfrm>
            <a:off x="2271713" y="8712880"/>
            <a:ext cx="2314575" cy="486833"/>
          </a:xfrm>
        </p:spPr>
        <p:txBody>
          <a:bodyPr/>
          <a:lstStyle/>
          <a:p>
            <a:r>
              <a:rPr lang="en-US" dirty="0"/>
              <a:t>Cain Center for the Arts - Strategic Plan</a:t>
            </a:r>
          </a:p>
        </p:txBody>
      </p:sp>
      <p:sp>
        <p:nvSpPr>
          <p:cNvPr id="3" name="Slide Number Placeholder 2">
            <a:extLst>
              <a:ext uri="{FF2B5EF4-FFF2-40B4-BE49-F238E27FC236}">
                <a16:creationId xmlns:a16="http://schemas.microsoft.com/office/drawing/2014/main" id="{5A1D4625-4B06-4017-9978-D2BBCCC19A4A}"/>
              </a:ext>
            </a:extLst>
          </p:cNvPr>
          <p:cNvSpPr>
            <a:spLocks noGrp="1"/>
          </p:cNvSpPr>
          <p:nvPr>
            <p:ph type="sldNum" sz="quarter" idx="12"/>
          </p:nvPr>
        </p:nvSpPr>
        <p:spPr>
          <a:xfrm>
            <a:off x="4843463" y="8676304"/>
            <a:ext cx="1543050" cy="486833"/>
          </a:xfrm>
        </p:spPr>
        <p:txBody>
          <a:bodyPr/>
          <a:lstStyle/>
          <a:p>
            <a:fld id="{242445D3-2E3D-4463-913C-05D3012C1118}" type="slidenum">
              <a:rPr lang="en-US" smtClean="0"/>
              <a:t>21</a:t>
            </a:fld>
            <a:endParaRPr lang="en-US"/>
          </a:p>
        </p:txBody>
      </p:sp>
      <p:sp>
        <p:nvSpPr>
          <p:cNvPr id="12" name="Rectangle 11">
            <a:extLst>
              <a:ext uri="{FF2B5EF4-FFF2-40B4-BE49-F238E27FC236}">
                <a16:creationId xmlns:a16="http://schemas.microsoft.com/office/drawing/2014/main" id="{20048F2A-5CAF-4777-8FED-C28DF921F469}"/>
              </a:ext>
            </a:extLst>
          </p:cNvPr>
          <p:cNvSpPr/>
          <p:nvPr/>
        </p:nvSpPr>
        <p:spPr>
          <a:xfrm>
            <a:off x="535709" y="1305858"/>
            <a:ext cx="5786582" cy="334772"/>
          </a:xfrm>
          <a:prstGeom prst="rect">
            <a:avLst/>
          </a:prstGeom>
        </p:spPr>
        <p:txBody>
          <a:bodyPr wrap="square">
            <a:spAutoFit/>
          </a:bodyPr>
          <a:lstStyle/>
          <a:p>
            <a:pPr>
              <a:lnSpc>
                <a:spcPct val="106000"/>
              </a:lnSpc>
              <a:spcBef>
                <a:spcPts val="1200"/>
              </a:spcBef>
              <a:spcAft>
                <a:spcPts val="600"/>
              </a:spcAft>
            </a:pPr>
            <a:r>
              <a:rPr lang="en-US" sz="1600" b="1" dirty="0">
                <a:solidFill>
                  <a:srgbClr val="51C7E3"/>
                </a:solidFill>
                <a:latin typeface="Arial" panose="020B0604020202020204" pitchFamily="34" charset="0"/>
                <a:cs typeface="Arial" panose="020B0604020202020204" pitchFamily="34" charset="0"/>
              </a:rPr>
              <a:t>Expenses: Labor Estimate Details</a:t>
            </a:r>
            <a:endParaRPr lang="en-US" sz="1600" b="1" dirty="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0F9F76A2-9148-4CBD-9505-A1F49DD2C57D}"/>
              </a:ext>
            </a:extLst>
          </p:cNvPr>
          <p:cNvCxnSpPr>
            <a:cxnSpLocks/>
          </p:cNvCxnSpPr>
          <p:nvPr/>
        </p:nvCxnSpPr>
        <p:spPr>
          <a:xfrm>
            <a:off x="310587" y="1609344"/>
            <a:ext cx="6236827" cy="0"/>
          </a:xfrm>
          <a:prstGeom prst="line">
            <a:avLst/>
          </a:prstGeom>
          <a:ln w="19050">
            <a:solidFill>
              <a:srgbClr val="51C7E3"/>
            </a:solidFill>
          </a:ln>
        </p:spPr>
        <p:style>
          <a:lnRef idx="1">
            <a:schemeClr val="accent1"/>
          </a:lnRef>
          <a:fillRef idx="0">
            <a:schemeClr val="accent1"/>
          </a:fillRef>
          <a:effectRef idx="0">
            <a:schemeClr val="accent1"/>
          </a:effectRef>
          <a:fontRef idx="minor">
            <a:schemeClr val="tx1"/>
          </a:fontRef>
        </p:style>
      </p:cxnSp>
      <p:graphicFrame>
        <p:nvGraphicFramePr>
          <p:cNvPr id="5" name="Table 4">
            <a:extLst>
              <a:ext uri="{FF2B5EF4-FFF2-40B4-BE49-F238E27FC236}">
                <a16:creationId xmlns:a16="http://schemas.microsoft.com/office/drawing/2014/main" id="{57BD5F82-BBE1-4A41-97A1-37C6E35A38A8}"/>
              </a:ext>
            </a:extLst>
          </p:cNvPr>
          <p:cNvGraphicFramePr>
            <a:graphicFrameLocks noGrp="1"/>
          </p:cNvGraphicFramePr>
          <p:nvPr>
            <p:extLst>
              <p:ext uri="{D42A27DB-BD31-4B8C-83A1-F6EECF244321}">
                <p14:modId xmlns:p14="http://schemas.microsoft.com/office/powerpoint/2010/main" val="1348879565"/>
              </p:ext>
            </p:extLst>
          </p:nvPr>
        </p:nvGraphicFramePr>
        <p:xfrm>
          <a:off x="2" y="1671143"/>
          <a:ext cx="6857998" cy="4049099"/>
        </p:xfrm>
        <a:graphic>
          <a:graphicData uri="http://schemas.openxmlformats.org/drawingml/2006/table">
            <a:tbl>
              <a:tblPr firstRow="1" bandRow="1">
                <a:tableStyleId>{5C22544A-7EE6-4342-B048-85BDC9FD1C3A}</a:tableStyleId>
              </a:tblPr>
              <a:tblGrid>
                <a:gridCol w="1781090">
                  <a:extLst>
                    <a:ext uri="{9D8B030D-6E8A-4147-A177-3AD203B41FA5}">
                      <a16:colId xmlns:a16="http://schemas.microsoft.com/office/drawing/2014/main" val="994002846"/>
                    </a:ext>
                  </a:extLst>
                </a:gridCol>
                <a:gridCol w="845150">
                  <a:extLst>
                    <a:ext uri="{9D8B030D-6E8A-4147-A177-3AD203B41FA5}">
                      <a16:colId xmlns:a16="http://schemas.microsoft.com/office/drawing/2014/main" val="2908593954"/>
                    </a:ext>
                  </a:extLst>
                </a:gridCol>
                <a:gridCol w="912486">
                  <a:extLst>
                    <a:ext uri="{9D8B030D-6E8A-4147-A177-3AD203B41FA5}">
                      <a16:colId xmlns:a16="http://schemas.microsoft.com/office/drawing/2014/main" val="329866031"/>
                    </a:ext>
                  </a:extLst>
                </a:gridCol>
                <a:gridCol w="1190106">
                  <a:extLst>
                    <a:ext uri="{9D8B030D-6E8A-4147-A177-3AD203B41FA5}">
                      <a16:colId xmlns:a16="http://schemas.microsoft.com/office/drawing/2014/main" val="1927231310"/>
                    </a:ext>
                  </a:extLst>
                </a:gridCol>
                <a:gridCol w="1064583">
                  <a:extLst>
                    <a:ext uri="{9D8B030D-6E8A-4147-A177-3AD203B41FA5}">
                      <a16:colId xmlns:a16="http://schemas.microsoft.com/office/drawing/2014/main" val="1108060818"/>
                    </a:ext>
                  </a:extLst>
                </a:gridCol>
                <a:gridCol w="1064583">
                  <a:extLst>
                    <a:ext uri="{9D8B030D-6E8A-4147-A177-3AD203B41FA5}">
                      <a16:colId xmlns:a16="http://schemas.microsoft.com/office/drawing/2014/main" val="4251421260"/>
                    </a:ext>
                  </a:extLst>
                </a:gridCol>
              </a:tblGrid>
              <a:tr h="341937">
                <a:tc>
                  <a:txBody>
                    <a:bodyPr/>
                    <a:lstStyle/>
                    <a:p>
                      <a:r>
                        <a:rPr lang="en-US" sz="1000" b="1" kern="1200" dirty="0">
                          <a:solidFill>
                            <a:schemeClr val="lt1"/>
                          </a:solidFill>
                          <a:latin typeface="Arial" panose="020B0604020202020204" pitchFamily="34" charset="0"/>
                          <a:ea typeface="+mn-ea"/>
                          <a:cs typeface="Arial" panose="020B0604020202020204" pitchFamily="34" charset="0"/>
                        </a:rPr>
                        <a:t>Role</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tcPr>
                </a:tc>
                <a:tc>
                  <a:txBody>
                    <a:bodyPr/>
                    <a:lstStyle/>
                    <a:p>
                      <a:pPr algn="ctr"/>
                      <a:r>
                        <a:rPr lang="en-US" sz="1000" b="1" kern="1200" dirty="0">
                          <a:solidFill>
                            <a:schemeClr val="lt1"/>
                          </a:solidFill>
                          <a:latin typeface="Arial" panose="020B0604020202020204" pitchFamily="34" charset="0"/>
                          <a:ea typeface="+mn-ea"/>
                          <a:cs typeface="Arial" panose="020B0604020202020204" pitchFamily="34" charset="0"/>
                        </a:rPr>
                        <a:t>Part / Full Time</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tcPr>
                </a:tc>
                <a:tc>
                  <a:txBody>
                    <a:bodyPr/>
                    <a:lstStyle/>
                    <a:p>
                      <a:pPr algn="ctr"/>
                      <a:r>
                        <a:rPr lang="en-US" sz="1000" b="0" i="1" dirty="0">
                          <a:latin typeface="Arial" panose="020B0604020202020204" pitchFamily="34" charset="0"/>
                          <a:cs typeface="Arial" panose="020B0604020202020204" pitchFamily="34" charset="0"/>
                        </a:rPr>
                        <a:t>Preparing</a:t>
                      </a:r>
                    </a:p>
                    <a:p>
                      <a:pPr algn="ctr"/>
                      <a:r>
                        <a:rPr lang="en-US" sz="1000" dirty="0">
                          <a:latin typeface="Arial" panose="020B0604020202020204" pitchFamily="34" charset="0"/>
                          <a:cs typeface="Arial" panose="020B0604020202020204" pitchFamily="34" charset="0"/>
                        </a:rPr>
                        <a:t>2019-2020</a:t>
                      </a:r>
                      <a:endParaRPr lang="en-US" dirty="0">
                        <a:latin typeface="Arial" panose="020B0604020202020204" pitchFamily="34" charset="0"/>
                        <a:cs typeface="Arial" panose="020B0604020202020204" pitchFamily="34" charset="0"/>
                      </a:endParaRP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tcPr>
                </a:tc>
                <a:tc>
                  <a:txBody>
                    <a:bodyPr/>
                    <a:lstStyle/>
                    <a:p>
                      <a:pPr algn="ctr"/>
                      <a:r>
                        <a:rPr lang="en-US" sz="1000" b="0" i="1" dirty="0">
                          <a:latin typeface="Arial" panose="020B0604020202020204" pitchFamily="34" charset="0"/>
                          <a:cs typeface="Arial" panose="020B0604020202020204" pitchFamily="34" charset="0"/>
                        </a:rPr>
                        <a:t>Building</a:t>
                      </a:r>
                    </a:p>
                    <a:p>
                      <a:pPr algn="ctr"/>
                      <a:r>
                        <a:rPr lang="en-US" sz="1000" dirty="0">
                          <a:latin typeface="Arial" panose="020B0604020202020204" pitchFamily="34" charset="0"/>
                          <a:cs typeface="Arial" panose="020B0604020202020204" pitchFamily="34" charset="0"/>
                        </a:rPr>
                        <a:t>2020-2021</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tcPr>
                </a:tc>
                <a:tc>
                  <a:txBody>
                    <a:bodyPr/>
                    <a:lstStyle/>
                    <a:p>
                      <a:pPr algn="ctr"/>
                      <a:r>
                        <a:rPr lang="en-US" sz="1000" b="0" i="1" dirty="0">
                          <a:latin typeface="Arial" panose="020B0604020202020204" pitchFamily="34" charset="0"/>
                          <a:cs typeface="Arial" panose="020B0604020202020204" pitchFamily="34" charset="0"/>
                        </a:rPr>
                        <a:t>Opening</a:t>
                      </a:r>
                    </a:p>
                    <a:p>
                      <a:pPr algn="ctr"/>
                      <a:r>
                        <a:rPr lang="en-US" sz="1000" dirty="0">
                          <a:latin typeface="Arial" panose="020B0604020202020204" pitchFamily="34" charset="0"/>
                          <a:cs typeface="Arial" panose="020B0604020202020204" pitchFamily="34" charset="0"/>
                        </a:rPr>
                        <a:t>2021-2022</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tcPr>
                </a:tc>
                <a:tc>
                  <a:txBody>
                    <a:bodyPr/>
                    <a:lstStyle/>
                    <a:p>
                      <a:pPr algn="ctr"/>
                      <a:r>
                        <a:rPr lang="en-US" sz="1000" b="0" i="1" dirty="0">
                          <a:latin typeface="Arial" panose="020B0604020202020204" pitchFamily="34" charset="0"/>
                          <a:cs typeface="Arial" panose="020B0604020202020204" pitchFamily="34" charset="0"/>
                        </a:rPr>
                        <a:t>Maturing</a:t>
                      </a:r>
                    </a:p>
                    <a:p>
                      <a:pPr algn="ctr"/>
                      <a:r>
                        <a:rPr lang="en-US" sz="1000" dirty="0">
                          <a:latin typeface="Arial" panose="020B0604020202020204" pitchFamily="34" charset="0"/>
                          <a:cs typeface="Arial" panose="020B0604020202020204" pitchFamily="34" charset="0"/>
                        </a:rPr>
                        <a:t>2022-2023</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812392149"/>
                  </a:ext>
                </a:extLst>
              </a:tr>
              <a:tr h="179517">
                <a:tc>
                  <a:txBody>
                    <a:bodyPr/>
                    <a:lstStyle/>
                    <a:p>
                      <a:r>
                        <a:rPr lang="en-US" sz="1050" b="0" dirty="0">
                          <a:latin typeface="Arial" panose="020B0604020202020204" pitchFamily="34" charset="0"/>
                          <a:cs typeface="Arial" panose="020B0604020202020204" pitchFamily="34" charset="0"/>
                        </a:rPr>
                        <a:t>Executive Director</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a:r>
                        <a:rPr lang="en-US" sz="1050" b="0" dirty="0">
                          <a:latin typeface="Arial" panose="020B0604020202020204" pitchFamily="34" charset="0"/>
                          <a:cs typeface="Arial" panose="020B0604020202020204" pitchFamily="34" charset="0"/>
                        </a:rPr>
                        <a:t>FT</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a:r>
                        <a:rPr lang="en-US" sz="1050" b="0" dirty="0">
                          <a:solidFill>
                            <a:schemeClr val="tx1"/>
                          </a:solidFill>
                          <a:latin typeface="Arial" panose="020B0604020202020204" pitchFamily="34" charset="0"/>
                          <a:cs typeface="Arial" panose="020B0604020202020204" pitchFamily="34" charset="0"/>
                        </a:rPr>
                        <a:t>105k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108k to 140k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111k to 140k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115k to 140k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11132184"/>
                  </a:ext>
                </a:extLst>
              </a:tr>
              <a:tr h="359034">
                <a:tc>
                  <a:txBody>
                    <a:bodyPr/>
                    <a:lstStyle/>
                    <a:p>
                      <a:r>
                        <a:rPr lang="en-US" sz="1050" b="0" dirty="0">
                          <a:latin typeface="Arial" panose="020B0604020202020204" pitchFamily="34" charset="0"/>
                          <a:cs typeface="Arial" panose="020B0604020202020204" pitchFamily="34" charset="0"/>
                        </a:rPr>
                        <a:t>Development Associate </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a:r>
                        <a:rPr lang="en-US" sz="1050" b="0" dirty="0">
                          <a:latin typeface="Arial" panose="020B0604020202020204" pitchFamily="34" charset="0"/>
                          <a:cs typeface="Arial" panose="020B0604020202020204" pitchFamily="34" charset="0"/>
                        </a:rPr>
                        <a:t>FT</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a:r>
                        <a:rPr lang="en-US" sz="1050" b="0" dirty="0">
                          <a:solidFill>
                            <a:schemeClr val="tx1"/>
                          </a:solidFill>
                          <a:latin typeface="Arial" panose="020B0604020202020204" pitchFamily="34" charset="0"/>
                          <a:cs typeface="Arial" panose="020B0604020202020204" pitchFamily="34" charset="0"/>
                        </a:rPr>
                        <a:t>50k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kumimoji="0" lang="en-US" sz="105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60 to 75k (Director)</a:t>
                      </a:r>
                      <a:endParaRPr lang="en-US" sz="1050" b="0" dirty="0">
                        <a:latin typeface="Arial" panose="020B0604020202020204" pitchFamily="34" charset="0"/>
                        <a:cs typeface="Arial" panose="020B0604020202020204" pitchFamily="34" charset="0"/>
                      </a:endParaRP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kumimoji="0" lang="en-US" sz="105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60 to 75k (Director)</a:t>
                      </a:r>
                      <a:endParaRPr lang="en-US" sz="1050" b="0" dirty="0">
                        <a:latin typeface="Arial" panose="020B0604020202020204" pitchFamily="34" charset="0"/>
                        <a:cs typeface="Arial" panose="020B0604020202020204" pitchFamily="34" charset="0"/>
                      </a:endParaRP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60 to 75k</a:t>
                      </a:r>
                    </a:p>
                    <a:p>
                      <a:pPr algn="ctr"/>
                      <a:r>
                        <a:rPr lang="en-US" sz="1050" b="0" dirty="0">
                          <a:latin typeface="Arial" panose="020B0604020202020204" pitchFamily="34" charset="0"/>
                          <a:cs typeface="Arial" panose="020B0604020202020204" pitchFamily="34" charset="0"/>
                        </a:rPr>
                        <a:t>(Director)</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0218271"/>
                  </a:ext>
                </a:extLst>
              </a:tr>
              <a:tr h="359034">
                <a:tc>
                  <a:txBody>
                    <a:bodyPr/>
                    <a:lstStyle/>
                    <a:p>
                      <a:r>
                        <a:rPr lang="en-US" sz="1050" b="0" dirty="0">
                          <a:latin typeface="Arial" panose="020B0604020202020204" pitchFamily="34" charset="0"/>
                          <a:cs typeface="Arial" panose="020B0604020202020204" pitchFamily="34" charset="0"/>
                        </a:rPr>
                        <a:t>Administrative </a:t>
                      </a:r>
                    </a:p>
                    <a:p>
                      <a:r>
                        <a:rPr lang="en-US" sz="1050" b="0" dirty="0">
                          <a:latin typeface="Arial" panose="020B0604020202020204" pitchFamily="34" charset="0"/>
                          <a:cs typeface="Arial" panose="020B0604020202020204" pitchFamily="34" charset="0"/>
                        </a:rPr>
                        <a:t>&amp; Marketing Assistant </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a:r>
                        <a:rPr lang="en-US" sz="1050" b="0" dirty="0">
                          <a:latin typeface="Arial" panose="020B0604020202020204" pitchFamily="34" charset="0"/>
                          <a:cs typeface="Arial" panose="020B0604020202020204" pitchFamily="34" charset="0"/>
                        </a:rPr>
                        <a:t>FT</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a:r>
                        <a:rPr lang="en-US" sz="1050" b="0" dirty="0">
                          <a:solidFill>
                            <a:schemeClr val="tx1"/>
                          </a:solidFill>
                          <a:latin typeface="Arial" panose="020B0604020202020204" pitchFamily="34" charset="0"/>
                          <a:cs typeface="Arial" panose="020B0604020202020204" pitchFamily="34" charset="0"/>
                        </a:rPr>
                        <a:t>42k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i="1" dirty="0">
                          <a:latin typeface="Arial" panose="020B0604020202020204" pitchFamily="34" charset="0"/>
                          <a:cs typeface="Arial" panose="020B0604020202020204" pitchFamily="34" charset="0"/>
                        </a:rPr>
                        <a:t>See </a:t>
                      </a:r>
                      <a:r>
                        <a:rPr lang="en-US" sz="1050" b="0" i="1" dirty="0" err="1">
                          <a:latin typeface="Arial" panose="020B0604020202020204" pitchFamily="34" charset="0"/>
                          <a:cs typeface="Arial" panose="020B0604020202020204" pitchFamily="34" charset="0"/>
                        </a:rPr>
                        <a:t>Mkg</a:t>
                      </a:r>
                      <a:r>
                        <a:rPr lang="en-US" sz="1050" b="0" i="1" dirty="0">
                          <a:latin typeface="Arial" panose="020B0604020202020204" pitchFamily="34" charset="0"/>
                          <a:cs typeface="Arial" panose="020B0604020202020204" pitchFamily="34" charset="0"/>
                        </a:rPr>
                        <a:t>&amp; Dev. Associate</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00" b="0" i="1" dirty="0">
                          <a:latin typeface="Arial" panose="020B0604020202020204" pitchFamily="34" charset="0"/>
                          <a:cs typeface="Arial" panose="020B0604020202020204" pitchFamily="34" charset="0"/>
                        </a:rPr>
                        <a:t>--</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97049780"/>
                  </a:ext>
                </a:extLst>
              </a:tr>
              <a:tr h="179517">
                <a:tc>
                  <a:txBody>
                    <a:bodyPr/>
                    <a:lstStyle/>
                    <a:p>
                      <a:r>
                        <a:rPr lang="en-US" sz="1050" b="0" dirty="0">
                          <a:latin typeface="Arial" panose="020B0604020202020204" pitchFamily="34" charset="0"/>
                          <a:cs typeface="Arial" panose="020B0604020202020204" pitchFamily="34" charset="0"/>
                        </a:rPr>
                        <a:t>Program Coordinator</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a:r>
                        <a:rPr lang="en-US" sz="1050" b="0" dirty="0">
                          <a:latin typeface="Arial" panose="020B0604020202020204" pitchFamily="34" charset="0"/>
                          <a:cs typeface="Arial" panose="020B0604020202020204" pitchFamily="34" charset="0"/>
                        </a:rPr>
                        <a:t>PT</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a:r>
                        <a:rPr lang="en-US" sz="1050" b="0" dirty="0">
                          <a:solidFill>
                            <a:schemeClr val="tx1"/>
                          </a:solidFill>
                          <a:latin typeface="Arial" panose="020B0604020202020204" pitchFamily="34" charset="0"/>
                          <a:cs typeface="Arial" panose="020B0604020202020204" pitchFamily="34" charset="0"/>
                        </a:rPr>
                        <a:t>30k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32k to 40k </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32k to 40k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i="1" dirty="0">
                          <a:latin typeface="Arial" panose="020B0604020202020204" pitchFamily="34" charset="0"/>
                          <a:cs typeface="Arial" panose="020B0604020202020204" pitchFamily="34" charset="0"/>
                        </a:rPr>
                        <a:t>See GM</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25568960"/>
                  </a:ext>
                </a:extLst>
              </a:tr>
              <a:tr h="179517">
                <a:tc>
                  <a:txBody>
                    <a:bodyPr/>
                    <a:lstStyle/>
                    <a:p>
                      <a:r>
                        <a:rPr kumimoji="0" lang="en-US" sz="105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Box Office / FOH Manager </a:t>
                      </a:r>
                      <a:endParaRPr lang="en-US" sz="1050" b="0" dirty="0">
                        <a:latin typeface="Arial" panose="020B0604020202020204" pitchFamily="34" charset="0"/>
                        <a:cs typeface="Arial" panose="020B0604020202020204" pitchFamily="34" charset="0"/>
                      </a:endParaRP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a:r>
                        <a:rPr lang="en-US" sz="1050" b="0" dirty="0">
                          <a:latin typeface="Arial" panose="020B0604020202020204" pitchFamily="34" charset="0"/>
                          <a:cs typeface="Arial" panose="020B0604020202020204" pitchFamily="34" charset="0"/>
                        </a:rPr>
                        <a:t>FT</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a:r>
                        <a:rPr lang="en-US" sz="1050" b="0" dirty="0">
                          <a:latin typeface="Arial" panose="020B0604020202020204" pitchFamily="34" charset="0"/>
                          <a:cs typeface="Arial" panose="020B0604020202020204" pitchFamily="34" charset="0"/>
                        </a:rPr>
                        <a:t>--</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18 to 23k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35 to 45k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14835321"/>
                  </a:ext>
                </a:extLst>
              </a:tr>
              <a:tr h="359034">
                <a:tc>
                  <a:txBody>
                    <a:bodyPr/>
                    <a:lstStyle/>
                    <a:p>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Technical Director &amp; Building Operations </a:t>
                      </a:r>
                      <a:endParaRPr lang="en-US" sz="1050" b="0" dirty="0">
                        <a:latin typeface="Arial" panose="020B0604020202020204" pitchFamily="34" charset="0"/>
                        <a:cs typeface="Arial" panose="020B0604020202020204" pitchFamily="34" charset="0"/>
                      </a:endParaRP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a:r>
                        <a:rPr lang="en-US" sz="1050" b="0" dirty="0">
                          <a:latin typeface="Arial" panose="020B0604020202020204" pitchFamily="34" charset="0"/>
                          <a:cs typeface="Arial" panose="020B0604020202020204" pitchFamily="34" charset="0"/>
                        </a:rPr>
                        <a:t>FT</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a:r>
                        <a:rPr lang="en-US" sz="1050" b="0" dirty="0">
                          <a:latin typeface="Arial" panose="020B0604020202020204" pitchFamily="34" charset="0"/>
                          <a:cs typeface="Arial" panose="020B0604020202020204" pitchFamily="34" charset="0"/>
                        </a:rPr>
                        <a:t>--</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30 to 38k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60 to 75k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99591935"/>
                  </a:ext>
                </a:extLst>
              </a:tr>
              <a:tr h="17951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Customer Service Rep.</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PT</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a:r>
                        <a:rPr lang="en-US" sz="1050" b="0" dirty="0">
                          <a:latin typeface="Arial" panose="020B0604020202020204" pitchFamily="34" charset="0"/>
                          <a:cs typeface="Arial" panose="020B0604020202020204" pitchFamily="34" charset="0"/>
                        </a:rPr>
                        <a:t>--</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7 to 8k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20 to 25k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43602280"/>
                  </a:ext>
                </a:extLst>
              </a:tr>
              <a:tr h="23792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Light Technician</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PT</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a:r>
                        <a:rPr lang="en-US" sz="1050" b="0" dirty="0">
                          <a:latin typeface="Arial" panose="020B0604020202020204" pitchFamily="34" charset="0"/>
                          <a:cs typeface="Arial" panose="020B0604020202020204" pitchFamily="34" charset="0"/>
                        </a:rPr>
                        <a:t>--</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5 to 8k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15 to 25k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7564075"/>
                  </a:ext>
                </a:extLst>
              </a:tr>
              <a:tr h="23792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Sound Technician</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PT</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a:r>
                        <a:rPr lang="en-US" sz="1050" b="0" dirty="0">
                          <a:latin typeface="Arial" panose="020B0604020202020204" pitchFamily="34" charset="0"/>
                          <a:cs typeface="Arial" panose="020B0604020202020204" pitchFamily="34" charset="0"/>
                        </a:rPr>
                        <a:t>--</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5 to 8k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15 to 25k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30179828"/>
                  </a:ext>
                </a:extLst>
              </a:tr>
              <a:tr h="179517">
                <a:tc>
                  <a:txBody>
                    <a:bodyPr/>
                    <a:lstStyle/>
                    <a:p>
                      <a:pPr marL="0" algn="l" defTabSz="685800" rtl="0" eaLnBrk="1" latinLnBrk="0" hangingPunct="1"/>
                      <a:r>
                        <a:rPr kumimoji="0" lang="en-US" sz="105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General Manager </a:t>
                      </a:r>
                      <a:endParaRPr kumimoji="0" lang="en-US" sz="1050" b="0" i="0" u="none" strike="noStrike" kern="1200" cap="none" spc="0" normalizeH="0" baseline="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marL="0" algn="ctr" defTabSz="685800" rtl="0" eaLnBrk="1" latinLnBrk="0" hangingPunct="1"/>
                      <a:r>
                        <a:rPr kumimoji="0" lang="en-US" sz="1050" b="0" i="0" u="none" strike="noStrike" kern="1200" cap="none" spc="0" normalizeH="0" baseline="0" dirty="0">
                          <a:ln>
                            <a:noFill/>
                          </a:ln>
                          <a:solidFill>
                            <a:schemeClr val="tx1"/>
                          </a:solidFill>
                          <a:effectLst/>
                          <a:uLnTx/>
                          <a:uFillTx/>
                          <a:latin typeface="Arial" panose="020B0604020202020204" pitchFamily="34" charset="0"/>
                          <a:ea typeface="+mn-ea"/>
                          <a:cs typeface="Arial" panose="020B0604020202020204" pitchFamily="34" charset="0"/>
                        </a:rPr>
                        <a:t>FT</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a:r>
                        <a:rPr lang="en-US" sz="1050" b="0" dirty="0">
                          <a:latin typeface="Arial" panose="020B0604020202020204" pitchFamily="34" charset="0"/>
                          <a:cs typeface="Arial" panose="020B0604020202020204" pitchFamily="34" charset="0"/>
                        </a:rPr>
                        <a:t>--</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28 to 33k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55 to 65k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13445400"/>
                  </a:ext>
                </a:extLst>
              </a:tr>
              <a:tr h="17951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Office Manager</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PT/FT</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a:r>
                        <a:rPr lang="en-US" sz="1050" b="0" dirty="0">
                          <a:latin typeface="Arial" panose="020B0604020202020204" pitchFamily="34" charset="0"/>
                          <a:cs typeface="Arial" panose="020B0604020202020204" pitchFamily="34" charset="0"/>
                        </a:rPr>
                        <a:t>--</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25 to 30k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25 to 30k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35 to 40k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90557122"/>
                  </a:ext>
                </a:extLst>
              </a:tr>
              <a:tr h="35903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Marketing and Development Associate</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FT</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a:r>
                        <a:rPr lang="en-US" sz="1050" b="0" dirty="0">
                          <a:latin typeface="Arial" panose="020B0604020202020204" pitchFamily="34" charset="0"/>
                          <a:cs typeface="Arial" panose="020B0604020202020204" pitchFamily="34" charset="0"/>
                        </a:rPr>
                        <a:t>--</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45 to 50k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46 to 52k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46 to 54k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90920263"/>
                  </a:ext>
                </a:extLst>
              </a:tr>
              <a:tr h="17951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Community Engagement </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PT</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a:r>
                        <a:rPr lang="en-US" sz="1050" b="0" dirty="0">
                          <a:latin typeface="Arial" panose="020B0604020202020204" pitchFamily="34" charset="0"/>
                          <a:cs typeface="Arial" panose="020B0604020202020204" pitchFamily="34" charset="0"/>
                        </a:rPr>
                        <a:t>--</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25 to 30k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84831663"/>
                  </a:ext>
                </a:extLst>
              </a:tr>
              <a:tr h="179517">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Labor Salaries</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accent4">
                        <a:lumMod val="60000"/>
                        <a:lumOff val="40000"/>
                      </a:schemeClr>
                    </a:solidFill>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5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accent4">
                        <a:lumMod val="60000"/>
                        <a:lumOff val="40000"/>
                      </a:schemeClr>
                    </a:solidFill>
                  </a:tcPr>
                </a:tc>
                <a:tc>
                  <a:txBody>
                    <a:bodyPr/>
                    <a:lstStyle/>
                    <a:p>
                      <a:pPr algn="ctr"/>
                      <a:r>
                        <a:rPr lang="en-US" sz="1050" b="1" dirty="0">
                          <a:latin typeface="Arial" panose="020B0604020202020204" pitchFamily="34" charset="0"/>
                          <a:cs typeface="Arial" panose="020B0604020202020204" pitchFamily="34" charset="0"/>
                        </a:rPr>
                        <a:t>$ 227k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accent4">
                        <a:lumMod val="60000"/>
                        <a:lumOff val="40000"/>
                      </a:schemeClr>
                    </a:solidFill>
                  </a:tcPr>
                </a:tc>
                <a:tc>
                  <a:txBody>
                    <a:bodyPr/>
                    <a:lstStyle/>
                    <a:p>
                      <a:pPr algn="ctr"/>
                      <a:r>
                        <a:rPr lang="en-US" sz="1050" b="1" dirty="0">
                          <a:latin typeface="Arial" panose="020B0604020202020204" pitchFamily="34" charset="0"/>
                          <a:cs typeface="Arial" panose="020B0604020202020204" pitchFamily="34" charset="0"/>
                        </a:rPr>
                        <a:t>$ 270 to 335k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accent4">
                        <a:lumMod val="60000"/>
                        <a:lumOff val="40000"/>
                      </a:schemeClr>
                    </a:solidFill>
                  </a:tcPr>
                </a:tc>
                <a:tc>
                  <a:txBody>
                    <a:bodyPr/>
                    <a:lstStyle/>
                    <a:p>
                      <a:pPr algn="ctr"/>
                      <a:r>
                        <a:rPr lang="en-US" sz="1050" b="1" dirty="0">
                          <a:latin typeface="Arial" panose="020B0604020202020204" pitchFamily="34" charset="0"/>
                          <a:cs typeface="Arial" panose="020B0604020202020204" pitchFamily="34" charset="0"/>
                        </a:rPr>
                        <a:t>$ 368 to 455k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accent4">
                        <a:lumMod val="60000"/>
                        <a:lumOff val="40000"/>
                      </a:schemeClr>
                    </a:solidFill>
                  </a:tcPr>
                </a:tc>
                <a:tc>
                  <a:txBody>
                    <a:bodyPr/>
                    <a:lstStyle/>
                    <a:p>
                      <a:pPr algn="ctr"/>
                      <a:r>
                        <a:rPr lang="en-US" sz="1050" b="1" dirty="0">
                          <a:solidFill>
                            <a:schemeClr val="tx1"/>
                          </a:solidFill>
                          <a:latin typeface="Arial" panose="020B0604020202020204" pitchFamily="34" charset="0"/>
                          <a:cs typeface="Arial" panose="020B0604020202020204" pitchFamily="34" charset="0"/>
                        </a:rPr>
                        <a:t>$ 481 to 599k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rgbClr val="FFD966"/>
                    </a:solidFill>
                  </a:tcPr>
                </a:tc>
                <a:extLst>
                  <a:ext uri="{0D108BD9-81ED-4DB2-BD59-A6C34878D82A}">
                    <a16:rowId xmlns:a16="http://schemas.microsoft.com/office/drawing/2014/main" val="1589769860"/>
                  </a:ext>
                </a:extLst>
              </a:tr>
              <a:tr h="179517">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Benefits *</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accent4">
                        <a:lumMod val="60000"/>
                        <a:lumOff val="40000"/>
                      </a:schemeClr>
                    </a:solidFill>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5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accent4">
                        <a:lumMod val="60000"/>
                        <a:lumOff val="40000"/>
                      </a:schemeClr>
                    </a:solidFill>
                  </a:tcPr>
                </a:tc>
                <a:tc>
                  <a:txBody>
                    <a:bodyPr/>
                    <a:lstStyle/>
                    <a:p>
                      <a:pPr algn="ctr"/>
                      <a:r>
                        <a:rPr lang="en-US" sz="1050" b="1" dirty="0">
                          <a:solidFill>
                            <a:schemeClr val="tx1"/>
                          </a:solidFill>
                          <a:latin typeface="Arial" panose="020B0604020202020204" pitchFamily="34" charset="0"/>
                          <a:cs typeface="Arial" panose="020B0604020202020204" pitchFamily="34" charset="0"/>
                        </a:rPr>
                        <a:t>$ 16k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rgbClr val="FFD966"/>
                    </a:solidFill>
                  </a:tcPr>
                </a:tc>
                <a:tc>
                  <a:txBody>
                    <a:bodyPr/>
                    <a:lstStyle/>
                    <a:p>
                      <a:pPr algn="ctr"/>
                      <a:r>
                        <a:rPr lang="en-US" sz="1050" b="1" dirty="0">
                          <a:solidFill>
                            <a:schemeClr val="tx1"/>
                          </a:solidFill>
                          <a:latin typeface="Arial" panose="020B0604020202020204" pitchFamily="34" charset="0"/>
                          <a:cs typeface="Arial" panose="020B0604020202020204" pitchFamily="34" charset="0"/>
                        </a:rPr>
                        <a:t>$ 19 to 24k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rgbClr val="FFD966"/>
                    </a:solidFill>
                  </a:tcPr>
                </a:tc>
                <a:tc>
                  <a:txBody>
                    <a:bodyPr/>
                    <a:lstStyle/>
                    <a:p>
                      <a:pPr algn="ctr"/>
                      <a:r>
                        <a:rPr lang="en-US" sz="1050" b="1" dirty="0">
                          <a:solidFill>
                            <a:schemeClr val="tx1"/>
                          </a:solidFill>
                          <a:latin typeface="Arial" panose="020B0604020202020204" pitchFamily="34" charset="0"/>
                          <a:cs typeface="Arial" panose="020B0604020202020204" pitchFamily="34" charset="0"/>
                        </a:rPr>
                        <a:t>$ 27 to 32k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rgbClr val="FFD966"/>
                    </a:solidFill>
                  </a:tcPr>
                </a:tc>
                <a:tc>
                  <a:txBody>
                    <a:bodyPr/>
                    <a:lstStyle/>
                    <a:p>
                      <a:pPr algn="ctr"/>
                      <a:r>
                        <a:rPr lang="en-US" sz="1050" b="1" dirty="0">
                          <a:solidFill>
                            <a:schemeClr val="tx1"/>
                          </a:solidFill>
                          <a:latin typeface="Arial" panose="020B0604020202020204" pitchFamily="34" charset="0"/>
                          <a:cs typeface="Arial" panose="020B0604020202020204" pitchFamily="34" charset="0"/>
                        </a:rPr>
                        <a:t>$ 35 to 43k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rgbClr val="FFD966"/>
                    </a:solidFill>
                  </a:tcPr>
                </a:tc>
                <a:extLst>
                  <a:ext uri="{0D108BD9-81ED-4DB2-BD59-A6C34878D82A}">
                    <a16:rowId xmlns:a16="http://schemas.microsoft.com/office/drawing/2014/main" val="538761396"/>
                  </a:ext>
                </a:extLst>
              </a:tr>
              <a:tr h="179517">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Payroll Taxes (7.65%)</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accent4">
                        <a:lumMod val="60000"/>
                        <a:lumOff val="40000"/>
                      </a:schemeClr>
                    </a:solidFill>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5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accent4">
                        <a:lumMod val="60000"/>
                        <a:lumOff val="40000"/>
                      </a:schemeClr>
                    </a:solidFill>
                  </a:tcPr>
                </a:tc>
                <a:tc>
                  <a:txBody>
                    <a:bodyPr/>
                    <a:lstStyle/>
                    <a:p>
                      <a:pPr algn="ctr"/>
                      <a:r>
                        <a:rPr lang="en-US" sz="1050" b="1" dirty="0">
                          <a:latin typeface="Arial" panose="020B0604020202020204" pitchFamily="34" charset="0"/>
                          <a:cs typeface="Arial" panose="020B0604020202020204" pitchFamily="34" charset="0"/>
                        </a:rPr>
                        <a:t>$ 17k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accent4">
                        <a:lumMod val="60000"/>
                        <a:lumOff val="40000"/>
                      </a:schemeClr>
                    </a:solidFill>
                  </a:tcPr>
                </a:tc>
                <a:tc>
                  <a:txBody>
                    <a:bodyPr/>
                    <a:lstStyle/>
                    <a:p>
                      <a:pPr algn="ctr"/>
                      <a:r>
                        <a:rPr lang="en-US" sz="1050" b="1" dirty="0">
                          <a:latin typeface="Arial" panose="020B0604020202020204" pitchFamily="34" charset="0"/>
                          <a:cs typeface="Arial" panose="020B0604020202020204" pitchFamily="34" charset="0"/>
                        </a:rPr>
                        <a:t>$ 20 to 26k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accent4">
                        <a:lumMod val="60000"/>
                        <a:lumOff val="40000"/>
                      </a:schemeClr>
                    </a:solidFill>
                  </a:tcPr>
                </a:tc>
                <a:tc>
                  <a:txBody>
                    <a:bodyPr/>
                    <a:lstStyle/>
                    <a:p>
                      <a:pPr algn="ctr"/>
                      <a:r>
                        <a:rPr lang="en-US" sz="1050" b="1" dirty="0">
                          <a:latin typeface="Arial" panose="020B0604020202020204" pitchFamily="34" charset="0"/>
                          <a:cs typeface="Arial" panose="020B0604020202020204" pitchFamily="34" charset="0"/>
                        </a:rPr>
                        <a:t>$ 28 to 34k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accent4">
                        <a:lumMod val="60000"/>
                        <a:lumOff val="40000"/>
                      </a:schemeClr>
                    </a:solidFill>
                  </a:tcPr>
                </a:tc>
                <a:tc>
                  <a:txBody>
                    <a:bodyPr/>
                    <a:lstStyle/>
                    <a:p>
                      <a:pPr algn="ctr"/>
                      <a:r>
                        <a:rPr lang="en-US" sz="1050" b="1" dirty="0">
                          <a:solidFill>
                            <a:schemeClr val="tx1"/>
                          </a:solidFill>
                          <a:latin typeface="Arial" panose="020B0604020202020204" pitchFamily="34" charset="0"/>
                          <a:cs typeface="Arial" panose="020B0604020202020204" pitchFamily="34" charset="0"/>
                        </a:rPr>
                        <a:t>$ 37 to 46k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rgbClr val="FFD966"/>
                    </a:solidFill>
                  </a:tcPr>
                </a:tc>
                <a:extLst>
                  <a:ext uri="{0D108BD9-81ED-4DB2-BD59-A6C34878D82A}">
                    <a16:rowId xmlns:a16="http://schemas.microsoft.com/office/drawing/2014/main" val="1109582279"/>
                  </a:ext>
                </a:extLst>
              </a:tr>
            </a:tbl>
          </a:graphicData>
        </a:graphic>
      </p:graphicFrame>
      <p:sp>
        <p:nvSpPr>
          <p:cNvPr id="10" name="Rectangle 9">
            <a:extLst>
              <a:ext uri="{FF2B5EF4-FFF2-40B4-BE49-F238E27FC236}">
                <a16:creationId xmlns:a16="http://schemas.microsoft.com/office/drawing/2014/main" id="{17B65543-2E52-4041-B776-C35740DF5A34}"/>
              </a:ext>
            </a:extLst>
          </p:cNvPr>
          <p:cNvSpPr/>
          <p:nvPr/>
        </p:nvSpPr>
        <p:spPr>
          <a:xfrm>
            <a:off x="99130" y="5688959"/>
            <a:ext cx="6659740" cy="3216265"/>
          </a:xfrm>
          <a:prstGeom prst="rect">
            <a:avLst/>
          </a:prstGeom>
        </p:spPr>
        <p:txBody>
          <a:bodyPr wrap="square">
            <a:spAutoFit/>
          </a:bodyPr>
          <a:lstStyle/>
          <a:p>
            <a:r>
              <a:rPr lang="en-US" sz="1100" b="1" dirty="0">
                <a:latin typeface="Arial" panose="020B0604020202020204" pitchFamily="34" charset="0"/>
                <a:cs typeface="Arial" panose="020B0604020202020204" pitchFamily="34" charset="0"/>
              </a:rPr>
              <a:t>Summary</a:t>
            </a:r>
          </a:p>
          <a:p>
            <a:pPr marL="169863" indent="-169863">
              <a:buFont typeface="Wingdings" panose="05000000000000000000" pitchFamily="2" charset="2"/>
              <a:buChar char="§"/>
            </a:pPr>
            <a:r>
              <a:rPr lang="en-US" sz="1100" dirty="0">
                <a:latin typeface="Arial" panose="020B0604020202020204" pitchFamily="34" charset="0"/>
                <a:cs typeface="Arial" panose="020B0604020202020204" pitchFamily="34" charset="0"/>
              </a:rPr>
              <a:t>2019-2020: Addition of the Program Coordinator role as a part-time resource</a:t>
            </a:r>
          </a:p>
          <a:p>
            <a:pPr marL="169863" indent="-169863">
              <a:buFont typeface="Wingdings" panose="05000000000000000000" pitchFamily="2" charset="2"/>
              <a:buChar char="§"/>
            </a:pPr>
            <a:r>
              <a:rPr lang="en-US" sz="1100" dirty="0">
                <a:latin typeface="Arial" panose="020B0604020202020204" pitchFamily="34" charset="0"/>
                <a:cs typeface="Arial" panose="020B0604020202020204" pitchFamily="34" charset="0"/>
              </a:rPr>
              <a:t>2020-2021: Transition of the Development Associate to a Director role, Marketing role becomes full-time, with a part-time Office Assistant added</a:t>
            </a:r>
          </a:p>
          <a:p>
            <a:pPr marL="169863" indent="-169863">
              <a:buFont typeface="Wingdings" panose="05000000000000000000" pitchFamily="2" charset="2"/>
              <a:buChar char="§"/>
            </a:pPr>
            <a:r>
              <a:rPr lang="en-US" sz="1100" dirty="0">
                <a:latin typeface="Arial" panose="020B0604020202020204" pitchFamily="34" charset="0"/>
                <a:cs typeface="Arial" panose="020B0604020202020204" pitchFamily="34" charset="0"/>
              </a:rPr>
              <a:t>2021-2022: Two new full-time roles added (Tech/Ops Dir. and Box Office) and part-time staff brought on for light, sound, and customer services (assumes </a:t>
            </a:r>
            <a:r>
              <a:rPr lang="en-US" sz="1100" dirty="0" err="1">
                <a:latin typeface="Arial" panose="020B0604020202020204" pitchFamily="34" charset="0"/>
                <a:cs typeface="Arial" panose="020B0604020202020204" pitchFamily="34" charset="0"/>
              </a:rPr>
              <a:t>mgr</a:t>
            </a:r>
            <a:r>
              <a:rPr lang="en-US" sz="1100" dirty="0">
                <a:latin typeface="Arial" panose="020B0604020202020204" pitchFamily="34" charset="0"/>
                <a:cs typeface="Arial" panose="020B0604020202020204" pitchFamily="34" charset="0"/>
              </a:rPr>
              <a:t> roles at 6 months, others at 4 months)</a:t>
            </a:r>
          </a:p>
          <a:p>
            <a:pPr marL="169863" indent="-169863">
              <a:buFont typeface="Wingdings" panose="05000000000000000000" pitchFamily="2" charset="2"/>
              <a:buChar char="§"/>
            </a:pPr>
            <a:r>
              <a:rPr lang="en-US" sz="1100" dirty="0">
                <a:latin typeface="Arial" panose="020B0604020202020204" pitchFamily="34" charset="0"/>
                <a:cs typeface="Arial" panose="020B0604020202020204" pitchFamily="34" charset="0"/>
              </a:rPr>
              <a:t>2022-2023: New full-time role of General Manager, Office role becomes full-time, and a new part-time role for community engagement is added</a:t>
            </a:r>
          </a:p>
          <a:p>
            <a:endParaRPr lang="en-US" sz="1100" dirty="0">
              <a:latin typeface="Arial" panose="020B0604020202020204" pitchFamily="34" charset="0"/>
              <a:cs typeface="Arial" panose="020B0604020202020204" pitchFamily="34" charset="0"/>
            </a:endParaRPr>
          </a:p>
          <a:p>
            <a:r>
              <a:rPr lang="en-US" sz="1100" b="1" dirty="0">
                <a:latin typeface="Arial" panose="020B0604020202020204" pitchFamily="34" charset="0"/>
                <a:cs typeface="Arial" panose="020B0604020202020204" pitchFamily="34" charset="0"/>
              </a:rPr>
              <a:t>Reference Notes:</a:t>
            </a:r>
          </a:p>
          <a:p>
            <a:pPr marL="169863" indent="-169863">
              <a:buFont typeface="Wingdings" panose="05000000000000000000" pitchFamily="2" charset="2"/>
              <a:buChar char="§"/>
            </a:pPr>
            <a:r>
              <a:rPr lang="en-US" sz="1100" dirty="0">
                <a:latin typeface="Arial" panose="020B0604020202020204" pitchFamily="34" charset="0"/>
                <a:cs typeface="Arial" panose="020B0604020202020204" pitchFamily="34" charset="0"/>
              </a:rPr>
              <a:t>New position salaries ranges based on a review of ~200 NC based roles with similar titles (publicly available data via Monster.com and Career Builder)  </a:t>
            </a:r>
          </a:p>
          <a:p>
            <a:pPr marL="169863" indent="-169863">
              <a:buFont typeface="Wingdings" panose="05000000000000000000" pitchFamily="2" charset="2"/>
              <a:buChar char="§"/>
            </a:pPr>
            <a:r>
              <a:rPr lang="en-US" sz="1100" dirty="0">
                <a:latin typeface="Arial" panose="020B0604020202020204" pitchFamily="34" charset="0"/>
                <a:cs typeface="Arial" panose="020B0604020202020204" pitchFamily="34" charset="0"/>
              </a:rPr>
              <a:t>2020-2021 increases as per current budget plans with 3% year-over-year salary increases thereafter</a:t>
            </a:r>
          </a:p>
          <a:p>
            <a:pPr marL="169863" indent="-169863">
              <a:buFont typeface="Wingdings" panose="05000000000000000000" pitchFamily="2" charset="2"/>
              <a:buChar char="§"/>
            </a:pPr>
            <a:r>
              <a:rPr lang="en-US" sz="1100" dirty="0">
                <a:latin typeface="Arial" panose="020B0604020202020204" pitchFamily="34" charset="0"/>
                <a:cs typeface="Arial" panose="020B0604020202020204" pitchFamily="34" charset="0"/>
              </a:rPr>
              <a:t>Any bonuses would be in addition to the projected amounts shown</a:t>
            </a:r>
          </a:p>
          <a:p>
            <a:pPr marL="169863" indent="-169863">
              <a:buFont typeface="Wingdings" panose="05000000000000000000" pitchFamily="2" charset="2"/>
              <a:buChar char="§"/>
            </a:pPr>
            <a:r>
              <a:rPr lang="en-US" sz="1100" dirty="0">
                <a:latin typeface="Arial" panose="020B0604020202020204" pitchFamily="34" charset="0"/>
                <a:cs typeface="Arial" panose="020B0604020202020204" pitchFamily="34" charset="0"/>
              </a:rPr>
              <a:t>Benefits are estimated at 7.2% of salaries; a competitive benefits study is recommended for longer-term alignment:</a:t>
            </a:r>
          </a:p>
          <a:p>
            <a:pPr lvl="1"/>
            <a:r>
              <a:rPr lang="en-US" sz="1100" dirty="0">
                <a:solidFill>
                  <a:srgbClr val="FF0000"/>
                </a:solidFill>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 If using 25% estimate:</a:t>
            </a:r>
            <a:r>
              <a:rPr lang="en-US" sz="1100" dirty="0">
                <a:solidFill>
                  <a:srgbClr val="FF0000"/>
                </a:solidFill>
                <a:latin typeface="Arial" panose="020B0604020202020204" pitchFamily="34" charset="0"/>
                <a:cs typeface="Arial" panose="020B0604020202020204" pitchFamily="34" charset="0"/>
              </a:rPr>
              <a:t> </a:t>
            </a:r>
          </a:p>
          <a:p>
            <a:pPr marL="169863" indent="-169863">
              <a:spcBef>
                <a:spcPts val="600"/>
              </a:spcBef>
              <a:buFont typeface="Wingdings" panose="05000000000000000000" pitchFamily="2" charset="2"/>
              <a:buChar char="§"/>
            </a:pPr>
            <a:r>
              <a:rPr lang="en-US" sz="1100" dirty="0">
                <a:latin typeface="Arial" panose="020B0604020202020204" pitchFamily="34" charset="0"/>
                <a:cs typeface="Arial" panose="020B0604020202020204" pitchFamily="34" charset="0"/>
              </a:rPr>
              <a:t>Payroll Taxes are estimated at 7.65% of salaries</a:t>
            </a:r>
          </a:p>
        </p:txBody>
      </p:sp>
      <p:graphicFrame>
        <p:nvGraphicFramePr>
          <p:cNvPr id="7" name="Table 6">
            <a:extLst>
              <a:ext uri="{FF2B5EF4-FFF2-40B4-BE49-F238E27FC236}">
                <a16:creationId xmlns:a16="http://schemas.microsoft.com/office/drawing/2014/main" id="{E58C2BCA-1E62-4F09-A874-E39F759D0E80}"/>
              </a:ext>
            </a:extLst>
          </p:cNvPr>
          <p:cNvGraphicFramePr>
            <a:graphicFrameLocks noGrp="1"/>
          </p:cNvGraphicFramePr>
          <p:nvPr>
            <p:extLst>
              <p:ext uri="{D42A27DB-BD31-4B8C-83A1-F6EECF244321}">
                <p14:modId xmlns:p14="http://schemas.microsoft.com/office/powerpoint/2010/main" val="1893883228"/>
              </p:ext>
            </p:extLst>
          </p:nvPr>
        </p:nvGraphicFramePr>
        <p:xfrm>
          <a:off x="2626242" y="8417928"/>
          <a:ext cx="4231758" cy="163508"/>
        </p:xfrm>
        <a:graphic>
          <a:graphicData uri="http://schemas.openxmlformats.org/drawingml/2006/table">
            <a:tbl>
              <a:tblPr firstRow="1" bandRow="1">
                <a:tableStyleId>{5C22544A-7EE6-4342-B048-85BDC9FD1C3A}</a:tableStyleId>
              </a:tblPr>
              <a:tblGrid>
                <a:gridCol w="912486">
                  <a:extLst>
                    <a:ext uri="{9D8B030D-6E8A-4147-A177-3AD203B41FA5}">
                      <a16:colId xmlns:a16="http://schemas.microsoft.com/office/drawing/2014/main" val="3867830991"/>
                    </a:ext>
                  </a:extLst>
                </a:gridCol>
                <a:gridCol w="1190106">
                  <a:extLst>
                    <a:ext uri="{9D8B030D-6E8A-4147-A177-3AD203B41FA5}">
                      <a16:colId xmlns:a16="http://schemas.microsoft.com/office/drawing/2014/main" val="3199152717"/>
                    </a:ext>
                  </a:extLst>
                </a:gridCol>
                <a:gridCol w="1064583">
                  <a:extLst>
                    <a:ext uri="{9D8B030D-6E8A-4147-A177-3AD203B41FA5}">
                      <a16:colId xmlns:a16="http://schemas.microsoft.com/office/drawing/2014/main" val="264392340"/>
                    </a:ext>
                  </a:extLst>
                </a:gridCol>
                <a:gridCol w="1064583">
                  <a:extLst>
                    <a:ext uri="{9D8B030D-6E8A-4147-A177-3AD203B41FA5}">
                      <a16:colId xmlns:a16="http://schemas.microsoft.com/office/drawing/2014/main" val="2301651531"/>
                    </a:ext>
                  </a:extLst>
                </a:gridCol>
              </a:tblGrid>
              <a:tr h="163508">
                <a:tc>
                  <a:txBody>
                    <a:bodyPr/>
                    <a:lstStyle/>
                    <a:p>
                      <a:pPr algn="ctr"/>
                      <a:r>
                        <a:rPr lang="en-US" sz="1050" b="1" dirty="0">
                          <a:solidFill>
                            <a:schemeClr val="tx1"/>
                          </a:solidFill>
                          <a:latin typeface="Arial" panose="020B0604020202020204" pitchFamily="34" charset="0"/>
                          <a:cs typeface="Arial" panose="020B0604020202020204" pitchFamily="34" charset="0"/>
                        </a:rPr>
                        <a:t>$ 57k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rgbClr val="FFD966"/>
                    </a:solidFill>
                  </a:tcPr>
                </a:tc>
                <a:tc>
                  <a:txBody>
                    <a:bodyPr/>
                    <a:lstStyle/>
                    <a:p>
                      <a:pPr algn="ctr"/>
                      <a:r>
                        <a:rPr lang="en-US" sz="1050" b="1" dirty="0">
                          <a:solidFill>
                            <a:schemeClr val="tx1"/>
                          </a:solidFill>
                          <a:latin typeface="Arial" panose="020B0604020202020204" pitchFamily="34" charset="0"/>
                          <a:cs typeface="Arial" panose="020B0604020202020204" pitchFamily="34" charset="0"/>
                        </a:rPr>
                        <a:t>$ 68 to 84k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rgbClr val="FFD966"/>
                    </a:solidFill>
                  </a:tcPr>
                </a:tc>
                <a:tc>
                  <a:txBody>
                    <a:bodyPr/>
                    <a:lstStyle/>
                    <a:p>
                      <a:pPr algn="ctr"/>
                      <a:r>
                        <a:rPr lang="en-US" sz="1050" b="1" dirty="0">
                          <a:solidFill>
                            <a:schemeClr val="tx1"/>
                          </a:solidFill>
                          <a:latin typeface="Arial" panose="020B0604020202020204" pitchFamily="34" charset="0"/>
                          <a:cs typeface="Arial" panose="020B0604020202020204" pitchFamily="34" charset="0"/>
                        </a:rPr>
                        <a:t>$ 91 to 114k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rgbClr val="FFD966"/>
                    </a:solidFill>
                  </a:tcPr>
                </a:tc>
                <a:tc>
                  <a:txBody>
                    <a:bodyPr/>
                    <a:lstStyle/>
                    <a:p>
                      <a:pPr algn="ctr"/>
                      <a:r>
                        <a:rPr lang="en-US" sz="1050" b="1" dirty="0">
                          <a:solidFill>
                            <a:schemeClr val="tx1"/>
                          </a:solidFill>
                          <a:latin typeface="Arial" panose="020B0604020202020204" pitchFamily="34" charset="0"/>
                          <a:cs typeface="Arial" panose="020B0604020202020204" pitchFamily="34" charset="0"/>
                        </a:rPr>
                        <a:t>$ 120 to 150k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rgbClr val="FFD966"/>
                    </a:solidFill>
                  </a:tcPr>
                </a:tc>
                <a:extLst>
                  <a:ext uri="{0D108BD9-81ED-4DB2-BD59-A6C34878D82A}">
                    <a16:rowId xmlns:a16="http://schemas.microsoft.com/office/drawing/2014/main" val="2580636839"/>
                  </a:ext>
                </a:extLst>
              </a:tr>
            </a:tbl>
          </a:graphicData>
        </a:graphic>
      </p:graphicFrame>
    </p:spTree>
    <p:extLst>
      <p:ext uri="{BB962C8B-B14F-4D97-AF65-F5344CB8AC3E}">
        <p14:creationId xmlns:p14="http://schemas.microsoft.com/office/powerpoint/2010/main" val="38235433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6A7598-3DDE-42C9-A636-986A0CE3A3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86" y="215041"/>
            <a:ext cx="1006211" cy="675704"/>
          </a:xfrm>
          <a:prstGeom prst="rect">
            <a:avLst/>
          </a:prstGeom>
        </p:spPr>
      </p:pic>
      <p:pic>
        <p:nvPicPr>
          <p:cNvPr id="6" name="Picture 2" descr="Image result for cain center for the arts">
            <a:extLst>
              <a:ext uri="{FF2B5EF4-FFF2-40B4-BE49-F238E27FC236}">
                <a16:creationId xmlns:a16="http://schemas.microsoft.com/office/drawing/2014/main" id="{60450A1A-310F-43DE-82CC-9D82EA7B9F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6049" y="196173"/>
            <a:ext cx="997764" cy="82406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0048F2A-5CAF-4777-8FED-C28DF921F469}"/>
              </a:ext>
            </a:extLst>
          </p:cNvPr>
          <p:cNvSpPr/>
          <p:nvPr/>
        </p:nvSpPr>
        <p:spPr>
          <a:xfrm>
            <a:off x="535709" y="1305858"/>
            <a:ext cx="5786582" cy="334772"/>
          </a:xfrm>
          <a:prstGeom prst="rect">
            <a:avLst/>
          </a:prstGeom>
        </p:spPr>
        <p:txBody>
          <a:bodyPr wrap="square">
            <a:spAutoFit/>
          </a:bodyPr>
          <a:lstStyle/>
          <a:p>
            <a:pPr>
              <a:lnSpc>
                <a:spcPct val="106000"/>
              </a:lnSpc>
              <a:spcBef>
                <a:spcPts val="1200"/>
              </a:spcBef>
              <a:spcAft>
                <a:spcPts val="600"/>
              </a:spcAft>
            </a:pPr>
            <a:r>
              <a:rPr lang="en-US" sz="1600" b="1" dirty="0">
                <a:solidFill>
                  <a:srgbClr val="51C7E3"/>
                </a:solidFill>
                <a:latin typeface="Arial" panose="020B0604020202020204" pitchFamily="34" charset="0"/>
                <a:cs typeface="Arial" panose="020B0604020202020204" pitchFamily="34" charset="0"/>
              </a:rPr>
              <a:t>Expenses: Administrative / Other</a:t>
            </a:r>
            <a:endParaRPr lang="en-US" sz="1600" b="1" dirty="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0F9F76A2-9148-4CBD-9505-A1F49DD2C57D}"/>
              </a:ext>
            </a:extLst>
          </p:cNvPr>
          <p:cNvCxnSpPr>
            <a:cxnSpLocks/>
          </p:cNvCxnSpPr>
          <p:nvPr/>
        </p:nvCxnSpPr>
        <p:spPr>
          <a:xfrm>
            <a:off x="310587" y="1609344"/>
            <a:ext cx="6236827" cy="0"/>
          </a:xfrm>
          <a:prstGeom prst="line">
            <a:avLst/>
          </a:prstGeom>
          <a:ln w="19050">
            <a:solidFill>
              <a:srgbClr val="51C7E3"/>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7B65543-2E52-4041-B776-C35740DF5A34}"/>
              </a:ext>
            </a:extLst>
          </p:cNvPr>
          <p:cNvSpPr/>
          <p:nvPr/>
        </p:nvSpPr>
        <p:spPr>
          <a:xfrm>
            <a:off x="64072" y="6960912"/>
            <a:ext cx="6659740" cy="1585049"/>
          </a:xfrm>
          <a:prstGeom prst="rect">
            <a:avLst/>
          </a:prstGeom>
        </p:spPr>
        <p:txBody>
          <a:bodyPr wrap="square">
            <a:spAutoFit/>
          </a:bodyPr>
          <a:lstStyle/>
          <a:p>
            <a:pPr>
              <a:spcBef>
                <a:spcPts val="600"/>
              </a:spcBef>
            </a:pPr>
            <a:r>
              <a:rPr lang="en-US" sz="1100" b="1" dirty="0">
                <a:latin typeface="Arial" panose="020B0604020202020204" pitchFamily="34" charset="0"/>
                <a:cs typeface="Arial" panose="020B0604020202020204" pitchFamily="34" charset="0"/>
              </a:rPr>
              <a:t>Reference Notes:</a:t>
            </a:r>
          </a:p>
          <a:p>
            <a:pPr marL="169863" indent="-169863">
              <a:spcBef>
                <a:spcPts val="600"/>
              </a:spcBef>
              <a:buFont typeface="Wingdings" panose="05000000000000000000" pitchFamily="2" charset="2"/>
              <a:buChar char="§"/>
            </a:pPr>
            <a:r>
              <a:rPr lang="en-US" sz="1100" dirty="0">
                <a:latin typeface="Arial" panose="020B0604020202020204" pitchFamily="34" charset="0"/>
                <a:cs typeface="Arial" panose="020B0604020202020204" pitchFamily="34" charset="0"/>
              </a:rPr>
              <a:t>Items based on the 2019-2020 Cain Center for the Arts budget</a:t>
            </a:r>
          </a:p>
          <a:p>
            <a:pPr marL="169863" indent="-169863">
              <a:spcBef>
                <a:spcPts val="600"/>
              </a:spcBef>
              <a:buFont typeface="Wingdings" panose="05000000000000000000" pitchFamily="2" charset="2"/>
              <a:buChar char="§"/>
            </a:pPr>
            <a:r>
              <a:rPr lang="en-US" sz="1100" dirty="0">
                <a:latin typeface="Arial" panose="020B0604020202020204" pitchFamily="34" charset="0"/>
                <a:cs typeface="Arial" panose="020B0604020202020204" pitchFamily="34" charset="0"/>
              </a:rPr>
              <a:t>Directional assumption that all expenses will increase as the size and complexity of the Cain Center for the Arts continues to grow – projecting rate increases scaled to the percentage of labor cost increases </a:t>
            </a:r>
          </a:p>
          <a:p>
            <a:pPr marL="169863" indent="-169863">
              <a:spcBef>
                <a:spcPts val="600"/>
              </a:spcBef>
              <a:buFont typeface="Wingdings" panose="05000000000000000000" pitchFamily="2" charset="2"/>
              <a:buChar char="§"/>
            </a:pPr>
            <a:r>
              <a:rPr lang="en-US" sz="1100" dirty="0">
                <a:latin typeface="Arial" panose="020B0604020202020204" pitchFamily="34" charset="0"/>
                <a:cs typeface="Arial" panose="020B0604020202020204" pitchFamily="34" charset="0"/>
              </a:rPr>
              <a:t>Marketing and Development (based on Cain Center for the Arts SME insights) </a:t>
            </a:r>
          </a:p>
          <a:p>
            <a:pPr marL="169863" indent="-169863">
              <a:spcBef>
                <a:spcPts val="600"/>
              </a:spcBef>
              <a:buFont typeface="Wingdings" panose="05000000000000000000" pitchFamily="2" charset="2"/>
              <a:buChar char="§"/>
            </a:pPr>
            <a:r>
              <a:rPr lang="en-US" sz="1100" dirty="0">
                <a:latin typeface="Arial" panose="020B0604020202020204" pitchFamily="34" charset="0"/>
                <a:cs typeface="Arial" panose="020B0604020202020204" pitchFamily="34" charset="0"/>
              </a:rPr>
              <a:t>Fundraising expenses estimated at ~7% of the fundraising target</a:t>
            </a:r>
          </a:p>
        </p:txBody>
      </p:sp>
      <p:graphicFrame>
        <p:nvGraphicFramePr>
          <p:cNvPr id="14" name="Table 13">
            <a:extLst>
              <a:ext uri="{FF2B5EF4-FFF2-40B4-BE49-F238E27FC236}">
                <a16:creationId xmlns:a16="http://schemas.microsoft.com/office/drawing/2014/main" id="{EDD9ECA2-290B-4F54-8D37-81B3D60D1222}"/>
              </a:ext>
            </a:extLst>
          </p:cNvPr>
          <p:cNvGraphicFramePr>
            <a:graphicFrameLocks noGrp="1"/>
          </p:cNvGraphicFramePr>
          <p:nvPr>
            <p:extLst>
              <p:ext uri="{D42A27DB-BD31-4B8C-83A1-F6EECF244321}">
                <p14:modId xmlns:p14="http://schemas.microsoft.com/office/powerpoint/2010/main" val="3032651777"/>
              </p:ext>
            </p:extLst>
          </p:nvPr>
        </p:nvGraphicFramePr>
        <p:xfrm>
          <a:off x="99129" y="1782033"/>
          <a:ext cx="6624683" cy="5011960"/>
        </p:xfrm>
        <a:graphic>
          <a:graphicData uri="http://schemas.openxmlformats.org/drawingml/2006/table">
            <a:tbl>
              <a:tblPr firstRow="1" bandRow="1">
                <a:tableStyleId>{5C22544A-7EE6-4342-B048-85BDC9FD1C3A}</a:tableStyleId>
              </a:tblPr>
              <a:tblGrid>
                <a:gridCol w="2077143">
                  <a:extLst>
                    <a:ext uri="{9D8B030D-6E8A-4147-A177-3AD203B41FA5}">
                      <a16:colId xmlns:a16="http://schemas.microsoft.com/office/drawing/2014/main" val="994002846"/>
                    </a:ext>
                  </a:extLst>
                </a:gridCol>
                <a:gridCol w="1136885">
                  <a:extLst>
                    <a:ext uri="{9D8B030D-6E8A-4147-A177-3AD203B41FA5}">
                      <a16:colId xmlns:a16="http://schemas.microsoft.com/office/drawing/2014/main" val="329866031"/>
                    </a:ext>
                  </a:extLst>
                </a:gridCol>
                <a:gridCol w="1136885">
                  <a:extLst>
                    <a:ext uri="{9D8B030D-6E8A-4147-A177-3AD203B41FA5}">
                      <a16:colId xmlns:a16="http://schemas.microsoft.com/office/drawing/2014/main" val="1927231310"/>
                    </a:ext>
                  </a:extLst>
                </a:gridCol>
                <a:gridCol w="1136885">
                  <a:extLst>
                    <a:ext uri="{9D8B030D-6E8A-4147-A177-3AD203B41FA5}">
                      <a16:colId xmlns:a16="http://schemas.microsoft.com/office/drawing/2014/main" val="1108060818"/>
                    </a:ext>
                  </a:extLst>
                </a:gridCol>
                <a:gridCol w="1136885">
                  <a:extLst>
                    <a:ext uri="{9D8B030D-6E8A-4147-A177-3AD203B41FA5}">
                      <a16:colId xmlns:a16="http://schemas.microsoft.com/office/drawing/2014/main" val="4251421260"/>
                    </a:ext>
                  </a:extLst>
                </a:gridCol>
              </a:tblGrid>
              <a:tr h="479614">
                <a:tc>
                  <a:txBody>
                    <a:bodyPr/>
                    <a:lstStyle/>
                    <a:p>
                      <a:r>
                        <a:rPr lang="en-US" sz="1000" b="1" kern="1200" dirty="0">
                          <a:solidFill>
                            <a:schemeClr val="lt1"/>
                          </a:solidFill>
                          <a:latin typeface="Arial" panose="020B0604020202020204" pitchFamily="34" charset="0"/>
                          <a:ea typeface="+mn-ea"/>
                          <a:cs typeface="Arial" panose="020B0604020202020204" pitchFamily="34" charset="0"/>
                        </a:rPr>
                        <a:t>Category</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tcPr>
                </a:tc>
                <a:tc>
                  <a:txBody>
                    <a:bodyPr/>
                    <a:lstStyle/>
                    <a:p>
                      <a:pPr algn="ctr"/>
                      <a:r>
                        <a:rPr lang="en-US" sz="1000" b="0" i="1" dirty="0">
                          <a:latin typeface="Arial" panose="020B0604020202020204" pitchFamily="34" charset="0"/>
                          <a:cs typeface="Arial" panose="020B0604020202020204" pitchFamily="34" charset="0"/>
                        </a:rPr>
                        <a:t>Preparing</a:t>
                      </a:r>
                    </a:p>
                    <a:p>
                      <a:pPr algn="ctr"/>
                      <a:r>
                        <a:rPr lang="en-US" sz="1000" dirty="0">
                          <a:latin typeface="Arial" panose="020B0604020202020204" pitchFamily="34" charset="0"/>
                          <a:cs typeface="Arial" panose="020B0604020202020204" pitchFamily="34" charset="0"/>
                        </a:rPr>
                        <a:t>2019-2020</a:t>
                      </a:r>
                      <a:endParaRPr lang="en-US" dirty="0">
                        <a:latin typeface="Arial" panose="020B0604020202020204" pitchFamily="34" charset="0"/>
                        <a:cs typeface="Arial" panose="020B0604020202020204" pitchFamily="34" charset="0"/>
                      </a:endParaRP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tcPr>
                </a:tc>
                <a:tc>
                  <a:txBody>
                    <a:bodyPr/>
                    <a:lstStyle/>
                    <a:p>
                      <a:pPr algn="ctr"/>
                      <a:r>
                        <a:rPr lang="en-US" sz="1000" b="0" i="1" dirty="0">
                          <a:latin typeface="Arial" panose="020B0604020202020204" pitchFamily="34" charset="0"/>
                          <a:cs typeface="Arial" panose="020B0604020202020204" pitchFamily="34" charset="0"/>
                        </a:rPr>
                        <a:t>Building</a:t>
                      </a:r>
                    </a:p>
                    <a:p>
                      <a:pPr algn="ctr"/>
                      <a:r>
                        <a:rPr lang="en-US" sz="1000" dirty="0">
                          <a:latin typeface="Arial" panose="020B0604020202020204" pitchFamily="34" charset="0"/>
                          <a:cs typeface="Arial" panose="020B0604020202020204" pitchFamily="34" charset="0"/>
                        </a:rPr>
                        <a:t>2020-2021</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tcPr>
                </a:tc>
                <a:tc>
                  <a:txBody>
                    <a:bodyPr/>
                    <a:lstStyle/>
                    <a:p>
                      <a:pPr algn="ctr"/>
                      <a:r>
                        <a:rPr lang="en-US" sz="1000" b="0" i="1" dirty="0">
                          <a:latin typeface="Arial" panose="020B0604020202020204" pitchFamily="34" charset="0"/>
                          <a:cs typeface="Arial" panose="020B0604020202020204" pitchFamily="34" charset="0"/>
                        </a:rPr>
                        <a:t>Opening</a:t>
                      </a:r>
                    </a:p>
                    <a:p>
                      <a:pPr algn="ctr"/>
                      <a:r>
                        <a:rPr lang="en-US" sz="1000" dirty="0">
                          <a:latin typeface="Arial" panose="020B0604020202020204" pitchFamily="34" charset="0"/>
                          <a:cs typeface="Arial" panose="020B0604020202020204" pitchFamily="34" charset="0"/>
                        </a:rPr>
                        <a:t>2021-2022</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tcPr>
                </a:tc>
                <a:tc>
                  <a:txBody>
                    <a:bodyPr/>
                    <a:lstStyle/>
                    <a:p>
                      <a:pPr algn="ctr"/>
                      <a:r>
                        <a:rPr lang="en-US" sz="1000" b="0" i="1" dirty="0">
                          <a:latin typeface="Arial" panose="020B0604020202020204" pitchFamily="34" charset="0"/>
                          <a:cs typeface="Arial" panose="020B0604020202020204" pitchFamily="34" charset="0"/>
                        </a:rPr>
                        <a:t>Maturing</a:t>
                      </a:r>
                    </a:p>
                    <a:p>
                      <a:pPr algn="ctr"/>
                      <a:r>
                        <a:rPr lang="en-US" sz="1000" dirty="0">
                          <a:latin typeface="Arial" panose="020B0604020202020204" pitchFamily="34" charset="0"/>
                          <a:cs typeface="Arial" panose="020B0604020202020204" pitchFamily="34" charset="0"/>
                        </a:rPr>
                        <a:t>2022-2023</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812392149"/>
                  </a:ext>
                </a:extLst>
              </a:tr>
              <a:tr h="251797">
                <a:tc>
                  <a:txBody>
                    <a:bodyPr/>
                    <a:lstStyle/>
                    <a:p>
                      <a:r>
                        <a:rPr lang="en-US" sz="1050" b="0" dirty="0">
                          <a:latin typeface="Arial" panose="020B0604020202020204" pitchFamily="34" charset="0"/>
                          <a:cs typeface="Arial" panose="020B0604020202020204" pitchFamily="34" charset="0"/>
                        </a:rPr>
                        <a:t>Accounting &amp; Payroll</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a:r>
                        <a:rPr lang="en-US" sz="1050" b="0" dirty="0">
                          <a:latin typeface="Arial" panose="020B0604020202020204" pitchFamily="34" charset="0"/>
                          <a:cs typeface="Arial" panose="020B0604020202020204" pitchFamily="34" charset="0"/>
                        </a:rPr>
                        <a:t>22k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31k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35k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42k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11132184"/>
                  </a:ext>
                </a:extLst>
              </a:tr>
              <a:tr h="251797">
                <a:tc>
                  <a:txBody>
                    <a:bodyPr/>
                    <a:lstStyle/>
                    <a:p>
                      <a:r>
                        <a:rPr lang="en-US" sz="1050" b="0" dirty="0">
                          <a:latin typeface="Arial" panose="020B0604020202020204" pitchFamily="34" charset="0"/>
                          <a:cs typeface="Arial" panose="020B0604020202020204" pitchFamily="34" charset="0"/>
                        </a:rPr>
                        <a:t>Tax Preparation</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a:r>
                        <a:rPr lang="en-US" sz="1050" b="0" dirty="0">
                          <a:latin typeface="Arial" panose="020B0604020202020204" pitchFamily="34" charset="0"/>
                          <a:cs typeface="Arial" panose="020B0604020202020204" pitchFamily="34" charset="0"/>
                        </a:rPr>
                        <a:t>4k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5k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6k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7k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4537924"/>
                  </a:ext>
                </a:extLst>
              </a:tr>
              <a:tr h="251797">
                <a:tc>
                  <a:txBody>
                    <a:bodyPr/>
                    <a:lstStyle/>
                    <a:p>
                      <a:r>
                        <a:rPr lang="en-US" sz="1050" b="0" dirty="0">
                          <a:latin typeface="Arial" panose="020B0604020202020204" pitchFamily="34" charset="0"/>
                          <a:cs typeface="Arial" panose="020B0604020202020204" pitchFamily="34" charset="0"/>
                        </a:rPr>
                        <a:t>Audit</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a:r>
                        <a:rPr lang="en-US" sz="1050" b="0" dirty="0">
                          <a:latin typeface="Arial" panose="020B0604020202020204" pitchFamily="34" charset="0"/>
                          <a:cs typeface="Arial" panose="020B0604020202020204" pitchFamily="34" charset="0"/>
                        </a:rPr>
                        <a:t>7k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9k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10k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12k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0218271"/>
                  </a:ext>
                </a:extLst>
              </a:tr>
              <a:tr h="503594">
                <a:tc>
                  <a:txBody>
                    <a:bodyPr/>
                    <a:lstStyle/>
                    <a:p>
                      <a:r>
                        <a:rPr lang="en-US" sz="1050" b="0" dirty="0">
                          <a:latin typeface="Arial" panose="020B0604020202020204" pitchFamily="34" charset="0"/>
                          <a:cs typeface="Arial" panose="020B0604020202020204" pitchFamily="34" charset="0"/>
                        </a:rPr>
                        <a:t>Expenses and Reimbursements</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a:r>
                        <a:rPr lang="en-US" sz="1050" b="0" dirty="0">
                          <a:latin typeface="Arial" panose="020B0604020202020204" pitchFamily="34" charset="0"/>
                          <a:cs typeface="Arial" panose="020B0604020202020204" pitchFamily="34" charset="0"/>
                        </a:rPr>
                        <a:t>9k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12k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14k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16k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97049780"/>
                  </a:ext>
                </a:extLst>
              </a:tr>
              <a:tr h="251797">
                <a:tc>
                  <a:txBody>
                    <a:bodyPr/>
                    <a:lstStyle/>
                    <a:p>
                      <a:r>
                        <a:rPr lang="en-US" sz="1050" b="0" dirty="0">
                          <a:latin typeface="Arial" panose="020B0604020202020204" pitchFamily="34" charset="0"/>
                          <a:cs typeface="Arial" panose="020B0604020202020204" pitchFamily="34" charset="0"/>
                        </a:rPr>
                        <a:t>Communications - Phone</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a:r>
                        <a:rPr lang="en-US" sz="1050" b="0" dirty="0">
                          <a:latin typeface="Arial" panose="020B0604020202020204" pitchFamily="34" charset="0"/>
                          <a:cs typeface="Arial" panose="020B0604020202020204" pitchFamily="34" charset="0"/>
                        </a:rPr>
                        <a:t>4k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5k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6k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7k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25568960"/>
                  </a:ext>
                </a:extLst>
              </a:tr>
              <a:tr h="251797">
                <a:tc>
                  <a:txBody>
                    <a:bodyPr/>
                    <a:lstStyle/>
                    <a:p>
                      <a:r>
                        <a:rPr lang="en-US" sz="1050" b="0" dirty="0">
                          <a:latin typeface="Arial" panose="020B0604020202020204" pitchFamily="34" charset="0"/>
                          <a:cs typeface="Arial" panose="020B0604020202020204" pitchFamily="34" charset="0"/>
                        </a:rPr>
                        <a:t>Office Supplies</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a:r>
                        <a:rPr lang="en-US" sz="1050" b="0" dirty="0">
                          <a:latin typeface="Arial" panose="020B0604020202020204" pitchFamily="34" charset="0"/>
                          <a:cs typeface="Arial" panose="020B0604020202020204" pitchFamily="34" charset="0"/>
                        </a:rPr>
                        <a:t>2k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3k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3k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4k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14835321"/>
                  </a:ext>
                </a:extLst>
              </a:tr>
              <a:tr h="251797">
                <a:tc>
                  <a:txBody>
                    <a:bodyPr/>
                    <a:lstStyle/>
                    <a:p>
                      <a:r>
                        <a:rPr lang="en-US" sz="1050" b="0" dirty="0">
                          <a:latin typeface="Arial" panose="020B0604020202020204" pitchFamily="34" charset="0"/>
                          <a:cs typeface="Arial" panose="020B0604020202020204" pitchFamily="34" charset="0"/>
                        </a:rPr>
                        <a:t>Technology/Software</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a:r>
                        <a:rPr lang="en-US" sz="1050" b="0" dirty="0">
                          <a:latin typeface="Arial" panose="020B0604020202020204" pitchFamily="34" charset="0"/>
                          <a:cs typeface="Arial" panose="020B0604020202020204" pitchFamily="34" charset="0"/>
                        </a:rPr>
                        <a:t>3k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4k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5k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6k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99591935"/>
                  </a:ext>
                </a:extLst>
              </a:tr>
              <a:tr h="251797">
                <a:tc>
                  <a:txBody>
                    <a:bodyPr/>
                    <a:lstStyle/>
                    <a:p>
                      <a:pPr marL="0" algn="l" defTabSz="685800" rtl="0" eaLnBrk="1" latinLnBrk="0" hangingPunct="1"/>
                      <a:r>
                        <a:rPr kumimoji="0" lang="en-US" sz="1050" b="0" i="0" u="none" strike="noStrike" kern="1200" cap="none" spc="0" normalizeH="0" baseline="0" dirty="0">
                          <a:ln>
                            <a:noFill/>
                          </a:ln>
                          <a:solidFill>
                            <a:schemeClr val="tx1"/>
                          </a:solidFill>
                          <a:effectLst/>
                          <a:uLnTx/>
                          <a:uFillTx/>
                          <a:latin typeface="Arial" panose="020B0604020202020204" pitchFamily="34" charset="0"/>
                          <a:ea typeface="+mn-ea"/>
                          <a:cs typeface="Arial" panose="020B0604020202020204" pitchFamily="34" charset="0"/>
                        </a:rPr>
                        <a:t>Memberships / Dues</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a:r>
                        <a:rPr lang="en-US" sz="1050" b="0" dirty="0">
                          <a:latin typeface="Arial" panose="020B0604020202020204" pitchFamily="34" charset="0"/>
                          <a:cs typeface="Arial" panose="020B0604020202020204" pitchFamily="34" charset="0"/>
                        </a:rPr>
                        <a:t>2k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3k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3k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4k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30549410"/>
                  </a:ext>
                </a:extLst>
              </a:tr>
              <a:tr h="25179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Liability Insurance</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a:r>
                        <a:rPr lang="en-US" sz="1050" b="0" dirty="0">
                          <a:latin typeface="Arial" panose="020B0604020202020204" pitchFamily="34" charset="0"/>
                          <a:cs typeface="Arial" panose="020B0604020202020204" pitchFamily="34" charset="0"/>
                        </a:rPr>
                        <a:t>2k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3k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3k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4k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43602280"/>
                  </a:ext>
                </a:extLst>
              </a:tr>
              <a:tr h="25179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Board Meeting Expenses</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a:r>
                        <a:rPr lang="en-US" sz="1050" b="0" dirty="0">
                          <a:latin typeface="Arial" panose="020B0604020202020204" pitchFamily="34" charset="0"/>
                          <a:cs typeface="Arial" panose="020B0604020202020204" pitchFamily="34" charset="0"/>
                        </a:rPr>
                        <a:t>3k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3k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3k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4k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7564075"/>
                  </a:ext>
                </a:extLst>
              </a:tr>
              <a:tr h="50359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Board and Officers / Workers Compensation</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a:r>
                        <a:rPr lang="en-US" sz="1050" b="0" dirty="0">
                          <a:latin typeface="Arial" panose="020B0604020202020204" pitchFamily="34" charset="0"/>
                          <a:cs typeface="Arial" panose="020B0604020202020204" pitchFamily="34" charset="0"/>
                        </a:rPr>
                        <a:t>1k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1k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1k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1k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22345516"/>
                  </a:ext>
                </a:extLst>
              </a:tr>
              <a:tr h="50359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Marketing and Development Expenses</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a:r>
                        <a:rPr lang="en-US" sz="1050" b="0" dirty="0">
                          <a:latin typeface="Arial" panose="020B0604020202020204" pitchFamily="34" charset="0"/>
                          <a:cs typeface="Arial" panose="020B0604020202020204" pitchFamily="34" charset="0"/>
                        </a:rPr>
                        <a:t>25k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28k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60k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120k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72066775"/>
                  </a:ext>
                </a:extLst>
              </a:tr>
              <a:tr h="50359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Fundraising Expenses</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a:r>
                        <a:rPr lang="en-US" sz="1050" b="0" dirty="0">
                          <a:latin typeface="Arial" panose="020B0604020202020204" pitchFamily="34" charset="0"/>
                          <a:cs typeface="Arial" panose="020B0604020202020204" pitchFamily="34" charset="0"/>
                        </a:rPr>
                        <a:t>0k</a:t>
                      </a:r>
                    </a:p>
                    <a:p>
                      <a:pPr algn="ctr"/>
                      <a:r>
                        <a:rPr lang="en-US" sz="1050" b="0" dirty="0">
                          <a:latin typeface="Arial" panose="020B0604020202020204" pitchFamily="34" charset="0"/>
                          <a:cs typeface="Arial" panose="020B0604020202020204" pitchFamily="34" charset="0"/>
                        </a:rPr>
                        <a:t>(via campaign)</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9k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11k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23k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06377699"/>
                  </a:ext>
                </a:extLst>
              </a:tr>
              <a:tr h="25179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Administrative / Other Total</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accent4">
                        <a:lumMod val="60000"/>
                        <a:lumOff val="40000"/>
                      </a:schemeClr>
                    </a:solidFill>
                  </a:tcPr>
                </a:tc>
                <a:tc>
                  <a:txBody>
                    <a:bodyPr/>
                    <a:lstStyle/>
                    <a:p>
                      <a:pPr algn="ctr"/>
                      <a:r>
                        <a:rPr lang="en-US" sz="1050" b="1" dirty="0">
                          <a:latin typeface="Arial" panose="020B0604020202020204" pitchFamily="34" charset="0"/>
                          <a:cs typeface="Arial" panose="020B0604020202020204" pitchFamily="34" charset="0"/>
                        </a:rPr>
                        <a:t>$ 84k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accent4">
                        <a:lumMod val="60000"/>
                        <a:lumOff val="40000"/>
                      </a:schemeClr>
                    </a:solidFill>
                  </a:tcPr>
                </a:tc>
                <a:tc>
                  <a:txBody>
                    <a:bodyPr/>
                    <a:lstStyle/>
                    <a:p>
                      <a:pPr algn="ctr"/>
                      <a:r>
                        <a:rPr lang="en-US" sz="1050" b="1" dirty="0">
                          <a:latin typeface="Arial" panose="020B0604020202020204" pitchFamily="34" charset="0"/>
                          <a:cs typeface="Arial" panose="020B0604020202020204" pitchFamily="34" charset="0"/>
                        </a:rPr>
                        <a:t>$ 118k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accent4">
                        <a:lumMod val="60000"/>
                        <a:lumOff val="40000"/>
                      </a:schemeClr>
                    </a:solidFill>
                  </a:tcPr>
                </a:tc>
                <a:tc>
                  <a:txBody>
                    <a:bodyPr/>
                    <a:lstStyle/>
                    <a:p>
                      <a:pPr algn="ctr"/>
                      <a:r>
                        <a:rPr lang="en-US" sz="1050" b="1" dirty="0">
                          <a:latin typeface="Arial" panose="020B0604020202020204" pitchFamily="34" charset="0"/>
                          <a:cs typeface="Arial" panose="020B0604020202020204" pitchFamily="34" charset="0"/>
                        </a:rPr>
                        <a:t>$ 162k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accent4">
                        <a:lumMod val="60000"/>
                        <a:lumOff val="40000"/>
                      </a:schemeClr>
                    </a:solidFill>
                  </a:tcPr>
                </a:tc>
                <a:tc>
                  <a:txBody>
                    <a:bodyPr/>
                    <a:lstStyle/>
                    <a:p>
                      <a:pPr algn="ctr"/>
                      <a:r>
                        <a:rPr lang="en-US" sz="1050" b="1" dirty="0">
                          <a:latin typeface="Arial" panose="020B0604020202020204" pitchFamily="34" charset="0"/>
                          <a:cs typeface="Arial" panose="020B0604020202020204" pitchFamily="34" charset="0"/>
                        </a:rPr>
                        <a:t>$ 250k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589769860"/>
                  </a:ext>
                </a:extLst>
              </a:tr>
            </a:tbl>
          </a:graphicData>
        </a:graphic>
      </p:graphicFrame>
      <p:sp>
        <p:nvSpPr>
          <p:cNvPr id="16" name="Footer Placeholder 1">
            <a:extLst>
              <a:ext uri="{FF2B5EF4-FFF2-40B4-BE49-F238E27FC236}">
                <a16:creationId xmlns:a16="http://schemas.microsoft.com/office/drawing/2014/main" id="{75EDD8DC-79D3-472E-A327-CDE73FAD506D}"/>
              </a:ext>
            </a:extLst>
          </p:cNvPr>
          <p:cNvSpPr txBox="1">
            <a:spLocks/>
          </p:cNvSpPr>
          <p:nvPr/>
        </p:nvSpPr>
        <p:spPr>
          <a:xfrm>
            <a:off x="2271713" y="8712880"/>
            <a:ext cx="2314575" cy="486833"/>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Cain Center for the Arts - Strategic Plan</a:t>
            </a:r>
            <a:endParaRPr lang="en-US" dirty="0"/>
          </a:p>
        </p:txBody>
      </p:sp>
      <p:sp>
        <p:nvSpPr>
          <p:cNvPr id="17" name="Slide Number Placeholder 2">
            <a:extLst>
              <a:ext uri="{FF2B5EF4-FFF2-40B4-BE49-F238E27FC236}">
                <a16:creationId xmlns:a16="http://schemas.microsoft.com/office/drawing/2014/main" id="{0D05891D-95E2-4274-8C9B-027F4218ACC5}"/>
              </a:ext>
            </a:extLst>
          </p:cNvPr>
          <p:cNvSpPr>
            <a:spLocks noGrp="1"/>
          </p:cNvSpPr>
          <p:nvPr>
            <p:ph type="sldNum" sz="quarter" idx="12"/>
          </p:nvPr>
        </p:nvSpPr>
        <p:spPr>
          <a:xfrm>
            <a:off x="4843463" y="8676304"/>
            <a:ext cx="1543050" cy="486833"/>
          </a:xfrm>
        </p:spPr>
        <p:txBody>
          <a:bodyPr/>
          <a:lstStyle/>
          <a:p>
            <a:fld id="{242445D3-2E3D-4463-913C-05D3012C1118}" type="slidenum">
              <a:rPr lang="en-US" smtClean="0"/>
              <a:t>22</a:t>
            </a:fld>
            <a:endParaRPr lang="en-US"/>
          </a:p>
        </p:txBody>
      </p:sp>
    </p:spTree>
    <p:extLst>
      <p:ext uri="{BB962C8B-B14F-4D97-AF65-F5344CB8AC3E}">
        <p14:creationId xmlns:p14="http://schemas.microsoft.com/office/powerpoint/2010/main" val="2861161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2">
            <a:extLst>
              <a:ext uri="{FF2B5EF4-FFF2-40B4-BE49-F238E27FC236}">
                <a16:creationId xmlns:a16="http://schemas.microsoft.com/office/drawing/2014/main" id="{085574B3-84DC-4154-9099-8B737561D16F}"/>
              </a:ext>
            </a:extLst>
          </p:cNvPr>
          <p:cNvSpPr>
            <a:spLocks noGrp="1"/>
          </p:cNvSpPr>
          <p:nvPr>
            <p:ph type="sldNum" sz="quarter" idx="12"/>
          </p:nvPr>
        </p:nvSpPr>
        <p:spPr>
          <a:xfrm>
            <a:off x="4843463" y="8676304"/>
            <a:ext cx="1543050" cy="486833"/>
          </a:xfrm>
        </p:spPr>
        <p:txBody>
          <a:bodyPr/>
          <a:lstStyle/>
          <a:p>
            <a:fld id="{242445D3-2E3D-4463-913C-05D3012C1118}" type="slidenum">
              <a:rPr lang="en-US" smtClean="0"/>
              <a:t>23</a:t>
            </a:fld>
            <a:endParaRPr lang="en-US" dirty="0"/>
          </a:p>
        </p:txBody>
      </p:sp>
      <p:pic>
        <p:nvPicPr>
          <p:cNvPr id="4" name="Picture 3">
            <a:extLst>
              <a:ext uri="{FF2B5EF4-FFF2-40B4-BE49-F238E27FC236}">
                <a16:creationId xmlns:a16="http://schemas.microsoft.com/office/drawing/2014/main" id="{036A7598-3DDE-42C9-A636-986A0CE3A3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86" y="215041"/>
            <a:ext cx="1006211" cy="675704"/>
          </a:xfrm>
          <a:prstGeom prst="rect">
            <a:avLst/>
          </a:prstGeom>
        </p:spPr>
      </p:pic>
      <p:pic>
        <p:nvPicPr>
          <p:cNvPr id="6" name="Picture 2" descr="Image result for cain center for the arts">
            <a:extLst>
              <a:ext uri="{FF2B5EF4-FFF2-40B4-BE49-F238E27FC236}">
                <a16:creationId xmlns:a16="http://schemas.microsoft.com/office/drawing/2014/main" id="{60450A1A-310F-43DE-82CC-9D82EA7B9F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6049" y="196173"/>
            <a:ext cx="997764" cy="82406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0048F2A-5CAF-4777-8FED-C28DF921F469}"/>
              </a:ext>
            </a:extLst>
          </p:cNvPr>
          <p:cNvSpPr/>
          <p:nvPr/>
        </p:nvSpPr>
        <p:spPr>
          <a:xfrm>
            <a:off x="535709" y="1305858"/>
            <a:ext cx="5786582" cy="334772"/>
          </a:xfrm>
          <a:prstGeom prst="rect">
            <a:avLst/>
          </a:prstGeom>
        </p:spPr>
        <p:txBody>
          <a:bodyPr wrap="square">
            <a:spAutoFit/>
          </a:bodyPr>
          <a:lstStyle/>
          <a:p>
            <a:pPr>
              <a:lnSpc>
                <a:spcPct val="106000"/>
              </a:lnSpc>
              <a:spcBef>
                <a:spcPts val="1200"/>
              </a:spcBef>
              <a:spcAft>
                <a:spcPts val="600"/>
              </a:spcAft>
            </a:pPr>
            <a:r>
              <a:rPr lang="en-US" sz="1600" b="1" dirty="0">
                <a:solidFill>
                  <a:srgbClr val="51C7E3"/>
                </a:solidFill>
                <a:latin typeface="Arial" panose="020B0604020202020204" pitchFamily="34" charset="0"/>
                <a:cs typeface="Arial" panose="020B0604020202020204" pitchFamily="34" charset="0"/>
              </a:rPr>
              <a:t>Revenue &amp; Expenses: Programming</a:t>
            </a:r>
            <a:endParaRPr lang="en-US" sz="1600" b="1" dirty="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0F9F76A2-9148-4CBD-9505-A1F49DD2C57D}"/>
              </a:ext>
            </a:extLst>
          </p:cNvPr>
          <p:cNvCxnSpPr>
            <a:cxnSpLocks/>
          </p:cNvCxnSpPr>
          <p:nvPr/>
        </p:nvCxnSpPr>
        <p:spPr>
          <a:xfrm>
            <a:off x="310587" y="1609344"/>
            <a:ext cx="6236827" cy="0"/>
          </a:xfrm>
          <a:prstGeom prst="line">
            <a:avLst/>
          </a:prstGeom>
          <a:ln w="19050">
            <a:solidFill>
              <a:srgbClr val="51C7E3"/>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7B65543-2E52-4041-B776-C35740DF5A34}"/>
              </a:ext>
            </a:extLst>
          </p:cNvPr>
          <p:cNvSpPr/>
          <p:nvPr/>
        </p:nvSpPr>
        <p:spPr>
          <a:xfrm>
            <a:off x="64073" y="4965569"/>
            <a:ext cx="6659740" cy="3924151"/>
          </a:xfrm>
          <a:prstGeom prst="rect">
            <a:avLst/>
          </a:prstGeom>
        </p:spPr>
        <p:txBody>
          <a:bodyPr wrap="square">
            <a:spAutoFit/>
          </a:bodyPr>
          <a:lstStyle/>
          <a:p>
            <a:pPr>
              <a:spcBef>
                <a:spcPts val="600"/>
              </a:spcBef>
            </a:pPr>
            <a:r>
              <a:rPr lang="en-US" sz="1100" b="1" dirty="0">
                <a:latin typeface="Arial" panose="020B0604020202020204" pitchFamily="34" charset="0"/>
                <a:cs typeface="Arial" panose="020B0604020202020204" pitchFamily="34" charset="0"/>
              </a:rPr>
              <a:t>Reference Notes:</a:t>
            </a:r>
          </a:p>
          <a:p>
            <a:pPr marL="169863" indent="-169863">
              <a:spcBef>
                <a:spcPts val="600"/>
              </a:spcBef>
              <a:buFont typeface="Wingdings" panose="05000000000000000000" pitchFamily="2" charset="2"/>
              <a:buChar char="§"/>
            </a:pPr>
            <a:r>
              <a:rPr lang="en-US" sz="1100" dirty="0">
                <a:latin typeface="Arial" panose="020B0604020202020204" pitchFamily="34" charset="0"/>
                <a:cs typeface="Arial" panose="020B0604020202020204" pitchFamily="34" charset="0"/>
              </a:rPr>
              <a:t>Nationwide averages based on studies by the Theatre Communications Group, income and expense items shown for areas most applicable to the Cain Center for the Arts (in terms of peer groups)</a:t>
            </a:r>
          </a:p>
          <a:p>
            <a:pPr marL="169863" indent="-169863">
              <a:spcBef>
                <a:spcPts val="600"/>
              </a:spcBef>
              <a:buFont typeface="Wingdings" panose="05000000000000000000" pitchFamily="2" charset="2"/>
              <a:buChar char="§"/>
            </a:pPr>
            <a:r>
              <a:rPr lang="en-US" sz="1100" dirty="0">
                <a:latin typeface="Arial" panose="020B0604020202020204" pitchFamily="34" charset="0"/>
                <a:cs typeface="Arial" panose="020B0604020202020204" pitchFamily="34" charset="0"/>
              </a:rPr>
              <a:t>Assumes that 2022 to 2023 will be the first full year of programming delivery, with 2021 to 2022 as a partial year of program delivery (estimated at 33% of a full year)</a:t>
            </a:r>
          </a:p>
          <a:p>
            <a:pPr marL="169863" indent="-169863">
              <a:spcBef>
                <a:spcPts val="600"/>
              </a:spcBef>
              <a:buFont typeface="Wingdings" panose="05000000000000000000" pitchFamily="2" charset="2"/>
              <a:buChar char="§"/>
            </a:pPr>
            <a:r>
              <a:rPr lang="en-US" sz="1100" dirty="0">
                <a:latin typeface="Arial" panose="020B0604020202020204" pitchFamily="34" charset="0"/>
                <a:cs typeface="Arial" panose="020B0604020202020204" pitchFamily="34" charset="0"/>
              </a:rPr>
              <a:t>Income is based on working sessions with the Cain Center for the Arts Executive Director for the initial programming strategy (number / types of programs)</a:t>
            </a:r>
          </a:p>
          <a:p>
            <a:pPr marL="628650" lvl="1" indent="-171450">
              <a:spcBef>
                <a:spcPts val="600"/>
              </a:spcBef>
              <a:buFont typeface="Calibri" panose="020F0502020204030204" pitchFamily="34" charset="0"/>
              <a:buChar char="‒"/>
            </a:pPr>
            <a:r>
              <a:rPr lang="en-US" sz="1100" b="1" dirty="0">
                <a:latin typeface="Arial" panose="020B0604020202020204" pitchFamily="34" charset="0"/>
                <a:cs typeface="Arial" panose="020B0604020202020204" pitchFamily="34" charset="0"/>
              </a:rPr>
              <a:t>Conservative estimates were used</a:t>
            </a:r>
            <a:r>
              <a:rPr lang="en-US" sz="1100" dirty="0">
                <a:latin typeface="Arial" panose="020B0604020202020204" pitchFamily="34" charset="0"/>
                <a:cs typeface="Arial" panose="020B0604020202020204" pitchFamily="34" charset="0"/>
              </a:rPr>
              <a:t>, based on survey results from the Theatre Communications Group, on average theatres operate with 62% paid capacity; for the Cain Center for the Arts a range of 50% to 70% has been used</a:t>
            </a:r>
          </a:p>
          <a:p>
            <a:pPr marL="628650" lvl="1" indent="-171450">
              <a:spcBef>
                <a:spcPts val="600"/>
              </a:spcBef>
              <a:buFont typeface="Calibri" panose="020F0502020204030204" pitchFamily="34" charset="0"/>
              <a:buChar char="‒"/>
            </a:pPr>
            <a:r>
              <a:rPr lang="en-US" sz="1100" dirty="0">
                <a:latin typeface="Arial" panose="020B0604020202020204" pitchFamily="34" charset="0"/>
                <a:cs typeface="Arial" panose="020B0604020202020204" pitchFamily="34" charset="0"/>
              </a:rPr>
              <a:t>A review of local facility rental competition was conducted and the income estimate was found to be in-line with Theatre Communications Groups’ nationwide averages</a:t>
            </a:r>
          </a:p>
          <a:p>
            <a:pPr marL="169863" indent="-169863">
              <a:spcBef>
                <a:spcPts val="600"/>
              </a:spcBef>
              <a:buFont typeface="Wingdings" panose="05000000000000000000" pitchFamily="2" charset="2"/>
              <a:buChar char="§"/>
            </a:pPr>
            <a:r>
              <a:rPr lang="en-US" sz="1100" dirty="0">
                <a:latin typeface="Arial" panose="020B0604020202020204" pitchFamily="34" charset="0"/>
                <a:cs typeface="Arial" panose="020B0604020202020204" pitchFamily="34" charset="0"/>
              </a:rPr>
              <a:t>Program Fees: Includes contract fees, general non-payroll artistic fees (travel / accommodations), and any non-contract stage or visual display management/supplies </a:t>
            </a:r>
          </a:p>
          <a:p>
            <a:pPr marL="169863" indent="-169863">
              <a:spcBef>
                <a:spcPts val="600"/>
              </a:spcBef>
              <a:buFont typeface="Wingdings" panose="05000000000000000000" pitchFamily="2" charset="2"/>
              <a:buChar char="§"/>
            </a:pPr>
            <a:r>
              <a:rPr lang="en-US" sz="1100" dirty="0">
                <a:latin typeface="Arial" panose="020B0604020202020204" pitchFamily="34" charset="0"/>
                <a:cs typeface="Arial" panose="020B0604020202020204" pitchFamily="34" charset="0"/>
              </a:rPr>
              <a:t>Facility Expenses: Expenses related to maintenance would be managed via the Town of Cornelius; (Board discussion item: would all utilities be covered by the Town of Cornelius)</a:t>
            </a:r>
          </a:p>
          <a:p>
            <a:pPr marL="169863" indent="-169863">
              <a:spcBef>
                <a:spcPts val="600"/>
              </a:spcBef>
              <a:buFont typeface="Wingdings" panose="05000000000000000000" pitchFamily="2" charset="2"/>
              <a:buChar char="§"/>
            </a:pPr>
            <a:r>
              <a:rPr lang="en-US" sz="1100" dirty="0">
                <a:latin typeface="Arial" panose="020B0604020202020204" pitchFamily="34" charset="0"/>
                <a:cs typeface="Arial" panose="020B0604020202020204" pitchFamily="34" charset="0"/>
              </a:rPr>
              <a:t>Education / Outreach Programs: No income or expenses are shown as the Cain Center for the Arts focuses on a presentation / rental strategy, however any joint operations with local groups (e.g. Cornelius Arts Center) would impact these areas</a:t>
            </a:r>
          </a:p>
        </p:txBody>
      </p:sp>
      <p:graphicFrame>
        <p:nvGraphicFramePr>
          <p:cNvPr id="14" name="Table 13">
            <a:extLst>
              <a:ext uri="{FF2B5EF4-FFF2-40B4-BE49-F238E27FC236}">
                <a16:creationId xmlns:a16="http://schemas.microsoft.com/office/drawing/2014/main" id="{EDD9ECA2-290B-4F54-8D37-81B3D60D1222}"/>
              </a:ext>
            </a:extLst>
          </p:cNvPr>
          <p:cNvGraphicFramePr>
            <a:graphicFrameLocks noGrp="1"/>
          </p:cNvGraphicFramePr>
          <p:nvPr>
            <p:extLst>
              <p:ext uri="{D42A27DB-BD31-4B8C-83A1-F6EECF244321}">
                <p14:modId xmlns:p14="http://schemas.microsoft.com/office/powerpoint/2010/main" val="2023883787"/>
              </p:ext>
            </p:extLst>
          </p:nvPr>
        </p:nvGraphicFramePr>
        <p:xfrm>
          <a:off x="204857" y="1779056"/>
          <a:ext cx="6448285" cy="3122744"/>
        </p:xfrm>
        <a:graphic>
          <a:graphicData uri="http://schemas.openxmlformats.org/drawingml/2006/table">
            <a:tbl>
              <a:tblPr firstRow="1" bandRow="1">
                <a:tableStyleId>{5C22544A-7EE6-4342-B048-85BDC9FD1C3A}</a:tableStyleId>
              </a:tblPr>
              <a:tblGrid>
                <a:gridCol w="2657215">
                  <a:extLst>
                    <a:ext uri="{9D8B030D-6E8A-4147-A177-3AD203B41FA5}">
                      <a16:colId xmlns:a16="http://schemas.microsoft.com/office/drawing/2014/main" val="994002846"/>
                    </a:ext>
                  </a:extLst>
                </a:gridCol>
                <a:gridCol w="1119340">
                  <a:extLst>
                    <a:ext uri="{9D8B030D-6E8A-4147-A177-3AD203B41FA5}">
                      <a16:colId xmlns:a16="http://schemas.microsoft.com/office/drawing/2014/main" val="1108060818"/>
                    </a:ext>
                  </a:extLst>
                </a:gridCol>
                <a:gridCol w="1335865">
                  <a:extLst>
                    <a:ext uri="{9D8B030D-6E8A-4147-A177-3AD203B41FA5}">
                      <a16:colId xmlns:a16="http://schemas.microsoft.com/office/drawing/2014/main" val="4251421260"/>
                    </a:ext>
                  </a:extLst>
                </a:gridCol>
                <a:gridCol w="1335865">
                  <a:extLst>
                    <a:ext uri="{9D8B030D-6E8A-4147-A177-3AD203B41FA5}">
                      <a16:colId xmlns:a16="http://schemas.microsoft.com/office/drawing/2014/main" val="332741233"/>
                    </a:ext>
                  </a:extLst>
                </a:gridCol>
              </a:tblGrid>
              <a:tr h="427772">
                <a:tc>
                  <a:txBody>
                    <a:bodyPr/>
                    <a:lstStyle/>
                    <a:p>
                      <a:r>
                        <a:rPr lang="en-US" sz="1000" b="1" kern="1200" dirty="0">
                          <a:solidFill>
                            <a:schemeClr val="lt1"/>
                          </a:solidFill>
                          <a:latin typeface="Arial" panose="020B0604020202020204" pitchFamily="34" charset="0"/>
                          <a:ea typeface="+mn-ea"/>
                          <a:cs typeface="Arial" panose="020B0604020202020204" pitchFamily="34" charset="0"/>
                        </a:rPr>
                        <a:t>Category</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tcPr>
                </a:tc>
                <a:tc>
                  <a:txBody>
                    <a:bodyPr/>
                    <a:lstStyle/>
                    <a:p>
                      <a:pPr algn="ctr"/>
                      <a:r>
                        <a:rPr lang="en-US" sz="1000" b="0" i="1" dirty="0">
                          <a:latin typeface="Arial" panose="020B0604020202020204" pitchFamily="34" charset="0"/>
                          <a:cs typeface="Arial" panose="020B0604020202020204" pitchFamily="34" charset="0"/>
                        </a:rPr>
                        <a:t>Opening</a:t>
                      </a:r>
                    </a:p>
                    <a:p>
                      <a:pPr algn="ctr"/>
                      <a:r>
                        <a:rPr lang="en-US" sz="1000" dirty="0">
                          <a:latin typeface="Arial" panose="020B0604020202020204" pitchFamily="34" charset="0"/>
                          <a:cs typeface="Arial" panose="020B0604020202020204" pitchFamily="34" charset="0"/>
                        </a:rPr>
                        <a:t>2021-2022</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tcPr>
                </a:tc>
                <a:tc>
                  <a:txBody>
                    <a:bodyPr/>
                    <a:lstStyle/>
                    <a:p>
                      <a:pPr algn="ctr"/>
                      <a:r>
                        <a:rPr lang="en-US" sz="1000" b="0" i="1" dirty="0">
                          <a:latin typeface="Arial" panose="020B0604020202020204" pitchFamily="34" charset="0"/>
                          <a:cs typeface="Arial" panose="020B0604020202020204" pitchFamily="34" charset="0"/>
                        </a:rPr>
                        <a:t>Maturing</a:t>
                      </a:r>
                    </a:p>
                    <a:p>
                      <a:pPr algn="ctr"/>
                      <a:r>
                        <a:rPr lang="en-US" sz="1000" dirty="0">
                          <a:latin typeface="Arial" panose="020B0604020202020204" pitchFamily="34" charset="0"/>
                          <a:cs typeface="Arial" panose="020B0604020202020204" pitchFamily="34" charset="0"/>
                        </a:rPr>
                        <a:t>2022-2023</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Nationwide Average</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812392149"/>
                  </a:ext>
                </a:extLst>
              </a:tr>
              <a:tr h="224581">
                <a:tc>
                  <a:txBody>
                    <a:bodyPr/>
                    <a:lstStyle/>
                    <a:p>
                      <a:r>
                        <a:rPr lang="en-US" sz="1050" b="0" dirty="0">
                          <a:latin typeface="Arial" panose="020B0604020202020204" pitchFamily="34" charset="0"/>
                          <a:cs typeface="Arial" panose="020B0604020202020204" pitchFamily="34" charset="0"/>
                        </a:rPr>
                        <a:t>Revenue</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sz="1050" b="0" dirty="0">
                        <a:latin typeface="Arial" panose="020B0604020202020204" pitchFamily="34" charset="0"/>
                        <a:cs typeface="Arial" panose="020B0604020202020204" pitchFamily="34" charset="0"/>
                      </a:endParaRP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sz="1050" b="0" dirty="0">
                        <a:latin typeface="Arial" panose="020B0604020202020204" pitchFamily="34" charset="0"/>
                        <a:cs typeface="Arial" panose="020B0604020202020204" pitchFamily="34" charset="0"/>
                      </a:endParaRP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sz="1050" b="0" dirty="0">
                        <a:latin typeface="Arial" panose="020B0604020202020204" pitchFamily="34" charset="0"/>
                        <a:cs typeface="Arial" panose="020B0604020202020204" pitchFamily="34" charset="0"/>
                      </a:endParaRP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47238527"/>
                  </a:ext>
                </a:extLst>
              </a:tr>
              <a:tr h="224581">
                <a:tc>
                  <a:txBody>
                    <a:bodyPr/>
                    <a:lstStyle/>
                    <a:p>
                      <a:r>
                        <a:rPr lang="en-US" sz="1050" b="0" dirty="0">
                          <a:latin typeface="Arial" panose="020B0604020202020204" pitchFamily="34" charset="0"/>
                          <a:cs typeface="Arial" panose="020B0604020202020204" pitchFamily="34" charset="0"/>
                        </a:rPr>
                        <a:t>Programming Income</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a:r>
                        <a:rPr lang="en-US" sz="1050" b="0" dirty="0">
                          <a:latin typeface="Arial" panose="020B0604020202020204" pitchFamily="34" charset="0"/>
                          <a:cs typeface="Arial" panose="020B0604020202020204" pitchFamily="34" charset="0"/>
                        </a:rPr>
                        <a:t>94 to 114k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280 to 343k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690k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211132184"/>
                  </a:ext>
                </a:extLst>
              </a:tr>
              <a:tr h="224581">
                <a:tc>
                  <a:txBody>
                    <a:bodyPr/>
                    <a:lstStyle/>
                    <a:p>
                      <a:r>
                        <a:rPr lang="en-US" sz="1050" b="0" dirty="0">
                          <a:latin typeface="Arial" panose="020B0604020202020204" pitchFamily="34" charset="0"/>
                          <a:cs typeface="Arial" panose="020B0604020202020204" pitchFamily="34" charset="0"/>
                        </a:rPr>
                        <a:t>Facility Rental Income</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a:r>
                        <a:rPr lang="en-US" sz="1050" b="0" dirty="0">
                          <a:latin typeface="Arial" panose="020B0604020202020204" pitchFamily="34" charset="0"/>
                          <a:cs typeface="Arial" panose="020B0604020202020204" pitchFamily="34" charset="0"/>
                        </a:rPr>
                        <a:t>47 to 57k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140 to 171k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163k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97049780"/>
                  </a:ext>
                </a:extLst>
              </a:tr>
              <a:tr h="224581">
                <a:tc>
                  <a:txBody>
                    <a:bodyPr/>
                    <a:lstStyle/>
                    <a:p>
                      <a:r>
                        <a:rPr lang="en-US" sz="1050" b="0" dirty="0">
                          <a:latin typeface="Arial" panose="020B0604020202020204" pitchFamily="34" charset="0"/>
                          <a:cs typeface="Arial" panose="020B0604020202020204" pitchFamily="34" charset="0"/>
                        </a:rPr>
                        <a:t>Concessions Income</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a:r>
                        <a:rPr lang="en-US" sz="1050" b="0" dirty="0">
                          <a:latin typeface="Arial" panose="020B0604020202020204" pitchFamily="34" charset="0"/>
                          <a:cs typeface="Arial" panose="020B0604020202020204" pitchFamily="34" charset="0"/>
                        </a:rPr>
                        <a:t>36 to 44k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108 to 132k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126k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25568960"/>
                  </a:ext>
                </a:extLst>
              </a:tr>
              <a:tr h="224581">
                <a:tc>
                  <a:txBody>
                    <a:bodyPr/>
                    <a:lstStyle/>
                    <a:p>
                      <a:r>
                        <a:rPr lang="en-US" sz="1050" b="0" dirty="0">
                          <a:latin typeface="Arial" panose="020B0604020202020204" pitchFamily="34" charset="0"/>
                          <a:cs typeface="Arial" panose="020B0604020202020204" pitchFamily="34" charset="0"/>
                        </a:rPr>
                        <a:t>Education / Outreach Program Income</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a:r>
                        <a:rPr lang="en-US" sz="1050" b="0" dirty="0">
                          <a:latin typeface="Arial" panose="020B0604020202020204" pitchFamily="34" charset="0"/>
                          <a:cs typeface="Arial" panose="020B0604020202020204" pitchFamily="34" charset="0"/>
                        </a:rPr>
                        <a:t>--</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94k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410537260"/>
                  </a:ext>
                </a:extLst>
              </a:tr>
              <a:tr h="224581">
                <a:tc>
                  <a:txBody>
                    <a:bodyPr/>
                    <a:lstStyle/>
                    <a:p>
                      <a:r>
                        <a:rPr lang="en-US" sz="1050" b="1" dirty="0">
                          <a:latin typeface="Arial" panose="020B0604020202020204" pitchFamily="34" charset="0"/>
                          <a:cs typeface="Arial" panose="020B0604020202020204" pitchFamily="34" charset="0"/>
                        </a:rPr>
                        <a:t>Income Sub-Total</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accent4">
                        <a:lumMod val="60000"/>
                        <a:lumOff val="40000"/>
                      </a:schemeClr>
                    </a:solidFill>
                  </a:tcPr>
                </a:tc>
                <a:tc>
                  <a:txBody>
                    <a:bodyPr/>
                    <a:lstStyle/>
                    <a:p>
                      <a:pPr algn="ctr"/>
                      <a:r>
                        <a:rPr lang="en-US" sz="1050" b="1" dirty="0">
                          <a:latin typeface="Arial" panose="020B0604020202020204" pitchFamily="34" charset="0"/>
                          <a:cs typeface="Arial" panose="020B0604020202020204" pitchFamily="34" charset="0"/>
                        </a:rPr>
                        <a:t>$ 177 to 215k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accent4">
                        <a:lumMod val="60000"/>
                        <a:lumOff val="40000"/>
                      </a:schemeClr>
                    </a:solidFill>
                  </a:tcPr>
                </a:tc>
                <a:tc>
                  <a:txBody>
                    <a:bodyPr/>
                    <a:lstStyle/>
                    <a:p>
                      <a:pPr algn="ctr"/>
                      <a:r>
                        <a:rPr lang="en-US" sz="1050" b="1" dirty="0">
                          <a:latin typeface="Arial" panose="020B0604020202020204" pitchFamily="34" charset="0"/>
                          <a:cs typeface="Arial" panose="020B0604020202020204" pitchFamily="34" charset="0"/>
                        </a:rPr>
                        <a:t>$ 528 to 646k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accent4">
                        <a:lumMod val="60000"/>
                        <a:lumOff val="40000"/>
                      </a:schemeClr>
                    </a:solidFill>
                  </a:tcPr>
                </a:tc>
                <a:tc>
                  <a:txBody>
                    <a:bodyPr/>
                    <a:lstStyle/>
                    <a:p>
                      <a:pPr algn="ctr"/>
                      <a:endParaRPr lang="en-US" sz="1050" b="1" dirty="0">
                        <a:latin typeface="Arial" panose="020B0604020202020204" pitchFamily="34" charset="0"/>
                        <a:cs typeface="Arial" panose="020B0604020202020204" pitchFamily="34" charset="0"/>
                      </a:endParaRP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14835321"/>
                  </a:ext>
                </a:extLst>
              </a:tr>
              <a:tr h="224581">
                <a:tc>
                  <a:txBody>
                    <a:bodyPr/>
                    <a:lstStyle/>
                    <a:p>
                      <a:r>
                        <a:rPr lang="en-US" sz="1050" b="0" dirty="0">
                          <a:latin typeface="Arial" panose="020B0604020202020204" pitchFamily="34" charset="0"/>
                          <a:cs typeface="Arial" panose="020B0604020202020204" pitchFamily="34" charset="0"/>
                        </a:rPr>
                        <a:t>Expenses</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sz="1050" b="0" dirty="0">
                        <a:latin typeface="Arial" panose="020B0604020202020204" pitchFamily="34" charset="0"/>
                        <a:cs typeface="Arial" panose="020B0604020202020204" pitchFamily="34" charset="0"/>
                      </a:endParaRP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sz="1050" b="0" dirty="0">
                        <a:latin typeface="Arial" panose="020B0604020202020204" pitchFamily="34" charset="0"/>
                        <a:cs typeface="Arial" panose="020B0604020202020204" pitchFamily="34" charset="0"/>
                      </a:endParaRP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sz="1050" b="0" dirty="0">
                        <a:latin typeface="Arial" panose="020B0604020202020204" pitchFamily="34" charset="0"/>
                        <a:cs typeface="Arial" panose="020B0604020202020204" pitchFamily="34" charset="0"/>
                      </a:endParaRP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662297491"/>
                  </a:ext>
                </a:extLst>
              </a:tr>
              <a:tr h="224581">
                <a:tc>
                  <a:txBody>
                    <a:bodyPr/>
                    <a:lstStyle/>
                    <a:p>
                      <a:r>
                        <a:rPr lang="en-US" sz="1050" b="0" dirty="0">
                          <a:latin typeface="Arial" panose="020B0604020202020204" pitchFamily="34" charset="0"/>
                          <a:cs typeface="Arial" panose="020B0604020202020204" pitchFamily="34" charset="0"/>
                        </a:rPr>
                        <a:t>Programming Fees</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a:r>
                        <a:rPr lang="en-US" sz="1050" b="0" dirty="0">
                          <a:latin typeface="Arial" panose="020B0604020202020204" pitchFamily="34" charset="0"/>
                          <a:cs typeface="Arial" panose="020B0604020202020204" pitchFamily="34" charset="0"/>
                        </a:rPr>
                        <a:t>110k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330k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solidFill>
                            <a:schemeClr val="tx1"/>
                          </a:solidFill>
                          <a:latin typeface="Arial" panose="020B0604020202020204" pitchFamily="34" charset="0"/>
                          <a:cs typeface="Arial" panose="020B0604020202020204" pitchFamily="34" charset="0"/>
                        </a:rPr>
                        <a:t>380k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rgbClr val="D9D9D9"/>
                    </a:solidFill>
                  </a:tcPr>
                </a:tc>
                <a:extLst>
                  <a:ext uri="{0D108BD9-81ED-4DB2-BD59-A6C34878D82A}">
                    <a16:rowId xmlns:a16="http://schemas.microsoft.com/office/drawing/2014/main" val="2399591935"/>
                  </a:ext>
                </a:extLst>
              </a:tr>
              <a:tr h="224581">
                <a:tc>
                  <a:txBody>
                    <a:bodyPr/>
                    <a:lstStyle/>
                    <a:p>
                      <a:pPr marL="0" algn="l" defTabSz="685800" rtl="0" eaLnBrk="1" latinLnBrk="0" hangingPunct="1"/>
                      <a:r>
                        <a:rPr kumimoji="0" lang="en-US" sz="1050" b="0" i="0" u="none" strike="noStrike" kern="1200" cap="none" spc="0" normalizeH="0" baseline="0" dirty="0">
                          <a:ln>
                            <a:noFill/>
                          </a:ln>
                          <a:solidFill>
                            <a:schemeClr val="tx1"/>
                          </a:solidFill>
                          <a:effectLst/>
                          <a:uLnTx/>
                          <a:uFillTx/>
                          <a:latin typeface="Arial" panose="020B0604020202020204" pitchFamily="34" charset="0"/>
                          <a:ea typeface="+mn-ea"/>
                          <a:cs typeface="Arial" panose="020B0604020202020204" pitchFamily="34" charset="0"/>
                        </a:rPr>
                        <a:t>Facility Expenses</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a:r>
                        <a:rPr lang="en-US" sz="1050" b="0" dirty="0">
                          <a:latin typeface="Arial" panose="020B0604020202020204" pitchFamily="34" charset="0"/>
                          <a:cs typeface="Arial" panose="020B0604020202020204" pitchFamily="34" charset="0"/>
                        </a:rPr>
                        <a:t>--</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56k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58427408"/>
                  </a:ext>
                </a:extLst>
              </a:tr>
              <a:tr h="224581">
                <a:tc>
                  <a:txBody>
                    <a:bodyPr/>
                    <a:lstStyle/>
                    <a:p>
                      <a:pPr marL="0" algn="l" defTabSz="685800" rtl="0" eaLnBrk="1" latinLnBrk="0" hangingPunct="1"/>
                      <a:r>
                        <a:rPr kumimoji="0" lang="en-US" sz="1050" b="0" i="0" u="none" strike="noStrike" kern="1200" cap="none" spc="0" normalizeH="0" baseline="0" dirty="0">
                          <a:ln>
                            <a:noFill/>
                          </a:ln>
                          <a:solidFill>
                            <a:schemeClr val="tx1"/>
                          </a:solidFill>
                          <a:effectLst/>
                          <a:uLnTx/>
                          <a:uFillTx/>
                          <a:latin typeface="Arial" panose="020B0604020202020204" pitchFamily="34" charset="0"/>
                          <a:ea typeface="+mn-ea"/>
                          <a:cs typeface="Arial" panose="020B0604020202020204" pitchFamily="34" charset="0"/>
                        </a:rPr>
                        <a:t>Concessions Expenses</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a:r>
                        <a:rPr lang="en-US" sz="1050" b="0" dirty="0">
                          <a:latin typeface="Arial" panose="020B0604020202020204" pitchFamily="34" charset="0"/>
                          <a:cs typeface="Arial" panose="020B0604020202020204" pitchFamily="34" charset="0"/>
                        </a:rPr>
                        <a:t>35k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106k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106k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30549410"/>
                  </a:ext>
                </a:extLst>
              </a:tr>
              <a:tr h="22458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50" b="0" dirty="0">
                          <a:latin typeface="Arial" panose="020B0604020202020204" pitchFamily="34" charset="0"/>
                          <a:cs typeface="Arial" panose="020B0604020202020204" pitchFamily="34" charset="0"/>
                        </a:rPr>
                        <a:t>Education / Outreach Program Expenses</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a:r>
                        <a:rPr lang="en-US" sz="1050" b="0" dirty="0">
                          <a:latin typeface="Arial" panose="020B0604020202020204" pitchFamily="34" charset="0"/>
                          <a:cs typeface="Arial" panose="020B0604020202020204" pitchFamily="34" charset="0"/>
                        </a:rPr>
                        <a:t>--</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76k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537703105"/>
                  </a:ext>
                </a:extLst>
              </a:tr>
              <a:tr h="22458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Expenses Sub-Total</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accent4">
                        <a:lumMod val="60000"/>
                        <a:lumOff val="40000"/>
                      </a:schemeClr>
                    </a:solidFill>
                  </a:tcPr>
                </a:tc>
                <a:tc>
                  <a:txBody>
                    <a:bodyPr/>
                    <a:lstStyle/>
                    <a:p>
                      <a:pPr algn="ctr"/>
                      <a:r>
                        <a:rPr lang="en-US" sz="1050" b="1" dirty="0">
                          <a:latin typeface="Arial" panose="020B0604020202020204" pitchFamily="34" charset="0"/>
                          <a:cs typeface="Arial" panose="020B0604020202020204" pitchFamily="34" charset="0"/>
                        </a:rPr>
                        <a:t>$ 145k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accent4">
                        <a:lumMod val="60000"/>
                        <a:lumOff val="40000"/>
                      </a:schemeClr>
                    </a:solidFill>
                  </a:tcPr>
                </a:tc>
                <a:tc>
                  <a:txBody>
                    <a:bodyPr/>
                    <a:lstStyle/>
                    <a:p>
                      <a:pPr algn="ctr"/>
                      <a:r>
                        <a:rPr lang="en-US" sz="1050" b="1" dirty="0">
                          <a:latin typeface="Arial" panose="020B0604020202020204" pitchFamily="34" charset="0"/>
                          <a:cs typeface="Arial" panose="020B0604020202020204" pitchFamily="34" charset="0"/>
                        </a:rPr>
                        <a:t>$ 436k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accent4">
                        <a:lumMod val="60000"/>
                        <a:lumOff val="40000"/>
                      </a:schemeClr>
                    </a:solidFill>
                  </a:tcPr>
                </a:tc>
                <a:tc>
                  <a:txBody>
                    <a:bodyPr/>
                    <a:lstStyle/>
                    <a:p>
                      <a:pPr algn="ctr"/>
                      <a:endParaRPr lang="en-US" sz="1050" b="1" dirty="0">
                        <a:latin typeface="Arial" panose="020B0604020202020204" pitchFamily="34" charset="0"/>
                        <a:cs typeface="Arial" panose="020B0604020202020204" pitchFamily="34" charset="0"/>
                      </a:endParaRP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96234310"/>
                  </a:ext>
                </a:extLst>
              </a:tr>
            </a:tbl>
          </a:graphicData>
        </a:graphic>
      </p:graphicFrame>
      <p:sp>
        <p:nvSpPr>
          <p:cNvPr id="15" name="Footer Placeholder 1">
            <a:extLst>
              <a:ext uri="{FF2B5EF4-FFF2-40B4-BE49-F238E27FC236}">
                <a16:creationId xmlns:a16="http://schemas.microsoft.com/office/drawing/2014/main" id="{E98CDC18-3E5C-4800-992D-4165C95CBB53}"/>
              </a:ext>
            </a:extLst>
          </p:cNvPr>
          <p:cNvSpPr txBox="1">
            <a:spLocks/>
          </p:cNvSpPr>
          <p:nvPr/>
        </p:nvSpPr>
        <p:spPr>
          <a:xfrm>
            <a:off x="2271713" y="8712880"/>
            <a:ext cx="2314575" cy="486833"/>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Cain Center for the Arts - Strategic Plan</a:t>
            </a:r>
            <a:endParaRPr lang="en-US" dirty="0"/>
          </a:p>
        </p:txBody>
      </p:sp>
    </p:spTree>
    <p:extLst>
      <p:ext uri="{BB962C8B-B14F-4D97-AF65-F5344CB8AC3E}">
        <p14:creationId xmlns:p14="http://schemas.microsoft.com/office/powerpoint/2010/main" val="4167351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6A7598-3DDE-42C9-A636-986A0CE3A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86" y="215041"/>
            <a:ext cx="1006211" cy="675704"/>
          </a:xfrm>
          <a:prstGeom prst="rect">
            <a:avLst/>
          </a:prstGeom>
        </p:spPr>
      </p:pic>
      <p:pic>
        <p:nvPicPr>
          <p:cNvPr id="6" name="Picture 2" descr="Image result for cain center for the arts">
            <a:extLst>
              <a:ext uri="{FF2B5EF4-FFF2-40B4-BE49-F238E27FC236}">
                <a16:creationId xmlns:a16="http://schemas.microsoft.com/office/drawing/2014/main" id="{60450A1A-310F-43DE-82CC-9D82EA7B9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6049" y="196173"/>
            <a:ext cx="997764" cy="82406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0048F2A-5CAF-4777-8FED-C28DF921F469}"/>
              </a:ext>
            </a:extLst>
          </p:cNvPr>
          <p:cNvSpPr/>
          <p:nvPr/>
        </p:nvSpPr>
        <p:spPr>
          <a:xfrm>
            <a:off x="535709" y="1305858"/>
            <a:ext cx="5786582" cy="334772"/>
          </a:xfrm>
          <a:prstGeom prst="rect">
            <a:avLst/>
          </a:prstGeom>
        </p:spPr>
        <p:txBody>
          <a:bodyPr wrap="square">
            <a:spAutoFit/>
          </a:bodyPr>
          <a:lstStyle/>
          <a:p>
            <a:pPr>
              <a:lnSpc>
                <a:spcPct val="106000"/>
              </a:lnSpc>
              <a:spcBef>
                <a:spcPts val="1200"/>
              </a:spcBef>
              <a:spcAft>
                <a:spcPts val="600"/>
              </a:spcAft>
            </a:pPr>
            <a:r>
              <a:rPr lang="en-US" sz="1600" b="1" dirty="0">
                <a:solidFill>
                  <a:srgbClr val="51C7E3"/>
                </a:solidFill>
                <a:latin typeface="Arial" panose="020B0604020202020204" pitchFamily="34" charset="0"/>
                <a:cs typeface="Arial" panose="020B0604020202020204" pitchFamily="34" charset="0"/>
              </a:rPr>
              <a:t>Revenue: Contributed Income</a:t>
            </a:r>
            <a:endParaRPr lang="en-US" sz="1600" b="1" dirty="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0F9F76A2-9148-4CBD-9505-A1F49DD2C57D}"/>
              </a:ext>
            </a:extLst>
          </p:cNvPr>
          <p:cNvCxnSpPr>
            <a:cxnSpLocks/>
          </p:cNvCxnSpPr>
          <p:nvPr/>
        </p:nvCxnSpPr>
        <p:spPr>
          <a:xfrm>
            <a:off x="310587" y="1609344"/>
            <a:ext cx="6236827" cy="0"/>
          </a:xfrm>
          <a:prstGeom prst="line">
            <a:avLst/>
          </a:prstGeom>
          <a:ln w="19050">
            <a:solidFill>
              <a:srgbClr val="51C7E3"/>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7B65543-2E52-4041-B776-C35740DF5A34}"/>
              </a:ext>
            </a:extLst>
          </p:cNvPr>
          <p:cNvSpPr/>
          <p:nvPr/>
        </p:nvSpPr>
        <p:spPr>
          <a:xfrm>
            <a:off x="64072" y="4366865"/>
            <a:ext cx="6659740" cy="3247043"/>
          </a:xfrm>
          <a:prstGeom prst="rect">
            <a:avLst/>
          </a:prstGeom>
        </p:spPr>
        <p:txBody>
          <a:bodyPr wrap="square">
            <a:spAutoFit/>
          </a:bodyPr>
          <a:lstStyle/>
          <a:p>
            <a:pPr>
              <a:spcBef>
                <a:spcPts val="600"/>
              </a:spcBef>
            </a:pPr>
            <a:r>
              <a:rPr lang="en-US" sz="1100" b="1" dirty="0">
                <a:latin typeface="Arial" panose="020B0604020202020204" pitchFamily="34" charset="0"/>
                <a:cs typeface="Arial" panose="020B0604020202020204" pitchFamily="34" charset="0"/>
              </a:rPr>
              <a:t>Reference Notes:</a:t>
            </a:r>
          </a:p>
          <a:p>
            <a:pPr marL="169863" indent="-169863">
              <a:spcBef>
                <a:spcPts val="600"/>
              </a:spcBef>
              <a:buFont typeface="Wingdings" panose="05000000000000000000" pitchFamily="2" charset="2"/>
              <a:buChar char="§"/>
            </a:pPr>
            <a:r>
              <a:rPr lang="en-US" sz="1100" dirty="0">
                <a:latin typeface="Arial" panose="020B0604020202020204" pitchFamily="34" charset="0"/>
                <a:cs typeface="Arial" panose="020B0604020202020204" pitchFamily="34" charset="0"/>
              </a:rPr>
              <a:t>Town of Cornelius appropriation request </a:t>
            </a:r>
            <a:r>
              <a:rPr lang="en-US" sz="1100" b="1" dirty="0">
                <a:latin typeface="Arial" panose="020B0604020202020204" pitchFamily="34" charset="0"/>
                <a:cs typeface="Arial" panose="020B0604020202020204" pitchFamily="34" charset="0"/>
              </a:rPr>
              <a:t>remains consistent overtime</a:t>
            </a:r>
            <a:r>
              <a:rPr lang="en-US" sz="1100" dirty="0">
                <a:latin typeface="Arial" panose="020B0604020202020204" pitchFamily="34" charset="0"/>
                <a:cs typeface="Arial" panose="020B0604020202020204" pitchFamily="34" charset="0"/>
              </a:rPr>
              <a:t> with an estimated 2% year-over-year inflation </a:t>
            </a:r>
          </a:p>
          <a:p>
            <a:pPr marL="628650" lvl="1" indent="-171450">
              <a:spcBef>
                <a:spcPts val="600"/>
              </a:spcBef>
              <a:buFont typeface="Calibri" panose="020F0502020204030204" pitchFamily="34" charset="0"/>
              <a:buChar char="‒"/>
            </a:pPr>
            <a:r>
              <a:rPr lang="en-US" sz="1100" b="1" dirty="0">
                <a:latin typeface="Arial" panose="020B0604020202020204" pitchFamily="34" charset="0"/>
                <a:cs typeface="Arial" panose="020B0604020202020204" pitchFamily="34" charset="0"/>
              </a:rPr>
              <a:t>Support may be reduced </a:t>
            </a:r>
            <a:r>
              <a:rPr lang="en-US" sz="1100" dirty="0">
                <a:latin typeface="Arial" panose="020B0604020202020204" pitchFamily="34" charset="0"/>
                <a:cs typeface="Arial" panose="020B0604020202020204" pitchFamily="34" charset="0"/>
              </a:rPr>
              <a:t>over time if decided, with any balance to the estimated support level shifted to be covered by either Fundraising or Earned Income</a:t>
            </a:r>
          </a:p>
          <a:p>
            <a:pPr marL="628650" lvl="1" indent="-171450">
              <a:spcBef>
                <a:spcPts val="600"/>
              </a:spcBef>
              <a:buFont typeface="Calibri" panose="020F0502020204030204" pitchFamily="34" charset="0"/>
              <a:buChar char="‒"/>
            </a:pPr>
            <a:r>
              <a:rPr lang="en-US" sz="1100" b="1" dirty="0">
                <a:latin typeface="Arial" panose="020B0604020202020204" pitchFamily="34" charset="0"/>
                <a:cs typeface="Arial" panose="020B0604020202020204" pitchFamily="34" charset="0"/>
              </a:rPr>
              <a:t>Town of Cornelius</a:t>
            </a:r>
            <a:r>
              <a:rPr lang="en-US" sz="1100" dirty="0">
                <a:latin typeface="Arial" panose="020B0604020202020204" pitchFamily="34" charset="0"/>
                <a:cs typeface="Arial" panose="020B0604020202020204" pitchFamily="34" charset="0"/>
              </a:rPr>
              <a:t> </a:t>
            </a:r>
            <a:r>
              <a:rPr lang="en-US" sz="1100" b="1" dirty="0">
                <a:latin typeface="Arial" panose="020B0604020202020204" pitchFamily="34" charset="0"/>
                <a:cs typeface="Arial" panose="020B0604020202020204" pitchFamily="34" charset="0"/>
              </a:rPr>
              <a:t>is assumed to cover all maintenance related expenses </a:t>
            </a:r>
            <a:r>
              <a:rPr lang="en-US" sz="1100" dirty="0">
                <a:latin typeface="Arial" panose="020B0604020202020204" pitchFamily="34" charset="0"/>
                <a:cs typeface="Arial" panose="020B0604020202020204" pitchFamily="34" charset="0"/>
              </a:rPr>
              <a:t>with the related funding and expense figures excluded from these projections (net zero)</a:t>
            </a:r>
          </a:p>
          <a:p>
            <a:pPr marL="628650" lvl="1" indent="-171450">
              <a:spcBef>
                <a:spcPts val="600"/>
              </a:spcBef>
              <a:buFont typeface="Calibri" panose="020F0502020204030204" pitchFamily="34" charset="0"/>
              <a:buChar char="‒"/>
            </a:pPr>
            <a:endParaRPr lang="en-US" sz="1100" dirty="0">
              <a:latin typeface="Arial" panose="020B0604020202020204" pitchFamily="34" charset="0"/>
              <a:cs typeface="Arial" panose="020B0604020202020204" pitchFamily="34" charset="0"/>
            </a:endParaRPr>
          </a:p>
          <a:p>
            <a:pPr marL="169863" indent="-169863">
              <a:spcBef>
                <a:spcPts val="600"/>
              </a:spcBef>
              <a:buFont typeface="Wingdings" panose="05000000000000000000" pitchFamily="2" charset="2"/>
              <a:buChar char="§"/>
            </a:pPr>
            <a:r>
              <a:rPr lang="en-US" sz="1100" dirty="0">
                <a:latin typeface="Arial" panose="020B0604020202020204" pitchFamily="34" charset="0"/>
                <a:cs typeface="Arial" panose="020B0604020202020204" pitchFamily="34" charset="0"/>
              </a:rPr>
              <a:t>Grants are estimated as per Cain Center for the Arts 2019 to 2021 budget planning with 10% target increases for both 2021-2022 and 2022-2023</a:t>
            </a:r>
          </a:p>
          <a:p>
            <a:pPr marL="169863" indent="-169863">
              <a:spcBef>
                <a:spcPts val="600"/>
              </a:spcBef>
              <a:buFont typeface="Wingdings" panose="05000000000000000000" pitchFamily="2" charset="2"/>
              <a:buChar char="§"/>
            </a:pPr>
            <a:r>
              <a:rPr lang="en-US" sz="1100" dirty="0">
                <a:latin typeface="Arial" panose="020B0604020202020204" pitchFamily="34" charset="0"/>
                <a:cs typeface="Arial" panose="020B0604020202020204" pitchFamily="34" charset="0"/>
              </a:rPr>
              <a:t>Fundraising / Sponsorships targets for 2021 and beyond are estimated as per the gap to resolve all projected negative balances</a:t>
            </a:r>
          </a:p>
          <a:p>
            <a:pPr marL="169863" indent="-169863">
              <a:spcBef>
                <a:spcPts val="600"/>
              </a:spcBef>
              <a:buFont typeface="Wingdings" panose="05000000000000000000" pitchFamily="2" charset="2"/>
              <a:buChar char="§"/>
            </a:pPr>
            <a:r>
              <a:rPr lang="en-US" sz="1100" dirty="0">
                <a:latin typeface="Arial" panose="020B0604020202020204" pitchFamily="34" charset="0"/>
                <a:cs typeface="Arial" panose="020B0604020202020204" pitchFamily="34" charset="0"/>
              </a:rPr>
              <a:t>Investment income / endowments are not include in the projections and should be considered as per Cain Center for Arts financial planning for post Construction Capital Campaign actions</a:t>
            </a:r>
          </a:p>
          <a:p>
            <a:pPr marL="169863" indent="-169863">
              <a:spcBef>
                <a:spcPts val="600"/>
              </a:spcBef>
              <a:buFont typeface="Wingdings" panose="05000000000000000000" pitchFamily="2" charset="2"/>
              <a:buChar char="§"/>
            </a:pPr>
            <a:r>
              <a:rPr lang="en-US" sz="1100" dirty="0">
                <a:latin typeface="Arial" panose="020B0604020202020204" pitchFamily="34" charset="0"/>
                <a:cs typeface="Arial" panose="020B0604020202020204" pitchFamily="34" charset="0"/>
              </a:rPr>
              <a:t>ASC tax impacts are not included within the financial projections</a:t>
            </a:r>
          </a:p>
        </p:txBody>
      </p:sp>
      <p:graphicFrame>
        <p:nvGraphicFramePr>
          <p:cNvPr id="14" name="Table 13">
            <a:extLst>
              <a:ext uri="{FF2B5EF4-FFF2-40B4-BE49-F238E27FC236}">
                <a16:creationId xmlns:a16="http://schemas.microsoft.com/office/drawing/2014/main" id="{EDD9ECA2-290B-4F54-8D37-81B3D60D1222}"/>
              </a:ext>
            </a:extLst>
          </p:cNvPr>
          <p:cNvGraphicFramePr>
            <a:graphicFrameLocks noGrp="1"/>
          </p:cNvGraphicFramePr>
          <p:nvPr>
            <p:extLst>
              <p:ext uri="{D42A27DB-BD31-4B8C-83A1-F6EECF244321}">
                <p14:modId xmlns:p14="http://schemas.microsoft.com/office/powerpoint/2010/main" val="21019852"/>
              </p:ext>
            </p:extLst>
          </p:nvPr>
        </p:nvGraphicFramePr>
        <p:xfrm>
          <a:off x="99129" y="1855183"/>
          <a:ext cx="6624683" cy="2333670"/>
        </p:xfrm>
        <a:graphic>
          <a:graphicData uri="http://schemas.openxmlformats.org/drawingml/2006/table">
            <a:tbl>
              <a:tblPr firstRow="1" bandRow="1">
                <a:tableStyleId>{5C22544A-7EE6-4342-B048-85BDC9FD1C3A}</a:tableStyleId>
              </a:tblPr>
              <a:tblGrid>
                <a:gridCol w="2077143">
                  <a:extLst>
                    <a:ext uri="{9D8B030D-6E8A-4147-A177-3AD203B41FA5}">
                      <a16:colId xmlns:a16="http://schemas.microsoft.com/office/drawing/2014/main" val="994002846"/>
                    </a:ext>
                  </a:extLst>
                </a:gridCol>
                <a:gridCol w="1136885">
                  <a:extLst>
                    <a:ext uri="{9D8B030D-6E8A-4147-A177-3AD203B41FA5}">
                      <a16:colId xmlns:a16="http://schemas.microsoft.com/office/drawing/2014/main" val="329866031"/>
                    </a:ext>
                  </a:extLst>
                </a:gridCol>
                <a:gridCol w="1136885">
                  <a:extLst>
                    <a:ext uri="{9D8B030D-6E8A-4147-A177-3AD203B41FA5}">
                      <a16:colId xmlns:a16="http://schemas.microsoft.com/office/drawing/2014/main" val="1927231310"/>
                    </a:ext>
                  </a:extLst>
                </a:gridCol>
                <a:gridCol w="1136885">
                  <a:extLst>
                    <a:ext uri="{9D8B030D-6E8A-4147-A177-3AD203B41FA5}">
                      <a16:colId xmlns:a16="http://schemas.microsoft.com/office/drawing/2014/main" val="1108060818"/>
                    </a:ext>
                  </a:extLst>
                </a:gridCol>
                <a:gridCol w="1136885">
                  <a:extLst>
                    <a:ext uri="{9D8B030D-6E8A-4147-A177-3AD203B41FA5}">
                      <a16:colId xmlns:a16="http://schemas.microsoft.com/office/drawing/2014/main" val="4251421260"/>
                    </a:ext>
                  </a:extLst>
                </a:gridCol>
              </a:tblGrid>
              <a:tr h="258179">
                <a:tc>
                  <a:txBody>
                    <a:bodyPr/>
                    <a:lstStyle/>
                    <a:p>
                      <a:r>
                        <a:rPr lang="en-US" sz="1000" b="1" kern="1200" dirty="0">
                          <a:solidFill>
                            <a:schemeClr val="lt1"/>
                          </a:solidFill>
                          <a:latin typeface="Arial" panose="020B0604020202020204" pitchFamily="34" charset="0"/>
                          <a:ea typeface="+mn-ea"/>
                          <a:cs typeface="Arial" panose="020B0604020202020204" pitchFamily="34" charset="0"/>
                        </a:rPr>
                        <a:t>Category</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tcPr>
                </a:tc>
                <a:tc>
                  <a:txBody>
                    <a:bodyPr/>
                    <a:lstStyle/>
                    <a:p>
                      <a:pPr algn="ctr"/>
                      <a:r>
                        <a:rPr lang="en-US" sz="1000" b="0" i="1" dirty="0">
                          <a:latin typeface="Arial" panose="020B0604020202020204" pitchFamily="34" charset="0"/>
                          <a:cs typeface="Arial" panose="020B0604020202020204" pitchFamily="34" charset="0"/>
                        </a:rPr>
                        <a:t>Preparing</a:t>
                      </a:r>
                    </a:p>
                    <a:p>
                      <a:pPr algn="ctr"/>
                      <a:r>
                        <a:rPr lang="en-US" sz="1000" dirty="0">
                          <a:latin typeface="Arial" panose="020B0604020202020204" pitchFamily="34" charset="0"/>
                          <a:cs typeface="Arial" panose="020B0604020202020204" pitchFamily="34" charset="0"/>
                        </a:rPr>
                        <a:t>2019-2020</a:t>
                      </a:r>
                      <a:endParaRPr lang="en-US" dirty="0">
                        <a:latin typeface="Arial" panose="020B0604020202020204" pitchFamily="34" charset="0"/>
                        <a:cs typeface="Arial" panose="020B0604020202020204" pitchFamily="34" charset="0"/>
                      </a:endParaRP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tcPr>
                </a:tc>
                <a:tc>
                  <a:txBody>
                    <a:bodyPr/>
                    <a:lstStyle/>
                    <a:p>
                      <a:pPr algn="ctr"/>
                      <a:r>
                        <a:rPr lang="en-US" sz="1000" b="0" i="1" dirty="0">
                          <a:latin typeface="Arial" panose="020B0604020202020204" pitchFamily="34" charset="0"/>
                          <a:cs typeface="Arial" panose="020B0604020202020204" pitchFamily="34" charset="0"/>
                        </a:rPr>
                        <a:t>Building</a:t>
                      </a:r>
                    </a:p>
                    <a:p>
                      <a:pPr algn="ctr"/>
                      <a:r>
                        <a:rPr lang="en-US" sz="1000" dirty="0">
                          <a:latin typeface="Arial" panose="020B0604020202020204" pitchFamily="34" charset="0"/>
                          <a:cs typeface="Arial" panose="020B0604020202020204" pitchFamily="34" charset="0"/>
                        </a:rPr>
                        <a:t>2020-2021</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tcPr>
                </a:tc>
                <a:tc>
                  <a:txBody>
                    <a:bodyPr/>
                    <a:lstStyle/>
                    <a:p>
                      <a:pPr algn="ctr"/>
                      <a:r>
                        <a:rPr lang="en-US" sz="1000" b="0" i="1" dirty="0">
                          <a:latin typeface="Arial" panose="020B0604020202020204" pitchFamily="34" charset="0"/>
                          <a:cs typeface="Arial" panose="020B0604020202020204" pitchFamily="34" charset="0"/>
                        </a:rPr>
                        <a:t>Opening</a:t>
                      </a:r>
                    </a:p>
                    <a:p>
                      <a:pPr algn="ctr"/>
                      <a:r>
                        <a:rPr lang="en-US" sz="1000" dirty="0">
                          <a:latin typeface="Arial" panose="020B0604020202020204" pitchFamily="34" charset="0"/>
                          <a:cs typeface="Arial" panose="020B0604020202020204" pitchFamily="34" charset="0"/>
                        </a:rPr>
                        <a:t>2021-2022</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tcPr>
                </a:tc>
                <a:tc>
                  <a:txBody>
                    <a:bodyPr/>
                    <a:lstStyle/>
                    <a:p>
                      <a:pPr algn="ctr"/>
                      <a:r>
                        <a:rPr lang="en-US" sz="1000" b="0" i="1" dirty="0">
                          <a:latin typeface="Arial" panose="020B0604020202020204" pitchFamily="34" charset="0"/>
                          <a:cs typeface="Arial" panose="020B0604020202020204" pitchFamily="34" charset="0"/>
                        </a:rPr>
                        <a:t>Maturing</a:t>
                      </a:r>
                    </a:p>
                    <a:p>
                      <a:pPr algn="ctr"/>
                      <a:r>
                        <a:rPr lang="en-US" sz="1000" dirty="0">
                          <a:latin typeface="Arial" panose="020B0604020202020204" pitchFamily="34" charset="0"/>
                          <a:cs typeface="Arial" panose="020B0604020202020204" pitchFamily="34" charset="0"/>
                        </a:rPr>
                        <a:t>2022-2023</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812392149"/>
                  </a:ext>
                </a:extLst>
              </a:tr>
              <a:tr h="542176">
                <a:tc>
                  <a:txBody>
                    <a:bodyPr/>
                    <a:lstStyle/>
                    <a:p>
                      <a:r>
                        <a:rPr lang="en-US" sz="1050" b="0" dirty="0">
                          <a:latin typeface="Arial" panose="020B0604020202020204" pitchFamily="34" charset="0"/>
                          <a:cs typeface="Arial" panose="020B0604020202020204" pitchFamily="34" charset="0"/>
                        </a:rPr>
                        <a:t>Town of Cornelius Appropriation Request</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a:r>
                        <a:rPr lang="en-US" sz="1050" b="0" dirty="0">
                          <a:latin typeface="Arial" panose="020B0604020202020204" pitchFamily="34" charset="0"/>
                          <a:cs typeface="Arial" panose="020B0604020202020204" pitchFamily="34" charset="0"/>
                        </a:rPr>
                        <a:t>323k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329k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336k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343k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11132184"/>
                  </a:ext>
                </a:extLst>
              </a:tr>
              <a:tr h="542176">
                <a:tc>
                  <a:txBody>
                    <a:bodyPr/>
                    <a:lstStyle/>
                    <a:p>
                      <a:r>
                        <a:rPr lang="en-US" sz="1050" b="0" dirty="0">
                          <a:latin typeface="Arial" panose="020B0604020202020204" pitchFamily="34" charset="0"/>
                          <a:cs typeface="Arial" panose="020B0604020202020204" pitchFamily="34" charset="0"/>
                        </a:rPr>
                        <a:t>Grants</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a:r>
                        <a:rPr lang="en-US" sz="1050" b="0" dirty="0">
                          <a:latin typeface="Arial" panose="020B0604020202020204" pitchFamily="34" charset="0"/>
                          <a:cs typeface="Arial" panose="020B0604020202020204" pitchFamily="34" charset="0"/>
                        </a:rPr>
                        <a:t>--</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25k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28k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latin typeface="Arial" panose="020B0604020202020204" pitchFamily="34" charset="0"/>
                          <a:cs typeface="Arial" panose="020B0604020202020204" pitchFamily="34" charset="0"/>
                        </a:rPr>
                        <a:t>30k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07720397"/>
                  </a:ext>
                </a:extLst>
              </a:tr>
              <a:tr h="542176">
                <a:tc>
                  <a:txBody>
                    <a:bodyPr/>
                    <a:lstStyle/>
                    <a:p>
                      <a:r>
                        <a:rPr lang="en-US" sz="1050" b="0" dirty="0">
                          <a:latin typeface="Arial" panose="020B0604020202020204" pitchFamily="34" charset="0"/>
                          <a:cs typeface="Arial" panose="020B0604020202020204" pitchFamily="34" charset="0"/>
                        </a:rPr>
                        <a:t>Fundraising / Sponsorships</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algn="ctr"/>
                      <a:r>
                        <a:rPr lang="en-US" sz="1050" b="0" dirty="0">
                          <a:latin typeface="Arial" panose="020B0604020202020204" pitchFamily="34" charset="0"/>
                          <a:cs typeface="Arial" panose="020B0604020202020204" pitchFamily="34" charset="0"/>
                        </a:rPr>
                        <a:t>15k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solidFill>
                            <a:schemeClr val="tx1"/>
                          </a:solidFill>
                          <a:latin typeface="Arial" panose="020B0604020202020204" pitchFamily="34" charset="0"/>
                          <a:cs typeface="Arial" panose="020B0604020202020204" pitchFamily="34" charset="0"/>
                        </a:rPr>
                        <a:t>100 to 175k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solidFill>
                            <a:schemeClr val="tx1"/>
                          </a:solidFill>
                          <a:latin typeface="Arial" panose="020B0604020202020204" pitchFamily="34" charset="0"/>
                          <a:cs typeface="Arial" panose="020B0604020202020204" pitchFamily="34" charset="0"/>
                        </a:rPr>
                        <a:t>182 to 247k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050" b="0" dirty="0">
                          <a:solidFill>
                            <a:schemeClr val="tx1"/>
                          </a:solidFill>
                          <a:latin typeface="Arial" panose="020B0604020202020204" pitchFamily="34" charset="0"/>
                          <a:cs typeface="Arial" panose="020B0604020202020204" pitchFamily="34" charset="0"/>
                        </a:rPr>
                        <a:t>305 to 355k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0218271"/>
                  </a:ext>
                </a:extLst>
              </a:tr>
              <a:tr h="40234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Contributed Income Total</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accent4">
                        <a:lumMod val="60000"/>
                        <a:lumOff val="40000"/>
                      </a:schemeClr>
                    </a:solidFill>
                  </a:tcPr>
                </a:tc>
                <a:tc>
                  <a:txBody>
                    <a:bodyPr/>
                    <a:lstStyle/>
                    <a:p>
                      <a:pPr algn="ctr"/>
                      <a:r>
                        <a:rPr lang="en-US" sz="1050" b="1" dirty="0">
                          <a:latin typeface="Arial" panose="020B0604020202020204" pitchFamily="34" charset="0"/>
                          <a:cs typeface="Arial" panose="020B0604020202020204" pitchFamily="34" charset="0"/>
                        </a:rPr>
                        <a:t>$ 338k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accent4">
                        <a:lumMod val="60000"/>
                        <a:lumOff val="40000"/>
                      </a:schemeClr>
                    </a:solidFill>
                  </a:tcPr>
                </a:tc>
                <a:tc>
                  <a:txBody>
                    <a:bodyPr/>
                    <a:lstStyle/>
                    <a:p>
                      <a:pPr algn="ctr"/>
                      <a:r>
                        <a:rPr lang="en-US" sz="1050" b="1" dirty="0">
                          <a:solidFill>
                            <a:schemeClr val="tx1"/>
                          </a:solidFill>
                          <a:latin typeface="Arial" panose="020B0604020202020204" pitchFamily="34" charset="0"/>
                          <a:cs typeface="Arial" panose="020B0604020202020204" pitchFamily="34" charset="0"/>
                        </a:rPr>
                        <a:t>$ 454 to 529k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accent4">
                        <a:lumMod val="60000"/>
                        <a:lumOff val="40000"/>
                      </a:schemeClr>
                    </a:solidFill>
                  </a:tcPr>
                </a:tc>
                <a:tc>
                  <a:txBody>
                    <a:bodyPr/>
                    <a:lstStyle/>
                    <a:p>
                      <a:pPr algn="ctr"/>
                      <a:r>
                        <a:rPr lang="en-US" sz="1050" b="1" dirty="0">
                          <a:solidFill>
                            <a:schemeClr val="tx1"/>
                          </a:solidFill>
                          <a:latin typeface="Arial" panose="020B0604020202020204" pitchFamily="34" charset="0"/>
                          <a:cs typeface="Arial" panose="020B0604020202020204" pitchFamily="34" charset="0"/>
                        </a:rPr>
                        <a:t>$ 546 to 611k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accent4">
                        <a:lumMod val="60000"/>
                        <a:lumOff val="40000"/>
                      </a:schemeClr>
                    </a:solidFill>
                  </a:tcPr>
                </a:tc>
                <a:tc>
                  <a:txBody>
                    <a:bodyPr/>
                    <a:lstStyle/>
                    <a:p>
                      <a:pPr algn="ctr"/>
                      <a:r>
                        <a:rPr lang="en-US" sz="1050" b="1" dirty="0">
                          <a:solidFill>
                            <a:schemeClr val="tx1"/>
                          </a:solidFill>
                          <a:latin typeface="Arial" panose="020B0604020202020204" pitchFamily="34" charset="0"/>
                          <a:cs typeface="Arial" panose="020B0604020202020204" pitchFamily="34" charset="0"/>
                        </a:rPr>
                        <a:t>$ 648 to 698k</a:t>
                      </a:r>
                    </a:p>
                  </a:txBody>
                  <a:tcPr marT="0" marB="0" anchor="ct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589769860"/>
                  </a:ext>
                </a:extLst>
              </a:tr>
            </a:tbl>
          </a:graphicData>
        </a:graphic>
      </p:graphicFrame>
      <p:sp>
        <p:nvSpPr>
          <p:cNvPr id="15" name="Footer Placeholder 1">
            <a:extLst>
              <a:ext uri="{FF2B5EF4-FFF2-40B4-BE49-F238E27FC236}">
                <a16:creationId xmlns:a16="http://schemas.microsoft.com/office/drawing/2014/main" id="{18FF3397-08E0-4274-9FF2-96B20DFF1BD3}"/>
              </a:ext>
            </a:extLst>
          </p:cNvPr>
          <p:cNvSpPr>
            <a:spLocks noGrp="1"/>
          </p:cNvSpPr>
          <p:nvPr>
            <p:ph type="ftr" sz="quarter" idx="11"/>
          </p:nvPr>
        </p:nvSpPr>
        <p:spPr>
          <a:xfrm>
            <a:off x="2271713" y="8712880"/>
            <a:ext cx="2314575" cy="486833"/>
          </a:xfrm>
        </p:spPr>
        <p:txBody>
          <a:bodyPr/>
          <a:lstStyle/>
          <a:p>
            <a:r>
              <a:rPr lang="en-US" dirty="0"/>
              <a:t>Cain Center for the Arts - Strategic Plan</a:t>
            </a:r>
          </a:p>
        </p:txBody>
      </p:sp>
      <p:sp>
        <p:nvSpPr>
          <p:cNvPr id="16" name="Slide Number Placeholder 2">
            <a:extLst>
              <a:ext uri="{FF2B5EF4-FFF2-40B4-BE49-F238E27FC236}">
                <a16:creationId xmlns:a16="http://schemas.microsoft.com/office/drawing/2014/main" id="{5431759E-A2A7-4004-BC1E-7D7C36BF7066}"/>
              </a:ext>
            </a:extLst>
          </p:cNvPr>
          <p:cNvSpPr>
            <a:spLocks noGrp="1"/>
          </p:cNvSpPr>
          <p:nvPr>
            <p:ph type="sldNum" sz="quarter" idx="12"/>
          </p:nvPr>
        </p:nvSpPr>
        <p:spPr>
          <a:xfrm>
            <a:off x="4843463" y="8676304"/>
            <a:ext cx="1543050" cy="486833"/>
          </a:xfrm>
        </p:spPr>
        <p:txBody>
          <a:bodyPr/>
          <a:lstStyle/>
          <a:p>
            <a:fld id="{242445D3-2E3D-4463-913C-05D3012C1118}" type="slidenum">
              <a:rPr lang="en-US" smtClean="0"/>
              <a:t>24</a:t>
            </a:fld>
            <a:endParaRPr lang="en-US"/>
          </a:p>
        </p:txBody>
      </p:sp>
    </p:spTree>
    <p:extLst>
      <p:ext uri="{BB962C8B-B14F-4D97-AF65-F5344CB8AC3E}">
        <p14:creationId xmlns:p14="http://schemas.microsoft.com/office/powerpoint/2010/main" val="36976257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6A7598-3DDE-42C9-A636-986A0CE3A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86" y="215041"/>
            <a:ext cx="1006211" cy="675704"/>
          </a:xfrm>
          <a:prstGeom prst="rect">
            <a:avLst/>
          </a:prstGeom>
        </p:spPr>
      </p:pic>
      <p:pic>
        <p:nvPicPr>
          <p:cNvPr id="6" name="Picture 2" descr="Image result for cain center for the arts">
            <a:extLst>
              <a:ext uri="{FF2B5EF4-FFF2-40B4-BE49-F238E27FC236}">
                <a16:creationId xmlns:a16="http://schemas.microsoft.com/office/drawing/2014/main" id="{60450A1A-310F-43DE-82CC-9D82EA7B9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6049" y="196173"/>
            <a:ext cx="997764" cy="82406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0048F2A-5CAF-4777-8FED-C28DF921F469}"/>
              </a:ext>
            </a:extLst>
          </p:cNvPr>
          <p:cNvSpPr/>
          <p:nvPr/>
        </p:nvSpPr>
        <p:spPr>
          <a:xfrm>
            <a:off x="535709" y="3911825"/>
            <a:ext cx="5786582" cy="826573"/>
          </a:xfrm>
          <a:prstGeom prst="rect">
            <a:avLst/>
          </a:prstGeom>
        </p:spPr>
        <p:txBody>
          <a:bodyPr wrap="square">
            <a:spAutoFit/>
          </a:bodyPr>
          <a:lstStyle/>
          <a:p>
            <a:pPr algn="ctr">
              <a:lnSpc>
                <a:spcPct val="106000"/>
              </a:lnSpc>
              <a:spcBef>
                <a:spcPts val="1200"/>
              </a:spcBef>
              <a:spcAft>
                <a:spcPts val="600"/>
              </a:spcAft>
            </a:pPr>
            <a:r>
              <a:rPr lang="en-US" sz="1600" b="1" dirty="0">
                <a:solidFill>
                  <a:srgbClr val="51C7E3"/>
                </a:solidFill>
                <a:latin typeface="Arial" panose="020B0604020202020204" pitchFamily="34" charset="0"/>
                <a:cs typeface="Arial" panose="020B0604020202020204" pitchFamily="34" charset="0"/>
              </a:rPr>
              <a:t>APPENDIX II</a:t>
            </a:r>
          </a:p>
          <a:p>
            <a:pPr algn="ctr">
              <a:lnSpc>
                <a:spcPct val="106000"/>
              </a:lnSpc>
              <a:spcBef>
                <a:spcPts val="1200"/>
              </a:spcBef>
              <a:spcAft>
                <a:spcPts val="600"/>
              </a:spcAft>
            </a:pPr>
            <a:r>
              <a:rPr lang="en-US" sz="1600" b="1" dirty="0">
                <a:solidFill>
                  <a:srgbClr val="51C7E3"/>
                </a:solidFill>
                <a:latin typeface="Arial" panose="020B0604020202020204" pitchFamily="34" charset="0"/>
                <a:cs typeface="Arial" panose="020B0604020202020204" pitchFamily="34" charset="0"/>
              </a:rPr>
              <a:t>Cornelius Center for the Arts Details</a:t>
            </a:r>
            <a:endParaRPr lang="en-US" sz="1600" b="1" dirty="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0F9F76A2-9148-4CBD-9505-A1F49DD2C57D}"/>
              </a:ext>
            </a:extLst>
          </p:cNvPr>
          <p:cNvCxnSpPr>
            <a:cxnSpLocks/>
          </p:cNvCxnSpPr>
          <p:nvPr/>
        </p:nvCxnSpPr>
        <p:spPr>
          <a:xfrm>
            <a:off x="310587" y="4325112"/>
            <a:ext cx="6236827" cy="0"/>
          </a:xfrm>
          <a:prstGeom prst="line">
            <a:avLst/>
          </a:prstGeom>
          <a:ln w="19050">
            <a:solidFill>
              <a:srgbClr val="51C7E3"/>
            </a:solidFill>
          </a:ln>
        </p:spPr>
        <p:style>
          <a:lnRef idx="1">
            <a:schemeClr val="accent1"/>
          </a:lnRef>
          <a:fillRef idx="0">
            <a:schemeClr val="accent1"/>
          </a:fillRef>
          <a:effectRef idx="0">
            <a:schemeClr val="accent1"/>
          </a:effectRef>
          <a:fontRef idx="minor">
            <a:schemeClr val="tx1"/>
          </a:fontRef>
        </p:style>
      </p:cxnSp>
      <p:sp>
        <p:nvSpPr>
          <p:cNvPr id="9" name="Footer Placeholder 1">
            <a:extLst>
              <a:ext uri="{FF2B5EF4-FFF2-40B4-BE49-F238E27FC236}">
                <a16:creationId xmlns:a16="http://schemas.microsoft.com/office/drawing/2014/main" id="{E9C8929A-32A0-4007-AAC5-59427E7C1E8D}"/>
              </a:ext>
            </a:extLst>
          </p:cNvPr>
          <p:cNvSpPr>
            <a:spLocks noGrp="1"/>
          </p:cNvSpPr>
          <p:nvPr>
            <p:ph type="ftr" sz="quarter" idx="11"/>
          </p:nvPr>
        </p:nvSpPr>
        <p:spPr>
          <a:xfrm>
            <a:off x="2271713" y="8712880"/>
            <a:ext cx="2314575" cy="486833"/>
          </a:xfrm>
        </p:spPr>
        <p:txBody>
          <a:bodyPr/>
          <a:lstStyle/>
          <a:p>
            <a:r>
              <a:rPr lang="en-US" dirty="0"/>
              <a:t>Cain Center for the Arts - Strategic Plan</a:t>
            </a:r>
          </a:p>
        </p:txBody>
      </p:sp>
      <p:sp>
        <p:nvSpPr>
          <p:cNvPr id="10" name="Slide Number Placeholder 2">
            <a:extLst>
              <a:ext uri="{FF2B5EF4-FFF2-40B4-BE49-F238E27FC236}">
                <a16:creationId xmlns:a16="http://schemas.microsoft.com/office/drawing/2014/main" id="{EC47D1A3-7575-4EAF-8ED0-12A60B8E45DE}"/>
              </a:ext>
            </a:extLst>
          </p:cNvPr>
          <p:cNvSpPr>
            <a:spLocks noGrp="1"/>
          </p:cNvSpPr>
          <p:nvPr>
            <p:ph type="sldNum" sz="quarter" idx="12"/>
          </p:nvPr>
        </p:nvSpPr>
        <p:spPr>
          <a:xfrm>
            <a:off x="4843463" y="8676304"/>
            <a:ext cx="1543050" cy="486833"/>
          </a:xfrm>
        </p:spPr>
        <p:txBody>
          <a:bodyPr/>
          <a:lstStyle/>
          <a:p>
            <a:fld id="{242445D3-2E3D-4463-913C-05D3012C1118}" type="slidenum">
              <a:rPr lang="en-US" smtClean="0"/>
              <a:t>25</a:t>
            </a:fld>
            <a:endParaRPr lang="en-US"/>
          </a:p>
        </p:txBody>
      </p:sp>
    </p:spTree>
    <p:extLst>
      <p:ext uri="{BB962C8B-B14F-4D97-AF65-F5344CB8AC3E}">
        <p14:creationId xmlns:p14="http://schemas.microsoft.com/office/powerpoint/2010/main" val="32933680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6A7598-3DDE-42C9-A636-986A0CE3A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86" y="215041"/>
            <a:ext cx="1006211" cy="675704"/>
          </a:xfrm>
          <a:prstGeom prst="rect">
            <a:avLst/>
          </a:prstGeom>
        </p:spPr>
      </p:pic>
      <p:pic>
        <p:nvPicPr>
          <p:cNvPr id="6" name="Picture 2" descr="Image result for cain center for the arts">
            <a:extLst>
              <a:ext uri="{FF2B5EF4-FFF2-40B4-BE49-F238E27FC236}">
                <a16:creationId xmlns:a16="http://schemas.microsoft.com/office/drawing/2014/main" id="{60450A1A-310F-43DE-82CC-9D82EA7B9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6049" y="196173"/>
            <a:ext cx="997764" cy="82406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0048F2A-5CAF-4777-8FED-C28DF921F469}"/>
              </a:ext>
            </a:extLst>
          </p:cNvPr>
          <p:cNvSpPr/>
          <p:nvPr/>
        </p:nvSpPr>
        <p:spPr>
          <a:xfrm>
            <a:off x="535709" y="1305858"/>
            <a:ext cx="5786582" cy="334772"/>
          </a:xfrm>
          <a:prstGeom prst="rect">
            <a:avLst/>
          </a:prstGeom>
        </p:spPr>
        <p:txBody>
          <a:bodyPr wrap="square">
            <a:spAutoFit/>
          </a:bodyPr>
          <a:lstStyle/>
          <a:p>
            <a:pPr>
              <a:lnSpc>
                <a:spcPct val="106000"/>
              </a:lnSpc>
              <a:spcBef>
                <a:spcPts val="1200"/>
              </a:spcBef>
              <a:spcAft>
                <a:spcPts val="600"/>
              </a:spcAft>
            </a:pPr>
            <a:r>
              <a:rPr lang="en-US" sz="1600" b="1" dirty="0">
                <a:solidFill>
                  <a:srgbClr val="51C7E3"/>
                </a:solidFill>
                <a:latin typeface="Arial" panose="020B0604020202020204" pitchFamily="34" charset="0"/>
                <a:cs typeface="Arial" panose="020B0604020202020204" pitchFamily="34" charset="0"/>
              </a:rPr>
              <a:t>Expenses and Revenues: Cornelius Arts Center</a:t>
            </a:r>
            <a:endParaRPr lang="en-US" sz="1600" b="1" dirty="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0F9F76A2-9148-4CBD-9505-A1F49DD2C57D}"/>
              </a:ext>
            </a:extLst>
          </p:cNvPr>
          <p:cNvCxnSpPr>
            <a:cxnSpLocks/>
          </p:cNvCxnSpPr>
          <p:nvPr/>
        </p:nvCxnSpPr>
        <p:spPr>
          <a:xfrm>
            <a:off x="310587" y="1609344"/>
            <a:ext cx="6236827" cy="0"/>
          </a:xfrm>
          <a:prstGeom prst="line">
            <a:avLst/>
          </a:prstGeom>
          <a:ln w="19050">
            <a:solidFill>
              <a:srgbClr val="51C7E3"/>
            </a:solidFill>
          </a:ln>
        </p:spPr>
        <p:style>
          <a:lnRef idx="1">
            <a:schemeClr val="accent1"/>
          </a:lnRef>
          <a:fillRef idx="0">
            <a:schemeClr val="accent1"/>
          </a:fillRef>
          <a:effectRef idx="0">
            <a:schemeClr val="accent1"/>
          </a:effectRef>
          <a:fontRef idx="minor">
            <a:schemeClr val="tx1"/>
          </a:fontRef>
        </p:style>
      </p:cxnSp>
      <p:graphicFrame>
        <p:nvGraphicFramePr>
          <p:cNvPr id="10" name="Table 9">
            <a:extLst>
              <a:ext uri="{FF2B5EF4-FFF2-40B4-BE49-F238E27FC236}">
                <a16:creationId xmlns:a16="http://schemas.microsoft.com/office/drawing/2014/main" id="{A8034870-414A-434A-BD02-E7B2E2B9AF9D}"/>
              </a:ext>
            </a:extLst>
          </p:cNvPr>
          <p:cNvGraphicFramePr>
            <a:graphicFrameLocks noGrp="1"/>
          </p:cNvGraphicFramePr>
          <p:nvPr>
            <p:extLst>
              <p:ext uri="{D42A27DB-BD31-4B8C-83A1-F6EECF244321}">
                <p14:modId xmlns:p14="http://schemas.microsoft.com/office/powerpoint/2010/main" val="1914444476"/>
              </p:ext>
            </p:extLst>
          </p:nvPr>
        </p:nvGraphicFramePr>
        <p:xfrm>
          <a:off x="655481" y="1527048"/>
          <a:ext cx="4263760" cy="5449814"/>
        </p:xfrm>
        <a:graphic>
          <a:graphicData uri="http://schemas.openxmlformats.org/drawingml/2006/table">
            <a:tbl>
              <a:tblPr/>
              <a:tblGrid>
                <a:gridCol w="2490055">
                  <a:extLst>
                    <a:ext uri="{9D8B030D-6E8A-4147-A177-3AD203B41FA5}">
                      <a16:colId xmlns:a16="http://schemas.microsoft.com/office/drawing/2014/main" val="2774196345"/>
                    </a:ext>
                  </a:extLst>
                </a:gridCol>
                <a:gridCol w="1671954">
                  <a:extLst>
                    <a:ext uri="{9D8B030D-6E8A-4147-A177-3AD203B41FA5}">
                      <a16:colId xmlns:a16="http://schemas.microsoft.com/office/drawing/2014/main" val="1124069413"/>
                    </a:ext>
                  </a:extLst>
                </a:gridCol>
                <a:gridCol w="101751">
                  <a:extLst>
                    <a:ext uri="{9D8B030D-6E8A-4147-A177-3AD203B41FA5}">
                      <a16:colId xmlns:a16="http://schemas.microsoft.com/office/drawing/2014/main" val="4217737584"/>
                    </a:ext>
                  </a:extLst>
                </a:gridCol>
              </a:tblGrid>
              <a:tr h="258783">
                <a:tc>
                  <a:txBody>
                    <a:bodyPr/>
                    <a:lstStyle/>
                    <a:p>
                      <a:pPr algn="l"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a:noFill/>
                    </a:lnT>
                    <a:lnB>
                      <a:noFill/>
                    </a:lnB>
                  </a:tcPr>
                </a:tc>
                <a:tc>
                  <a:txBody>
                    <a:bodyPr/>
                    <a:lstStyle/>
                    <a:p>
                      <a:pPr algn="ctr" fontAlgn="b"/>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a:noFill/>
                    </a:lnT>
                    <a:lnB>
                      <a:noFill/>
                    </a:lnB>
                  </a:tcPr>
                </a:tc>
                <a:tc>
                  <a:txBody>
                    <a:bodyPr/>
                    <a:lstStyle/>
                    <a:p>
                      <a:pPr algn="ctr" fontAlgn="b"/>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2640051586"/>
                  </a:ext>
                </a:extLst>
              </a:tr>
              <a:tr h="216818">
                <a:tc>
                  <a:txBody>
                    <a:bodyPr/>
                    <a:lstStyle/>
                    <a:p>
                      <a:pPr algn="l" fontAlgn="b"/>
                      <a:r>
                        <a:rPr lang="en-US" sz="1200" b="1" i="0" u="none" strike="noStrike" dirty="0">
                          <a:solidFill>
                            <a:srgbClr val="000000"/>
                          </a:solidFill>
                          <a:effectLst/>
                          <a:latin typeface="Arial" panose="020B0604020202020204" pitchFamily="34" charset="0"/>
                          <a:cs typeface="Arial" panose="020B0604020202020204" pitchFamily="34" charset="0"/>
                        </a:rPr>
                        <a:t>EXPENSE</a:t>
                      </a:r>
                    </a:p>
                  </a:txBody>
                  <a:tcPr marL="6350" marR="6350" marT="6350" marB="0" anchor="b">
                    <a:lnL>
                      <a:noFill/>
                    </a:lnL>
                    <a:lnR>
                      <a:noFill/>
                    </a:lnR>
                    <a:lnT>
                      <a:noFill/>
                    </a:lnT>
                    <a:lnB>
                      <a:noFill/>
                    </a:lnB>
                  </a:tcPr>
                </a:tc>
                <a:tc>
                  <a:txBody>
                    <a:bodyPr/>
                    <a:lstStyle/>
                    <a:p>
                      <a:pPr marL="0" marR="0" lvl="0" indent="0" algn="l" defTabSz="685800" rtl="0" eaLnBrk="1" fontAlgn="b"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Arial" panose="020B0604020202020204" pitchFamily="34" charset="0"/>
                          <a:ea typeface="+mn-ea"/>
                          <a:cs typeface="Arial" panose="020B0604020202020204" pitchFamily="34" charset="0"/>
                        </a:rPr>
                        <a:t>FY 2018 ACTUALS</a:t>
                      </a:r>
                    </a:p>
                  </a:txBody>
                  <a:tcPr marL="6350" marR="6350" marT="6350" marB="0" anchor="b">
                    <a:lnL>
                      <a:noFill/>
                    </a:lnL>
                    <a:lnR>
                      <a:noFill/>
                    </a:lnR>
                    <a:lnT>
                      <a:noFill/>
                    </a:lnT>
                    <a:lnB>
                      <a:noFill/>
                    </a:lnB>
                  </a:tcPr>
                </a:tc>
                <a:tc>
                  <a:txBody>
                    <a:bodyPr/>
                    <a:lstStyle/>
                    <a:p>
                      <a:pPr marL="0" marR="0" lvl="0" indent="0" algn="r" defTabSz="685800" rtl="0" eaLnBrk="1" fontAlgn="b" latinLnBrk="0" hangingPunct="1">
                        <a:lnSpc>
                          <a:spcPct val="100000"/>
                        </a:lnSpc>
                        <a:spcBef>
                          <a:spcPts val="0"/>
                        </a:spcBef>
                        <a:spcAft>
                          <a:spcPts val="0"/>
                        </a:spcAft>
                        <a:buClrTx/>
                        <a:buSzTx/>
                        <a:buFontTx/>
                        <a:buNone/>
                        <a:tabLst/>
                        <a:defRPr/>
                      </a:pP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927911620"/>
                  </a:ext>
                </a:extLst>
              </a:tr>
              <a:tr h="202829">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SALARIES-FULL TIME</a:t>
                      </a:r>
                    </a:p>
                  </a:txBody>
                  <a:tcPr marL="6350" marR="6350" marT="6350" marB="0" anchor="b">
                    <a:lnL>
                      <a:noFill/>
                    </a:lnL>
                    <a:lnR>
                      <a:noFill/>
                    </a:lnR>
                    <a:lnT>
                      <a:noFill/>
                    </a:lnT>
                    <a:lnB>
                      <a:noFill/>
                    </a:lnB>
                  </a:tcPr>
                </a:tc>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 $                 49,686 </a:t>
                      </a:r>
                    </a:p>
                  </a:txBody>
                  <a:tcPr marL="6350" marR="6350" marT="6350"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1760900812"/>
                  </a:ext>
                </a:extLst>
              </a:tr>
              <a:tr h="202829">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SALARIES-PART TIME</a:t>
                      </a:r>
                    </a:p>
                  </a:txBody>
                  <a:tcPr marL="6350" marR="6350" marT="6350" marB="0" anchor="b">
                    <a:lnL>
                      <a:noFill/>
                    </a:lnL>
                    <a:lnR>
                      <a:noFill/>
                    </a:lnR>
                    <a:lnT>
                      <a:noFill/>
                    </a:lnT>
                    <a:lnB>
                      <a:noFill/>
                    </a:lnB>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 $                 27,859 </a:t>
                      </a:r>
                    </a:p>
                  </a:txBody>
                  <a:tcPr marL="6350" marR="6350" marT="6350"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142642365"/>
                  </a:ext>
                </a:extLst>
              </a:tr>
              <a:tr h="202829">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401K-NON SWORN</a:t>
                      </a:r>
                    </a:p>
                  </a:txBody>
                  <a:tcPr marL="6350" marR="6350" marT="6350" marB="0" anchor="b">
                    <a:lnL>
                      <a:noFill/>
                    </a:lnL>
                    <a:lnR>
                      <a:noFill/>
                    </a:lnR>
                    <a:lnT>
                      <a:noFill/>
                    </a:lnT>
                    <a:lnB>
                      <a:noFill/>
                    </a:lnB>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 $                   2,447 </a:t>
                      </a:r>
                    </a:p>
                  </a:txBody>
                  <a:tcPr marL="6350" marR="6350" marT="6350"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3079773510"/>
                  </a:ext>
                </a:extLst>
              </a:tr>
              <a:tr h="202829">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FICA</a:t>
                      </a:r>
                    </a:p>
                  </a:txBody>
                  <a:tcPr marL="6350" marR="6350" marT="6350" marB="0" anchor="b">
                    <a:lnL>
                      <a:noFill/>
                    </a:lnL>
                    <a:lnR>
                      <a:noFill/>
                    </a:lnR>
                    <a:lnT>
                      <a:noFill/>
                    </a:lnT>
                    <a:lnB>
                      <a:noFill/>
                    </a:lnB>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 $                   5,690 </a:t>
                      </a:r>
                    </a:p>
                  </a:txBody>
                  <a:tcPr marL="6350" marR="6350" marT="6350"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3601801266"/>
                  </a:ext>
                </a:extLst>
              </a:tr>
              <a:tr h="202829">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RETIREMENT</a:t>
                      </a:r>
                    </a:p>
                  </a:txBody>
                  <a:tcPr marL="6350" marR="6350" marT="6350" marB="0" anchor="b">
                    <a:lnL>
                      <a:noFill/>
                    </a:lnL>
                    <a:lnR>
                      <a:noFill/>
                    </a:lnR>
                    <a:lnT>
                      <a:noFill/>
                    </a:lnT>
                    <a:lnB>
                      <a:noFill/>
                    </a:lnB>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 $                   3,731 </a:t>
                      </a:r>
                    </a:p>
                  </a:txBody>
                  <a:tcPr marL="6350" marR="6350" marT="6350"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262894081"/>
                  </a:ext>
                </a:extLst>
              </a:tr>
              <a:tr h="202829">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INSURANCE BENEFITS-HEALTH</a:t>
                      </a:r>
                    </a:p>
                  </a:txBody>
                  <a:tcPr marL="6350" marR="6350" marT="6350" marB="0" anchor="b">
                    <a:lnL>
                      <a:noFill/>
                    </a:lnL>
                    <a:lnR>
                      <a:noFill/>
                    </a:lnR>
                    <a:lnT>
                      <a:noFill/>
                    </a:lnT>
                    <a:lnB>
                      <a:noFill/>
                    </a:lnB>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 $                   6,262 </a:t>
                      </a:r>
                    </a:p>
                  </a:txBody>
                  <a:tcPr marL="6350" marR="6350" marT="6350"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3031963508"/>
                  </a:ext>
                </a:extLst>
              </a:tr>
              <a:tr h="202829">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STATE UNEMPLOYMENT</a:t>
                      </a:r>
                    </a:p>
                  </a:txBody>
                  <a:tcPr marL="6350" marR="6350" marT="6350" marB="0" anchor="b">
                    <a:lnL>
                      <a:noFill/>
                    </a:lnL>
                    <a:lnR>
                      <a:noFill/>
                    </a:lnR>
                    <a:lnT>
                      <a:noFill/>
                    </a:lnT>
                    <a:lnB>
                      <a:noFill/>
                    </a:lnB>
                  </a:tcPr>
                </a:tc>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 $                        19 </a:t>
                      </a:r>
                    </a:p>
                  </a:txBody>
                  <a:tcPr marL="6350" marR="6350" marT="6350"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1896412728"/>
                  </a:ext>
                </a:extLst>
              </a:tr>
              <a:tr h="202829">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PROGRAM SUPPLIES</a:t>
                      </a:r>
                    </a:p>
                  </a:txBody>
                  <a:tcPr marL="6350" marR="6350" marT="6350" marB="0" anchor="b">
                    <a:lnL>
                      <a:noFill/>
                    </a:lnL>
                    <a:lnR>
                      <a:noFill/>
                    </a:lnR>
                    <a:lnT>
                      <a:noFill/>
                    </a:lnT>
                    <a:lnB>
                      <a:noFill/>
                    </a:lnB>
                  </a:tcPr>
                </a:tc>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 $                 18,370 </a:t>
                      </a:r>
                    </a:p>
                  </a:txBody>
                  <a:tcPr marL="6350" marR="6350" marT="6350"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2806483510"/>
                  </a:ext>
                </a:extLst>
              </a:tr>
              <a:tr h="202829">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TELECOMMUNICATIONS</a:t>
                      </a:r>
                    </a:p>
                  </a:txBody>
                  <a:tcPr marL="6350" marR="6350" marT="6350" marB="0" anchor="b">
                    <a:lnL>
                      <a:noFill/>
                    </a:lnL>
                    <a:lnR>
                      <a:noFill/>
                    </a:lnR>
                    <a:lnT>
                      <a:noFill/>
                    </a:lnT>
                    <a:lnB>
                      <a:noFill/>
                    </a:lnB>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 $                   1,105 </a:t>
                      </a:r>
                    </a:p>
                  </a:txBody>
                  <a:tcPr marL="6350" marR="6350" marT="6350"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2249110360"/>
                  </a:ext>
                </a:extLst>
              </a:tr>
              <a:tr h="202829">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ELECTRIC</a:t>
                      </a:r>
                    </a:p>
                  </a:txBody>
                  <a:tcPr marL="6350" marR="6350" marT="6350" marB="0" anchor="b">
                    <a:lnL>
                      <a:noFill/>
                    </a:lnL>
                    <a:lnR>
                      <a:noFill/>
                    </a:lnR>
                    <a:lnT>
                      <a:noFill/>
                    </a:lnT>
                    <a:lnB>
                      <a:noFill/>
                    </a:lnB>
                  </a:tcPr>
                </a:tc>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 $                   9,690 </a:t>
                      </a:r>
                    </a:p>
                  </a:txBody>
                  <a:tcPr marL="6350" marR="6350" marT="6350"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19472617"/>
                  </a:ext>
                </a:extLst>
              </a:tr>
              <a:tr h="202829">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BUILDING MAINT</a:t>
                      </a:r>
                    </a:p>
                  </a:txBody>
                  <a:tcPr marL="6350" marR="6350" marT="6350" marB="0" anchor="b">
                    <a:lnL>
                      <a:noFill/>
                    </a:lnL>
                    <a:lnR>
                      <a:noFill/>
                    </a:lnR>
                    <a:lnT>
                      <a:noFill/>
                    </a:lnT>
                    <a:lnB>
                      <a:noFill/>
                    </a:lnB>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 $                   6,596 </a:t>
                      </a:r>
                    </a:p>
                  </a:txBody>
                  <a:tcPr marL="6350" marR="6350" marT="6350"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3279000335"/>
                  </a:ext>
                </a:extLst>
              </a:tr>
              <a:tr h="202829">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EXTERNAL PROMOTIONS</a:t>
                      </a:r>
                    </a:p>
                  </a:txBody>
                  <a:tcPr marL="6350" marR="6350" marT="6350" marB="0" anchor="b">
                    <a:lnL>
                      <a:noFill/>
                    </a:lnL>
                    <a:lnR>
                      <a:noFill/>
                    </a:lnR>
                    <a:lnT>
                      <a:noFill/>
                    </a:lnT>
                    <a:lnB>
                      <a:noFill/>
                    </a:lnB>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 $                   1,587 </a:t>
                      </a:r>
                    </a:p>
                  </a:txBody>
                  <a:tcPr marL="6350" marR="6350" marT="6350"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3644165620"/>
                  </a:ext>
                </a:extLst>
              </a:tr>
              <a:tr h="202829">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BUILDING RENT</a:t>
                      </a:r>
                    </a:p>
                  </a:txBody>
                  <a:tcPr marL="6350" marR="6350" marT="6350" marB="0" anchor="b">
                    <a:lnL>
                      <a:noFill/>
                    </a:lnL>
                    <a:lnR>
                      <a:noFill/>
                    </a:lnR>
                    <a:lnT>
                      <a:noFill/>
                    </a:lnT>
                    <a:lnB>
                      <a:noFill/>
                    </a:lnB>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 $                 55,320 </a:t>
                      </a:r>
                    </a:p>
                  </a:txBody>
                  <a:tcPr marL="6350" marR="6350" marT="6350"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960082097"/>
                  </a:ext>
                </a:extLst>
              </a:tr>
              <a:tr h="202829">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CONTRACT SVCS</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 $                 80,501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7903910"/>
                  </a:ext>
                </a:extLst>
              </a:tr>
              <a:tr h="216818">
                <a:tc>
                  <a:txBody>
                    <a:bodyPr/>
                    <a:lstStyle/>
                    <a:p>
                      <a:pPr algn="l" fontAlgn="b"/>
                      <a:r>
                        <a:rPr lang="en-US" sz="1200" b="1" i="0" u="none" strike="noStrike" dirty="0">
                          <a:solidFill>
                            <a:srgbClr val="000000"/>
                          </a:solidFill>
                          <a:effectLst/>
                          <a:latin typeface="Arial" panose="020B0604020202020204" pitchFamily="34" charset="0"/>
                          <a:cs typeface="Arial" panose="020B0604020202020204" pitchFamily="34" charset="0"/>
                        </a:rPr>
                        <a:t>EXPENSE TOTAL:</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 $               268,863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787250540"/>
                  </a:ext>
                </a:extLst>
              </a:tr>
              <a:tr h="560929">
                <a:tc>
                  <a:txBody>
                    <a:bodyPr/>
                    <a:lstStyle/>
                    <a:p>
                      <a:pPr algn="l" fontAlgn="b"/>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p>
                      <a:pPr algn="l"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p>
                      <a:pPr algn="l"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1221130595"/>
                  </a:ext>
                </a:extLst>
              </a:tr>
              <a:tr h="376284">
                <a:tc>
                  <a:txBody>
                    <a:bodyPr/>
                    <a:lstStyle/>
                    <a:p>
                      <a:pPr algn="l" fontAlgn="b"/>
                      <a:r>
                        <a:rPr lang="en-US" sz="1200" b="1" i="0" u="none" strike="noStrike">
                          <a:solidFill>
                            <a:srgbClr val="000000"/>
                          </a:solidFill>
                          <a:effectLst/>
                          <a:latin typeface="Arial" panose="020B0604020202020204" pitchFamily="34" charset="0"/>
                          <a:cs typeface="Arial" panose="020B0604020202020204" pitchFamily="34" charset="0"/>
                        </a:rPr>
                        <a:t>REVENUE:</a:t>
                      </a:r>
                    </a:p>
                  </a:txBody>
                  <a:tcPr marL="6350" marR="6350" marT="6350" marB="0" anchor="b">
                    <a:lnL>
                      <a:noFill/>
                    </a:lnL>
                    <a:lnR>
                      <a:noFill/>
                    </a:lnR>
                    <a:lnT>
                      <a:noFill/>
                    </a:lnT>
                    <a:lnB>
                      <a:noFill/>
                    </a:lnB>
                  </a:tcPr>
                </a:tc>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 $              163,637 </a:t>
                      </a:r>
                    </a:p>
                  </a:txBody>
                  <a:tcPr marL="6350" marR="6350" marT="6350" marB="0" anchor="ctr">
                    <a:lnL>
                      <a:noFill/>
                    </a:lnL>
                    <a:lnR>
                      <a:noFill/>
                    </a:lnR>
                    <a:lnT>
                      <a:noFill/>
                    </a:lnT>
                    <a:lnB>
                      <a:noFill/>
                    </a:lnB>
                  </a:tcPr>
                </a:tc>
                <a:tc>
                  <a:txBody>
                    <a:bodyPr/>
                    <a:lstStyle/>
                    <a:p>
                      <a:pPr marL="0" marR="0" lvl="0" indent="0" algn="l" defTabSz="685800" rtl="0" eaLnBrk="1" fontAlgn="b" latinLnBrk="0" hangingPunct="1">
                        <a:lnSpc>
                          <a:spcPct val="100000"/>
                        </a:lnSpc>
                        <a:spcBef>
                          <a:spcPts val="0"/>
                        </a:spcBef>
                        <a:spcAft>
                          <a:spcPts val="0"/>
                        </a:spcAft>
                        <a:buClrTx/>
                        <a:buSzTx/>
                        <a:buFontTx/>
                        <a:buNone/>
                        <a:tabLst/>
                        <a:defRPr/>
                      </a:pPr>
                      <a:endParaRPr lang="en-US" sz="1100" b="0" i="0" u="none" strike="noStrike" dirty="0">
                        <a:solidFill>
                          <a:srgbClr val="000000"/>
                        </a:solidFill>
                        <a:effectLst/>
                        <a:latin typeface="Arial" panose="020B0604020202020204" pitchFamily="34" charset="0"/>
                        <a:cs typeface="Arial" panose="020B0604020202020204" pitchFamily="34" charset="0"/>
                      </a:endParaRPr>
                    </a:p>
                    <a:p>
                      <a:pPr marL="0" marR="0" lvl="0" indent="0" algn="l" defTabSz="685800" rtl="0" eaLnBrk="1" fontAlgn="b" latinLnBrk="0" hangingPunct="1">
                        <a:lnSpc>
                          <a:spcPct val="100000"/>
                        </a:lnSpc>
                        <a:spcBef>
                          <a:spcPts val="0"/>
                        </a:spcBef>
                        <a:spcAft>
                          <a:spcPts val="0"/>
                        </a:spcAft>
                        <a:buClrTx/>
                        <a:buSzTx/>
                        <a:buFontTx/>
                        <a:buNone/>
                        <a:tabLst/>
                        <a:defRPr/>
                      </a:pP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582240775"/>
                  </a:ext>
                </a:extLst>
              </a:tr>
              <a:tr h="560929">
                <a:tc>
                  <a:txBody>
                    <a:bodyPr/>
                    <a:lstStyle/>
                    <a:p>
                      <a:pPr algn="l" fontAlgn="b"/>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p>
                      <a:pPr algn="l"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p>
                      <a:pPr algn="l"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a:noFill/>
                    </a:lnT>
                    <a:lnB>
                      <a:noFill/>
                    </a:lnB>
                  </a:tcPr>
                </a:tc>
                <a:tc>
                  <a:txBody>
                    <a:bodyPr/>
                    <a:lstStyle/>
                    <a:p>
                      <a:pPr algn="l" fontAlgn="b"/>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1186740372"/>
                  </a:ext>
                </a:extLst>
              </a:tr>
              <a:tr h="216818">
                <a:tc>
                  <a:txBody>
                    <a:bodyPr/>
                    <a:lstStyle/>
                    <a:p>
                      <a:pPr algn="l" fontAlgn="b"/>
                      <a:r>
                        <a:rPr lang="en-US" sz="1200" b="1" i="0" u="none" strike="noStrike">
                          <a:solidFill>
                            <a:srgbClr val="000000"/>
                          </a:solidFill>
                          <a:effectLst/>
                          <a:latin typeface="Arial" panose="020B0604020202020204" pitchFamily="34" charset="0"/>
                          <a:cs typeface="Arial" panose="020B0604020202020204" pitchFamily="34" charset="0"/>
                        </a:rPr>
                        <a:t>NET:</a:t>
                      </a:r>
                    </a:p>
                  </a:txBody>
                  <a:tcPr marL="6350" marR="6350" marT="6350" marB="0" anchor="b">
                    <a:lnL>
                      <a:noFill/>
                    </a:lnL>
                    <a:lnR>
                      <a:noFill/>
                    </a:lnR>
                    <a:lnT>
                      <a:noFill/>
                    </a:lnT>
                    <a:lnB>
                      <a:noFill/>
                    </a:lnB>
                  </a:tcPr>
                </a:tc>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 $             (105,226)</a:t>
                      </a:r>
                    </a:p>
                  </a:txBody>
                  <a:tcPr marL="6350" marR="6350" marT="6350"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2044557631"/>
                  </a:ext>
                </a:extLst>
              </a:tr>
              <a:tr h="202829">
                <a:tc>
                  <a:txBody>
                    <a:bodyPr/>
                    <a:lstStyle/>
                    <a:p>
                      <a:pPr algn="l" fontAlgn="b"/>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2829642807"/>
                  </a:ext>
                </a:extLst>
              </a:tr>
            </a:tbl>
          </a:graphicData>
        </a:graphic>
      </p:graphicFrame>
      <p:sp>
        <p:nvSpPr>
          <p:cNvPr id="17" name="Rectangle 16">
            <a:extLst>
              <a:ext uri="{FF2B5EF4-FFF2-40B4-BE49-F238E27FC236}">
                <a16:creationId xmlns:a16="http://schemas.microsoft.com/office/drawing/2014/main" id="{7CA92B2D-EFF9-47B9-B308-3F1040ECC1D0}"/>
              </a:ext>
            </a:extLst>
          </p:cNvPr>
          <p:cNvSpPr/>
          <p:nvPr/>
        </p:nvSpPr>
        <p:spPr>
          <a:xfrm>
            <a:off x="535708" y="7328521"/>
            <a:ext cx="6095680" cy="923330"/>
          </a:xfrm>
          <a:prstGeom prst="rect">
            <a:avLst/>
          </a:prstGeom>
        </p:spPr>
        <p:txBody>
          <a:bodyPr wrap="square">
            <a:spAutoFit/>
          </a:bodyPr>
          <a:lstStyle/>
          <a:p>
            <a:pPr>
              <a:spcBef>
                <a:spcPts val="600"/>
              </a:spcBef>
            </a:pPr>
            <a:r>
              <a:rPr lang="en-US" sz="1100" b="1" dirty="0">
                <a:latin typeface="Arial" panose="020B0604020202020204" pitchFamily="34" charset="0"/>
                <a:cs typeface="Arial" panose="020B0604020202020204" pitchFamily="34" charset="0"/>
              </a:rPr>
              <a:t>Reference Notes:</a:t>
            </a:r>
          </a:p>
          <a:p>
            <a:pPr marL="169863" indent="-169863">
              <a:spcBef>
                <a:spcPts val="600"/>
              </a:spcBef>
              <a:buFont typeface="Wingdings" panose="05000000000000000000" pitchFamily="2" charset="2"/>
              <a:buChar char="§"/>
            </a:pPr>
            <a:r>
              <a:rPr lang="en-US" sz="1100" dirty="0">
                <a:latin typeface="Arial" panose="020B0604020202020204" pitchFamily="34" charset="0"/>
                <a:cs typeface="Arial" panose="020B0604020202020204" pitchFamily="34" charset="0"/>
              </a:rPr>
              <a:t>Source: PARC Cornelius Arts Center program FY18 budget  </a:t>
            </a:r>
          </a:p>
          <a:p>
            <a:pPr marL="169863" indent="-169863">
              <a:spcBef>
                <a:spcPts val="600"/>
              </a:spcBef>
              <a:buFont typeface="Wingdings" panose="05000000000000000000" pitchFamily="2" charset="2"/>
              <a:buChar char="§"/>
            </a:pPr>
            <a:r>
              <a:rPr lang="en-US" sz="1100" dirty="0">
                <a:latin typeface="Arial" panose="020B0604020202020204" pitchFamily="34" charset="0"/>
                <a:cs typeface="Arial" panose="020B0604020202020204" pitchFamily="34" charset="0"/>
              </a:rPr>
              <a:t>A separate CAC / Cain Center for the Arts alignment task force is recommended to evaluate a combined services opportunity and develop a business case and go-forward plan</a:t>
            </a:r>
          </a:p>
        </p:txBody>
      </p:sp>
      <p:sp>
        <p:nvSpPr>
          <p:cNvPr id="7" name="Rectangle 6">
            <a:extLst>
              <a:ext uri="{FF2B5EF4-FFF2-40B4-BE49-F238E27FC236}">
                <a16:creationId xmlns:a16="http://schemas.microsoft.com/office/drawing/2014/main" id="{A9F381B2-2503-495A-9248-18D598A5A01E}"/>
              </a:ext>
            </a:extLst>
          </p:cNvPr>
          <p:cNvSpPr/>
          <p:nvPr/>
        </p:nvSpPr>
        <p:spPr>
          <a:xfrm>
            <a:off x="4627174" y="5059694"/>
            <a:ext cx="2194560" cy="2123658"/>
          </a:xfrm>
          <a:prstGeom prst="rect">
            <a:avLst/>
          </a:prstGeom>
        </p:spPr>
        <p:txBody>
          <a:bodyPr wrap="square">
            <a:spAutoFit/>
          </a:bodyPr>
          <a:lstStyle/>
          <a:p>
            <a:pPr lvl="0" defTabSz="685800" fontAlgn="b">
              <a:defRPr/>
            </a:pPr>
            <a:r>
              <a:rPr lang="en-US" sz="1100" b="1" dirty="0">
                <a:solidFill>
                  <a:srgbClr val="000000"/>
                </a:solidFill>
                <a:latin typeface="Arial" panose="020B0604020202020204" pitchFamily="34" charset="0"/>
                <a:cs typeface="Arial" panose="020B0604020202020204" pitchFamily="34" charset="0"/>
              </a:rPr>
              <a:t>Example Opportunities</a:t>
            </a:r>
          </a:p>
          <a:p>
            <a:pPr marL="171450" lvl="0" indent="-171450" defTabSz="685800" fontAlgn="b">
              <a:buFont typeface="Wingdings" panose="05000000000000000000" pitchFamily="2" charset="2"/>
              <a:buChar char="§"/>
              <a:defRPr/>
            </a:pPr>
            <a:endParaRPr lang="en-US" sz="1100" dirty="0">
              <a:solidFill>
                <a:srgbClr val="000000"/>
              </a:solidFill>
              <a:latin typeface="Arial" panose="020B0604020202020204" pitchFamily="34" charset="0"/>
              <a:cs typeface="Arial" panose="020B0604020202020204" pitchFamily="34" charset="0"/>
            </a:endParaRPr>
          </a:p>
          <a:p>
            <a:pPr marL="171450" lvl="0" indent="-171450" defTabSz="685800" fontAlgn="b">
              <a:buFont typeface="Wingdings" panose="05000000000000000000" pitchFamily="2" charset="2"/>
              <a:buChar char="§"/>
              <a:defRPr/>
            </a:pPr>
            <a:r>
              <a:rPr lang="en-US" sz="1100" dirty="0">
                <a:solidFill>
                  <a:srgbClr val="000000"/>
                </a:solidFill>
                <a:latin typeface="Arial" panose="020B0604020202020204" pitchFamily="34" charset="0"/>
                <a:cs typeface="Arial" panose="020B0604020202020204" pitchFamily="34" charset="0"/>
              </a:rPr>
              <a:t>Pricing Optimization: Example of a first year change of +15% (to be closer to market prices of 30%+)</a:t>
            </a:r>
          </a:p>
          <a:p>
            <a:pPr marL="171450" lvl="0" indent="-171450" defTabSz="685800" fontAlgn="b">
              <a:buFont typeface="Wingdings" panose="05000000000000000000" pitchFamily="2" charset="2"/>
              <a:buChar char="§"/>
              <a:defRPr/>
            </a:pPr>
            <a:endParaRPr lang="en-US" sz="1100" dirty="0">
              <a:solidFill>
                <a:srgbClr val="000000"/>
              </a:solidFill>
              <a:latin typeface="Arial" panose="020B0604020202020204" pitchFamily="34" charset="0"/>
              <a:cs typeface="Arial" panose="020B0604020202020204" pitchFamily="34" charset="0"/>
            </a:endParaRPr>
          </a:p>
          <a:p>
            <a:pPr marL="171450" lvl="0" indent="-171450" defTabSz="685800" fontAlgn="b">
              <a:buFont typeface="Wingdings" panose="05000000000000000000" pitchFamily="2" charset="2"/>
              <a:buChar char="§"/>
              <a:defRPr/>
            </a:pPr>
            <a:r>
              <a:rPr lang="en-US" sz="1100" dirty="0">
                <a:solidFill>
                  <a:srgbClr val="000000"/>
                </a:solidFill>
                <a:latin typeface="Arial" panose="020B0604020202020204" pitchFamily="34" charset="0"/>
                <a:cs typeface="Arial" panose="020B0604020202020204" pitchFamily="34" charset="0"/>
              </a:rPr>
              <a:t>Increased Hours: Example of longer evening and weekend hours to increase rental and classroom utilization options by up to 40%</a:t>
            </a:r>
          </a:p>
        </p:txBody>
      </p:sp>
      <p:sp>
        <p:nvSpPr>
          <p:cNvPr id="9" name="Left Brace 8">
            <a:extLst>
              <a:ext uri="{FF2B5EF4-FFF2-40B4-BE49-F238E27FC236}">
                <a16:creationId xmlns:a16="http://schemas.microsoft.com/office/drawing/2014/main" id="{99BD315C-8EB2-41E1-863C-04A8FE333ECB}"/>
              </a:ext>
            </a:extLst>
          </p:cNvPr>
          <p:cNvSpPr/>
          <p:nvPr/>
        </p:nvSpPr>
        <p:spPr>
          <a:xfrm>
            <a:off x="4410937" y="4997957"/>
            <a:ext cx="405565" cy="2123658"/>
          </a:xfrm>
          <a:prstGeom prst="leftBrace">
            <a:avLst>
              <a:gd name="adj1" fmla="val 8333"/>
              <a:gd name="adj2" fmla="val 37723"/>
            </a:avLst>
          </a:prstGeom>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ooter Placeholder 1">
            <a:extLst>
              <a:ext uri="{FF2B5EF4-FFF2-40B4-BE49-F238E27FC236}">
                <a16:creationId xmlns:a16="http://schemas.microsoft.com/office/drawing/2014/main" id="{38607CCC-103B-46D6-B3D5-F8B3089EFC75}"/>
              </a:ext>
            </a:extLst>
          </p:cNvPr>
          <p:cNvSpPr>
            <a:spLocks noGrp="1"/>
          </p:cNvSpPr>
          <p:nvPr>
            <p:ph type="ftr" sz="quarter" idx="11"/>
          </p:nvPr>
        </p:nvSpPr>
        <p:spPr>
          <a:xfrm>
            <a:off x="2271713" y="8712880"/>
            <a:ext cx="2314575" cy="486833"/>
          </a:xfrm>
        </p:spPr>
        <p:txBody>
          <a:bodyPr/>
          <a:lstStyle/>
          <a:p>
            <a:r>
              <a:rPr lang="en-US" dirty="0"/>
              <a:t>Cain Center for the Arts - Strategic Plan</a:t>
            </a:r>
          </a:p>
        </p:txBody>
      </p:sp>
      <p:sp>
        <p:nvSpPr>
          <p:cNvPr id="15" name="Slide Number Placeholder 2">
            <a:extLst>
              <a:ext uri="{FF2B5EF4-FFF2-40B4-BE49-F238E27FC236}">
                <a16:creationId xmlns:a16="http://schemas.microsoft.com/office/drawing/2014/main" id="{55FC5C1C-AC37-4B9D-8C7B-3D388AAF2235}"/>
              </a:ext>
            </a:extLst>
          </p:cNvPr>
          <p:cNvSpPr>
            <a:spLocks noGrp="1"/>
          </p:cNvSpPr>
          <p:nvPr>
            <p:ph type="sldNum" sz="quarter" idx="12"/>
          </p:nvPr>
        </p:nvSpPr>
        <p:spPr>
          <a:xfrm>
            <a:off x="4843463" y="8676304"/>
            <a:ext cx="1543050" cy="486833"/>
          </a:xfrm>
        </p:spPr>
        <p:txBody>
          <a:bodyPr/>
          <a:lstStyle/>
          <a:p>
            <a:fld id="{242445D3-2E3D-4463-913C-05D3012C1118}" type="slidenum">
              <a:rPr lang="en-US" smtClean="0"/>
              <a:t>26</a:t>
            </a:fld>
            <a:endParaRPr lang="en-US"/>
          </a:p>
        </p:txBody>
      </p:sp>
    </p:spTree>
    <p:extLst>
      <p:ext uri="{BB962C8B-B14F-4D97-AF65-F5344CB8AC3E}">
        <p14:creationId xmlns:p14="http://schemas.microsoft.com/office/powerpoint/2010/main" val="790084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6A7598-3DDE-42C9-A636-986A0CE3A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86" y="215041"/>
            <a:ext cx="1006211" cy="675704"/>
          </a:xfrm>
          <a:prstGeom prst="rect">
            <a:avLst/>
          </a:prstGeom>
        </p:spPr>
      </p:pic>
      <p:pic>
        <p:nvPicPr>
          <p:cNvPr id="6" name="Picture 2" descr="Image result for cain center for the arts">
            <a:extLst>
              <a:ext uri="{FF2B5EF4-FFF2-40B4-BE49-F238E27FC236}">
                <a16:creationId xmlns:a16="http://schemas.microsoft.com/office/drawing/2014/main" id="{60450A1A-310F-43DE-82CC-9D82EA7B9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6049" y="196173"/>
            <a:ext cx="997764" cy="82406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17CA5EC-BC6B-48D8-86FE-3F16F659A62E}"/>
              </a:ext>
            </a:extLst>
          </p:cNvPr>
          <p:cNvSpPr/>
          <p:nvPr/>
        </p:nvSpPr>
        <p:spPr>
          <a:xfrm>
            <a:off x="1694602" y="1689007"/>
            <a:ext cx="4870678" cy="4524315"/>
          </a:xfrm>
          <a:prstGeom prst="rect">
            <a:avLst/>
          </a:prstGeom>
        </p:spPr>
        <p:txBody>
          <a:bodyPr wrap="square">
            <a:spAutoFit/>
          </a:bodyPr>
          <a:lstStyle/>
          <a:p>
            <a:r>
              <a:rPr lang="en-US" sz="1200" dirty="0">
                <a:effectLst/>
                <a:latin typeface="Arial" panose="020B0604020202020204" pitchFamily="34" charset="0"/>
                <a:cs typeface="Arial" panose="020B0604020202020204" pitchFamily="34" charset="0"/>
              </a:rPr>
              <a:t>The </a:t>
            </a:r>
            <a:r>
              <a:rPr lang="en-US" sz="1200" b="1" dirty="0">
                <a:effectLst/>
                <a:latin typeface="Arial" panose="020B0604020202020204" pitchFamily="34" charset="0"/>
                <a:cs typeface="Arial" panose="020B0604020202020204" pitchFamily="34" charset="0"/>
              </a:rPr>
              <a:t>Cain Center for the Arts </a:t>
            </a:r>
            <a:r>
              <a:rPr lang="en-US" sz="1200" dirty="0">
                <a:effectLst/>
                <a:latin typeface="Arial" panose="020B0604020202020204" pitchFamily="34" charset="0"/>
                <a:cs typeface="Arial" panose="020B0604020202020204" pitchFamily="34" charset="0"/>
              </a:rPr>
              <a:t>is a partnership between the Town of Cornelius, NC and a 501(c)3 organization f</a:t>
            </a:r>
            <a:r>
              <a:rPr lang="en-US" sz="1200" dirty="0">
                <a:latin typeface="Arial" panose="020B0604020202020204" pitchFamily="34" charset="0"/>
                <a:cs typeface="Arial" panose="020B0604020202020204" pitchFamily="34" charset="0"/>
              </a:rPr>
              <a:t>unded in part by $4 million allocated by voters in 2013, the Center will be located on 1.85 acres in Cornelius’s emerging arts district.</a:t>
            </a:r>
          </a:p>
          <a:p>
            <a:pPr marL="171450" indent="-171450">
              <a:buFont typeface="Wingdings" panose="05000000000000000000" pitchFamily="2" charset="2"/>
              <a:buChar char="§"/>
            </a:pPr>
            <a:endParaRPr lang="en-US" sz="8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Our physical venue will be a regional hub for performance, programming, and partnership. It will serve as a place for the community to gather and as a starting point for initiatives that take the arts out into schools, community centers, places of worship, or anywhere people come together to connect, learn, and enjoy the arts.</a:t>
            </a:r>
          </a:p>
          <a:p>
            <a:endParaRPr lang="en-US" sz="800" dirty="0">
              <a:effectLst/>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Our strategic plan focuses on objectives, organizational designs, and estimated financial projections for 2019 to 2023. This timeframe is particularly critical for us as we will be transitioning from “concept to reality” through the construction of our facility, beginning in Nov. 2019, and the opening of our center, targeted for April 2022.</a:t>
            </a:r>
          </a:p>
          <a:p>
            <a:endParaRPr lang="en-US" sz="8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 want to thank my Board of Directors for their strategic insights and the support of Deloitte Consulting for their research reviews and working sessions to help us in developing this plan.</a:t>
            </a:r>
          </a:p>
          <a:p>
            <a:endParaRPr lang="en-US" sz="8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 am happy to share our plan details over the course of this document and I look forward to the exciting transformation the following years will bring for us and the Lake Norman community.</a:t>
            </a:r>
          </a:p>
          <a:p>
            <a:endParaRPr lang="en-US" sz="1200" dirty="0">
              <a:effectLst/>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20048F2A-5CAF-4777-8FED-C28DF921F469}"/>
              </a:ext>
            </a:extLst>
          </p:cNvPr>
          <p:cNvSpPr/>
          <p:nvPr/>
        </p:nvSpPr>
        <p:spPr>
          <a:xfrm>
            <a:off x="535709" y="1305858"/>
            <a:ext cx="5786582" cy="334772"/>
          </a:xfrm>
          <a:prstGeom prst="rect">
            <a:avLst/>
          </a:prstGeom>
        </p:spPr>
        <p:txBody>
          <a:bodyPr wrap="square">
            <a:spAutoFit/>
          </a:bodyPr>
          <a:lstStyle/>
          <a:p>
            <a:pPr>
              <a:lnSpc>
                <a:spcPct val="106000"/>
              </a:lnSpc>
              <a:spcBef>
                <a:spcPts val="1200"/>
              </a:spcBef>
              <a:spcAft>
                <a:spcPts val="600"/>
              </a:spcAft>
            </a:pPr>
            <a:r>
              <a:rPr lang="en-US" sz="1600" b="1" dirty="0">
                <a:solidFill>
                  <a:srgbClr val="51C7E3"/>
                </a:solidFill>
                <a:latin typeface="Arial" panose="020B0604020202020204" pitchFamily="34" charset="0"/>
                <a:cs typeface="Arial" panose="020B0604020202020204" pitchFamily="34" charset="0"/>
              </a:rPr>
              <a:t>OPENING MESSAGE</a:t>
            </a:r>
            <a:endParaRPr lang="en-US" sz="1600" b="1" dirty="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0F9F76A2-9148-4CBD-9505-A1F49DD2C57D}"/>
              </a:ext>
            </a:extLst>
          </p:cNvPr>
          <p:cNvCxnSpPr>
            <a:cxnSpLocks/>
          </p:cNvCxnSpPr>
          <p:nvPr/>
        </p:nvCxnSpPr>
        <p:spPr>
          <a:xfrm>
            <a:off x="310587" y="1609344"/>
            <a:ext cx="6236827" cy="0"/>
          </a:xfrm>
          <a:prstGeom prst="line">
            <a:avLst/>
          </a:prstGeom>
          <a:ln w="19050">
            <a:solidFill>
              <a:srgbClr val="51C7E3"/>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12A8E9C-5CBD-419C-8EBC-4DA7E1568CE0}"/>
              </a:ext>
            </a:extLst>
          </p:cNvPr>
          <p:cNvSpPr/>
          <p:nvPr/>
        </p:nvSpPr>
        <p:spPr>
          <a:xfrm>
            <a:off x="354623" y="6808568"/>
            <a:ext cx="3159579" cy="1754326"/>
          </a:xfrm>
          <a:prstGeom prst="rect">
            <a:avLst/>
          </a:prstGeom>
          <a:noFill/>
        </p:spPr>
        <p:txBody>
          <a:bodyPr wrap="square">
            <a:spAutoFit/>
          </a:bodyPr>
          <a:lstStyle/>
          <a:p>
            <a:r>
              <a:rPr lang="en-US" sz="1200" b="1" dirty="0">
                <a:solidFill>
                  <a:srgbClr val="51C7E3"/>
                </a:solidFill>
                <a:latin typeface="Arial" panose="020B0604020202020204" pitchFamily="34" charset="0"/>
                <a:cs typeface="Arial" panose="020B0604020202020204" pitchFamily="34" charset="0"/>
              </a:rPr>
              <a:t>The Cain Center for the Arts</a:t>
            </a:r>
            <a:endParaRPr lang="en-US" sz="1200" b="1" dirty="0">
              <a:latin typeface="Arial" panose="020B0604020202020204" pitchFamily="34" charset="0"/>
              <a:cs typeface="Arial" panose="020B0604020202020204" pitchFamily="34" charset="0"/>
            </a:endParaRPr>
          </a:p>
          <a:p>
            <a:endParaRPr lang="en-US" sz="1200" i="1" dirty="0">
              <a:effectLst/>
              <a:latin typeface="Arial" panose="020B0604020202020204" pitchFamily="34" charset="0"/>
              <a:cs typeface="Arial" panose="020B0604020202020204" pitchFamily="34" charset="0"/>
            </a:endParaRPr>
          </a:p>
          <a:p>
            <a:pPr marL="171450" indent="-171450">
              <a:buFont typeface="Calibri" panose="020F0502020204030204" pitchFamily="34" charset="0"/>
              <a:buChar char="‒"/>
            </a:pPr>
            <a:r>
              <a:rPr lang="en-US" sz="1200" i="1" dirty="0">
                <a:effectLst/>
                <a:latin typeface="Arial" panose="020B0604020202020204" pitchFamily="34" charset="0"/>
                <a:cs typeface="Arial" panose="020B0604020202020204" pitchFamily="34" charset="0"/>
              </a:rPr>
              <a:t>A 400 seat theater</a:t>
            </a:r>
          </a:p>
          <a:p>
            <a:pPr marL="171450" indent="-171450">
              <a:buFont typeface="Calibri" panose="020F0502020204030204" pitchFamily="34" charset="0"/>
              <a:buChar char="‒"/>
            </a:pPr>
            <a:r>
              <a:rPr lang="en-US" sz="1200" i="1" dirty="0">
                <a:latin typeface="Arial" panose="020B0604020202020204" pitchFamily="34" charset="0"/>
                <a:cs typeface="Arial" panose="020B0604020202020204" pitchFamily="34" charset="0"/>
              </a:rPr>
              <a:t>Gallery space</a:t>
            </a:r>
          </a:p>
          <a:p>
            <a:pPr marL="171450" indent="-171450">
              <a:buFont typeface="Calibri" panose="020F0502020204030204" pitchFamily="34" charset="0"/>
              <a:buChar char="‒"/>
            </a:pPr>
            <a:r>
              <a:rPr lang="en-US" sz="1200" i="1" dirty="0">
                <a:effectLst/>
                <a:latin typeface="Arial" panose="020B0604020202020204" pitchFamily="34" charset="0"/>
                <a:cs typeface="Arial" panose="020B0604020202020204" pitchFamily="34" charset="0"/>
              </a:rPr>
              <a:t>Event spaces</a:t>
            </a:r>
          </a:p>
          <a:p>
            <a:pPr marL="171450" indent="-171450">
              <a:buFont typeface="Calibri" panose="020F0502020204030204" pitchFamily="34" charset="0"/>
              <a:buChar char="‒"/>
            </a:pPr>
            <a:r>
              <a:rPr lang="en-US" sz="1200" i="1" dirty="0">
                <a:latin typeface="Arial" panose="020B0604020202020204" pitchFamily="34" charset="0"/>
                <a:cs typeface="Arial" panose="020B0604020202020204" pitchFamily="34" charset="0"/>
              </a:rPr>
              <a:t>Classrooms</a:t>
            </a:r>
          </a:p>
          <a:p>
            <a:pPr marL="171450" indent="-171450">
              <a:buFont typeface="Calibri" panose="020F0502020204030204" pitchFamily="34" charset="0"/>
              <a:buChar char="‒"/>
            </a:pPr>
            <a:r>
              <a:rPr lang="en-US" sz="1200" i="1" dirty="0">
                <a:effectLst/>
                <a:latin typeface="Arial" panose="020B0604020202020204" pitchFamily="34" charset="0"/>
                <a:cs typeface="Arial" panose="020B0604020202020204" pitchFamily="34" charset="0"/>
              </a:rPr>
              <a:t>A community green space</a:t>
            </a:r>
          </a:p>
          <a:p>
            <a:pPr marL="171450" indent="-171450">
              <a:buFont typeface="Calibri" panose="020F0502020204030204" pitchFamily="34" charset="0"/>
              <a:buChar char="‒"/>
            </a:pPr>
            <a:r>
              <a:rPr lang="en-US" sz="1200" i="1" dirty="0">
                <a:latin typeface="Arial" panose="020B0604020202020204" pitchFamily="34" charset="0"/>
                <a:cs typeface="Arial" panose="020B0604020202020204" pitchFamily="34" charset="0"/>
              </a:rPr>
              <a:t>A warming kitchen</a:t>
            </a:r>
          </a:p>
          <a:p>
            <a:pPr marL="171450" indent="-171450">
              <a:buFont typeface="Calibri" panose="020F0502020204030204" pitchFamily="34" charset="0"/>
              <a:buChar char="‒"/>
            </a:pPr>
            <a:r>
              <a:rPr lang="en-US" sz="1200" i="1" dirty="0">
                <a:effectLst/>
                <a:latin typeface="Arial" panose="020B0604020202020204" pitchFamily="34" charset="0"/>
                <a:cs typeface="Arial" panose="020B0604020202020204" pitchFamily="34" charset="0"/>
              </a:rPr>
              <a:t>Parking and pedestrian </a:t>
            </a:r>
            <a:r>
              <a:rPr lang="en-US" sz="1200" i="1" dirty="0">
                <a:latin typeface="Arial" panose="020B0604020202020204" pitchFamily="34" charset="0"/>
                <a:cs typeface="Arial" panose="020B0604020202020204" pitchFamily="34" charset="0"/>
              </a:rPr>
              <a:t>access</a:t>
            </a:r>
            <a:endParaRPr lang="en-US" sz="1200" i="1" dirty="0">
              <a:effectLst/>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337CDA4F-AD3C-48C7-86D1-B67319E6934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3072765" y="6808568"/>
            <a:ext cx="3541395" cy="1754326"/>
          </a:xfrm>
          <a:prstGeom prst="rect">
            <a:avLst/>
          </a:prstGeom>
        </p:spPr>
      </p:pic>
      <p:sp>
        <p:nvSpPr>
          <p:cNvPr id="22" name="Rectangle 21">
            <a:extLst>
              <a:ext uri="{FF2B5EF4-FFF2-40B4-BE49-F238E27FC236}">
                <a16:creationId xmlns:a16="http://schemas.microsoft.com/office/drawing/2014/main" id="{B70993FE-297D-4BCA-9FC6-D96648C53563}"/>
              </a:ext>
            </a:extLst>
          </p:cNvPr>
          <p:cNvSpPr/>
          <p:nvPr/>
        </p:nvSpPr>
        <p:spPr>
          <a:xfrm>
            <a:off x="194677" y="3506376"/>
            <a:ext cx="1499925" cy="461665"/>
          </a:xfrm>
          <a:prstGeom prst="rect">
            <a:avLst/>
          </a:prstGeom>
        </p:spPr>
        <p:txBody>
          <a:bodyPr wrap="square">
            <a:spAutoFit/>
          </a:bodyPr>
          <a:lstStyle/>
          <a:p>
            <a:pPr algn="ctr"/>
            <a:r>
              <a:rPr lang="en-US" sz="1200" b="1" dirty="0">
                <a:latin typeface="Arial" panose="020B0604020202020204" pitchFamily="34" charset="0"/>
                <a:cs typeface="Arial" panose="020B0604020202020204" pitchFamily="34" charset="0"/>
              </a:rPr>
              <a:t>Justin Dionne</a:t>
            </a:r>
          </a:p>
          <a:p>
            <a:pPr algn="ctr"/>
            <a:r>
              <a:rPr lang="en-US" sz="1200" b="0" i="1" dirty="0">
                <a:effectLst/>
                <a:latin typeface="Arial" panose="020B0604020202020204" pitchFamily="34" charset="0"/>
                <a:cs typeface="Arial" panose="020B0604020202020204" pitchFamily="34" charset="0"/>
              </a:rPr>
              <a:t>Executive Director</a:t>
            </a:r>
          </a:p>
        </p:txBody>
      </p:sp>
      <p:sp>
        <p:nvSpPr>
          <p:cNvPr id="23" name="Rectangle 22">
            <a:extLst>
              <a:ext uri="{FF2B5EF4-FFF2-40B4-BE49-F238E27FC236}">
                <a16:creationId xmlns:a16="http://schemas.microsoft.com/office/drawing/2014/main" id="{48A8A4EA-2848-4572-B000-C1F40648F7A5}"/>
              </a:ext>
            </a:extLst>
          </p:cNvPr>
          <p:cNvSpPr/>
          <p:nvPr/>
        </p:nvSpPr>
        <p:spPr>
          <a:xfrm>
            <a:off x="3218688" y="5989855"/>
            <a:ext cx="3328725" cy="646331"/>
          </a:xfrm>
          <a:prstGeom prst="rect">
            <a:avLst/>
          </a:prstGeom>
        </p:spPr>
        <p:txBody>
          <a:bodyPr wrap="square">
            <a:spAutoFit/>
          </a:bodyPr>
          <a:lstStyle/>
          <a:p>
            <a:pPr algn="r"/>
            <a:r>
              <a:rPr lang="en-US" sz="2400" b="1" dirty="0">
                <a:solidFill>
                  <a:schemeClr val="bg1">
                    <a:lumMod val="75000"/>
                  </a:schemeClr>
                </a:solidFill>
                <a:latin typeface="Brush Script MT" panose="03060802040406070304" pitchFamily="66" charset="0"/>
                <a:cs typeface="Arial" panose="020B0604020202020204" pitchFamily="34" charset="0"/>
              </a:rPr>
              <a:t>Signature Placeholder</a:t>
            </a:r>
            <a:endParaRPr lang="en-US" sz="1200" b="1" dirty="0">
              <a:solidFill>
                <a:schemeClr val="bg1">
                  <a:lumMod val="75000"/>
                </a:schemeClr>
              </a:solidFill>
              <a:latin typeface="Arial" panose="020B0604020202020204" pitchFamily="34" charset="0"/>
              <a:cs typeface="Arial" panose="020B0604020202020204" pitchFamily="34" charset="0"/>
            </a:endParaRPr>
          </a:p>
          <a:p>
            <a:pPr algn="r"/>
            <a:r>
              <a:rPr lang="en-US" sz="1200" b="1" dirty="0">
                <a:latin typeface="Arial" panose="020B0604020202020204" pitchFamily="34" charset="0"/>
                <a:cs typeface="Arial" panose="020B0604020202020204" pitchFamily="34" charset="0"/>
              </a:rPr>
              <a:t>Justin Dionne</a:t>
            </a:r>
          </a:p>
        </p:txBody>
      </p:sp>
      <p:cxnSp>
        <p:nvCxnSpPr>
          <p:cNvPr id="26" name="Straight Connector 25">
            <a:extLst>
              <a:ext uri="{FF2B5EF4-FFF2-40B4-BE49-F238E27FC236}">
                <a16:creationId xmlns:a16="http://schemas.microsoft.com/office/drawing/2014/main" id="{D1CA955A-5CCF-4684-82BB-F5F4B789A06F}"/>
              </a:ext>
            </a:extLst>
          </p:cNvPr>
          <p:cNvCxnSpPr>
            <a:cxnSpLocks/>
          </p:cNvCxnSpPr>
          <p:nvPr/>
        </p:nvCxnSpPr>
        <p:spPr>
          <a:xfrm>
            <a:off x="383474" y="6723358"/>
            <a:ext cx="6236827" cy="0"/>
          </a:xfrm>
          <a:prstGeom prst="line">
            <a:avLst/>
          </a:prstGeom>
          <a:ln w="19050">
            <a:solidFill>
              <a:srgbClr val="51C7E3"/>
            </a:solidFill>
          </a:ln>
        </p:spPr>
        <p:style>
          <a:lnRef idx="1">
            <a:schemeClr val="accent1"/>
          </a:lnRef>
          <a:fillRef idx="0">
            <a:schemeClr val="accent1"/>
          </a:fillRef>
          <a:effectRef idx="0">
            <a:schemeClr val="accent1"/>
          </a:effectRef>
          <a:fontRef idx="minor">
            <a:schemeClr val="tx1"/>
          </a:fontRef>
        </p:style>
      </p:cxnSp>
      <p:sp>
        <p:nvSpPr>
          <p:cNvPr id="29" name="Footer Placeholder 1">
            <a:extLst>
              <a:ext uri="{FF2B5EF4-FFF2-40B4-BE49-F238E27FC236}">
                <a16:creationId xmlns:a16="http://schemas.microsoft.com/office/drawing/2014/main" id="{7ADAA992-58E9-478D-8C54-10F50765FF78}"/>
              </a:ext>
            </a:extLst>
          </p:cNvPr>
          <p:cNvSpPr>
            <a:spLocks noGrp="1"/>
          </p:cNvSpPr>
          <p:nvPr>
            <p:ph type="ftr" sz="quarter" idx="11"/>
          </p:nvPr>
        </p:nvSpPr>
        <p:spPr>
          <a:xfrm>
            <a:off x="2271713" y="8712880"/>
            <a:ext cx="2314575" cy="486833"/>
          </a:xfrm>
        </p:spPr>
        <p:txBody>
          <a:bodyPr/>
          <a:lstStyle/>
          <a:p>
            <a:r>
              <a:rPr lang="en-US" dirty="0"/>
              <a:t>Cain Center for the Arts - Strategic Plan</a:t>
            </a:r>
          </a:p>
        </p:txBody>
      </p:sp>
      <p:sp>
        <p:nvSpPr>
          <p:cNvPr id="30" name="Slide Number Placeholder 2">
            <a:extLst>
              <a:ext uri="{FF2B5EF4-FFF2-40B4-BE49-F238E27FC236}">
                <a16:creationId xmlns:a16="http://schemas.microsoft.com/office/drawing/2014/main" id="{A8A08EC6-B31F-4CF8-B08A-91604F380797}"/>
              </a:ext>
            </a:extLst>
          </p:cNvPr>
          <p:cNvSpPr>
            <a:spLocks noGrp="1"/>
          </p:cNvSpPr>
          <p:nvPr>
            <p:ph type="sldNum" sz="quarter" idx="12"/>
          </p:nvPr>
        </p:nvSpPr>
        <p:spPr>
          <a:xfrm>
            <a:off x="4843463" y="8676304"/>
            <a:ext cx="1543050" cy="486833"/>
          </a:xfrm>
        </p:spPr>
        <p:txBody>
          <a:bodyPr/>
          <a:lstStyle/>
          <a:p>
            <a:fld id="{242445D3-2E3D-4463-913C-05D3012C1118}" type="slidenum">
              <a:rPr lang="en-US" smtClean="0"/>
              <a:t>3</a:t>
            </a:fld>
            <a:endParaRPr lang="en-US"/>
          </a:p>
        </p:txBody>
      </p:sp>
      <p:pic>
        <p:nvPicPr>
          <p:cNvPr id="2" name="Picture 1">
            <a:extLst>
              <a:ext uri="{FF2B5EF4-FFF2-40B4-BE49-F238E27FC236}">
                <a16:creationId xmlns:a16="http://schemas.microsoft.com/office/drawing/2014/main" id="{E53C93CB-A238-48D4-B92B-AB40D38F14D8}"/>
              </a:ext>
            </a:extLst>
          </p:cNvPr>
          <p:cNvPicPr>
            <a:picLocks noChangeAspect="1"/>
          </p:cNvPicPr>
          <p:nvPr/>
        </p:nvPicPr>
        <p:blipFill rotWithShape="1">
          <a:blip r:embed="rId5"/>
          <a:srcRect b="9363"/>
          <a:stretch/>
        </p:blipFill>
        <p:spPr>
          <a:xfrm>
            <a:off x="310587" y="1725839"/>
            <a:ext cx="1274076" cy="1732166"/>
          </a:xfrm>
          <a:prstGeom prst="rect">
            <a:avLst/>
          </a:prstGeom>
        </p:spPr>
      </p:pic>
    </p:spTree>
    <p:extLst>
      <p:ext uri="{BB962C8B-B14F-4D97-AF65-F5344CB8AC3E}">
        <p14:creationId xmlns:p14="http://schemas.microsoft.com/office/powerpoint/2010/main" val="4261407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6A7598-3DDE-42C9-A636-986A0CE3A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86" y="215041"/>
            <a:ext cx="1006211" cy="675704"/>
          </a:xfrm>
          <a:prstGeom prst="rect">
            <a:avLst/>
          </a:prstGeom>
        </p:spPr>
      </p:pic>
      <p:pic>
        <p:nvPicPr>
          <p:cNvPr id="6" name="Picture 2" descr="Image result for cain center for the arts">
            <a:extLst>
              <a:ext uri="{FF2B5EF4-FFF2-40B4-BE49-F238E27FC236}">
                <a16:creationId xmlns:a16="http://schemas.microsoft.com/office/drawing/2014/main" id="{60450A1A-310F-43DE-82CC-9D82EA7B9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6049" y="196173"/>
            <a:ext cx="997764" cy="82406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17CA5EC-BC6B-48D8-86FE-3F16F659A62E}"/>
              </a:ext>
            </a:extLst>
          </p:cNvPr>
          <p:cNvSpPr/>
          <p:nvPr/>
        </p:nvSpPr>
        <p:spPr>
          <a:xfrm>
            <a:off x="219587" y="2107283"/>
            <a:ext cx="2897324" cy="2769989"/>
          </a:xfrm>
          <a:prstGeom prst="rect">
            <a:avLst/>
          </a:prstGeom>
        </p:spPr>
        <p:txBody>
          <a:bodyPr wrap="square">
            <a:spAutoFit/>
          </a:bodyPr>
          <a:lstStyle/>
          <a:p>
            <a:r>
              <a:rPr lang="en-US" sz="1600" b="1" cap="all" dirty="0">
                <a:solidFill>
                  <a:srgbClr val="51C7E3"/>
                </a:solidFill>
                <a:latin typeface="Arial" panose="020B0604020202020204" pitchFamily="34" charset="0"/>
                <a:cs typeface="Arial" panose="020B0604020202020204" pitchFamily="34" charset="0"/>
              </a:rPr>
              <a:t>THE NEED</a:t>
            </a:r>
          </a:p>
          <a:p>
            <a:endParaRPr lang="en-US" sz="14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As the four-county Lake Norman region continues to grow, the need for access to the arts grows too.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As the region’s only public arts and community center, the Cain Center for the Arts will offer performance, education, gallery, and community spaces designed to be beautiful, flexible, and close to home for the more than 300,000 residents of the Lake Norman region.</a:t>
            </a:r>
            <a:endParaRPr lang="en-US" sz="1200" b="0" i="0" dirty="0">
              <a:effectLst/>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20048F2A-5CAF-4777-8FED-C28DF921F469}"/>
              </a:ext>
            </a:extLst>
          </p:cNvPr>
          <p:cNvSpPr/>
          <p:nvPr/>
        </p:nvSpPr>
        <p:spPr>
          <a:xfrm>
            <a:off x="535709" y="1305858"/>
            <a:ext cx="5786582" cy="334772"/>
          </a:xfrm>
          <a:prstGeom prst="rect">
            <a:avLst/>
          </a:prstGeom>
        </p:spPr>
        <p:txBody>
          <a:bodyPr wrap="square">
            <a:spAutoFit/>
          </a:bodyPr>
          <a:lstStyle/>
          <a:p>
            <a:pPr>
              <a:lnSpc>
                <a:spcPct val="106000"/>
              </a:lnSpc>
              <a:spcBef>
                <a:spcPts val="1200"/>
              </a:spcBef>
              <a:spcAft>
                <a:spcPts val="600"/>
              </a:spcAft>
            </a:pPr>
            <a:r>
              <a:rPr lang="en-US" sz="1600" b="1" dirty="0">
                <a:solidFill>
                  <a:srgbClr val="51C7E3"/>
                </a:solidFill>
                <a:latin typeface="Arial" panose="020B0604020202020204" pitchFamily="34" charset="0"/>
                <a:cs typeface="Arial" panose="020B0604020202020204" pitchFamily="34" charset="0"/>
              </a:rPr>
              <a:t>OUR VISION</a:t>
            </a:r>
            <a:endParaRPr lang="en-US" sz="1600" b="1" dirty="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0F9F76A2-9148-4CBD-9505-A1F49DD2C57D}"/>
              </a:ext>
            </a:extLst>
          </p:cNvPr>
          <p:cNvCxnSpPr>
            <a:cxnSpLocks/>
          </p:cNvCxnSpPr>
          <p:nvPr/>
        </p:nvCxnSpPr>
        <p:spPr>
          <a:xfrm>
            <a:off x="310587" y="1609344"/>
            <a:ext cx="6236827" cy="0"/>
          </a:xfrm>
          <a:prstGeom prst="line">
            <a:avLst/>
          </a:prstGeom>
          <a:ln w="19050">
            <a:solidFill>
              <a:srgbClr val="51C7E3"/>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361CA69-B4C1-41D3-B4B9-A391FAC70D2D}"/>
              </a:ext>
            </a:extLst>
          </p:cNvPr>
          <p:cNvSpPr/>
          <p:nvPr/>
        </p:nvSpPr>
        <p:spPr>
          <a:xfrm>
            <a:off x="219586" y="5206433"/>
            <a:ext cx="2897324" cy="2585323"/>
          </a:xfrm>
          <a:prstGeom prst="rect">
            <a:avLst/>
          </a:prstGeom>
        </p:spPr>
        <p:txBody>
          <a:bodyPr wrap="square">
            <a:spAutoFit/>
          </a:bodyPr>
          <a:lstStyle/>
          <a:p>
            <a:r>
              <a:rPr lang="en-US" sz="1600" b="1" cap="all" dirty="0">
                <a:solidFill>
                  <a:srgbClr val="51C7E3"/>
                </a:solidFill>
                <a:latin typeface="Arial" panose="020B0604020202020204" pitchFamily="34" charset="0"/>
                <a:cs typeface="Arial" panose="020B0604020202020204" pitchFamily="34" charset="0"/>
              </a:rPr>
              <a:t>SERVING THE COMMUNITY</a:t>
            </a:r>
          </a:p>
          <a:p>
            <a:endParaRPr lang="en-US" sz="14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At the Cain Center for the Arts, we’re constructing much more than just a building. We’re creating a stronger community through the power of the arts.</a:t>
            </a:r>
          </a:p>
          <a:p>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Our vision is simple: </a:t>
            </a:r>
            <a:r>
              <a:rPr lang="en-US" sz="1200" dirty="0">
                <a:latin typeface="Arial" panose="020B0604020202020204" pitchFamily="34" charset="0"/>
                <a:cs typeface="Arial" panose="020B0604020202020204" pitchFamily="34" charset="0"/>
              </a:rPr>
              <a:t>we want to empower children and adults alike to create, experience, and enjoy the arts, right here in the heart of the region where they live, work, and play.</a:t>
            </a:r>
          </a:p>
        </p:txBody>
      </p:sp>
      <p:pic>
        <p:nvPicPr>
          <p:cNvPr id="5" name="Picture 4">
            <a:extLst>
              <a:ext uri="{FF2B5EF4-FFF2-40B4-BE49-F238E27FC236}">
                <a16:creationId xmlns:a16="http://schemas.microsoft.com/office/drawing/2014/main" id="{62DA9DAE-33AC-4228-A815-DB808F6DF0C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3218688" y="2484965"/>
            <a:ext cx="3639311" cy="2227338"/>
          </a:xfrm>
          <a:prstGeom prst="rect">
            <a:avLst/>
          </a:prstGeom>
        </p:spPr>
      </p:pic>
      <p:pic>
        <p:nvPicPr>
          <p:cNvPr id="7" name="Picture 6">
            <a:extLst>
              <a:ext uri="{FF2B5EF4-FFF2-40B4-BE49-F238E27FC236}">
                <a16:creationId xmlns:a16="http://schemas.microsoft.com/office/drawing/2014/main" id="{64DCA44B-41A6-4619-A2DB-FB332C7EABD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3218689" y="5319393"/>
            <a:ext cx="3639311" cy="2227338"/>
          </a:xfrm>
          <a:prstGeom prst="rect">
            <a:avLst/>
          </a:prstGeom>
        </p:spPr>
      </p:pic>
      <p:sp>
        <p:nvSpPr>
          <p:cNvPr id="14" name="Footer Placeholder 1">
            <a:extLst>
              <a:ext uri="{FF2B5EF4-FFF2-40B4-BE49-F238E27FC236}">
                <a16:creationId xmlns:a16="http://schemas.microsoft.com/office/drawing/2014/main" id="{9F16A3CB-976D-4111-A0EA-5BCF72C80B59}"/>
              </a:ext>
            </a:extLst>
          </p:cNvPr>
          <p:cNvSpPr>
            <a:spLocks noGrp="1"/>
          </p:cNvSpPr>
          <p:nvPr>
            <p:ph type="ftr" sz="quarter" idx="11"/>
          </p:nvPr>
        </p:nvSpPr>
        <p:spPr>
          <a:xfrm>
            <a:off x="2271713" y="8712880"/>
            <a:ext cx="2314575" cy="486833"/>
          </a:xfrm>
        </p:spPr>
        <p:txBody>
          <a:bodyPr/>
          <a:lstStyle/>
          <a:p>
            <a:r>
              <a:rPr lang="en-US" dirty="0"/>
              <a:t>Cain Center for the Arts - Strategic Plan</a:t>
            </a:r>
          </a:p>
        </p:txBody>
      </p:sp>
      <p:sp>
        <p:nvSpPr>
          <p:cNvPr id="16" name="Slide Number Placeholder 2">
            <a:extLst>
              <a:ext uri="{FF2B5EF4-FFF2-40B4-BE49-F238E27FC236}">
                <a16:creationId xmlns:a16="http://schemas.microsoft.com/office/drawing/2014/main" id="{5D9D5491-A840-4337-8B14-774809692FC3}"/>
              </a:ext>
            </a:extLst>
          </p:cNvPr>
          <p:cNvSpPr>
            <a:spLocks noGrp="1"/>
          </p:cNvSpPr>
          <p:nvPr>
            <p:ph type="sldNum" sz="quarter" idx="12"/>
          </p:nvPr>
        </p:nvSpPr>
        <p:spPr>
          <a:xfrm>
            <a:off x="4843463" y="8676304"/>
            <a:ext cx="1543050" cy="486833"/>
          </a:xfrm>
        </p:spPr>
        <p:txBody>
          <a:bodyPr/>
          <a:lstStyle/>
          <a:p>
            <a:fld id="{242445D3-2E3D-4463-913C-05D3012C1118}" type="slidenum">
              <a:rPr lang="en-US" smtClean="0"/>
              <a:t>4</a:t>
            </a:fld>
            <a:endParaRPr lang="en-US"/>
          </a:p>
        </p:txBody>
      </p:sp>
    </p:spTree>
    <p:extLst>
      <p:ext uri="{BB962C8B-B14F-4D97-AF65-F5344CB8AC3E}">
        <p14:creationId xmlns:p14="http://schemas.microsoft.com/office/powerpoint/2010/main" val="3948145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0">
            <a:extLst>
              <a:ext uri="{FF2B5EF4-FFF2-40B4-BE49-F238E27FC236}">
                <a16:creationId xmlns:a16="http://schemas.microsoft.com/office/drawing/2014/main" id="{10FBACB5-0683-46C0-8198-42827620FE5C}"/>
              </a:ext>
            </a:extLst>
          </p:cNvPr>
          <p:cNvGraphicFramePr>
            <a:graphicFrameLocks noGrp="1"/>
          </p:cNvGraphicFramePr>
          <p:nvPr>
            <p:extLst>
              <p:ext uri="{D42A27DB-BD31-4B8C-83A1-F6EECF244321}">
                <p14:modId xmlns:p14="http://schemas.microsoft.com/office/powerpoint/2010/main" val="423329085"/>
              </p:ext>
            </p:extLst>
          </p:nvPr>
        </p:nvGraphicFramePr>
        <p:xfrm>
          <a:off x="4386093" y="2060504"/>
          <a:ext cx="2234164" cy="6051742"/>
        </p:xfrm>
        <a:graphic>
          <a:graphicData uri="http://schemas.openxmlformats.org/drawingml/2006/table">
            <a:tbl>
              <a:tblPr firstRow="1" bandRow="1">
                <a:tableStyleId>{5C22544A-7EE6-4342-B048-85BDC9FD1C3A}</a:tableStyleId>
              </a:tblPr>
              <a:tblGrid>
                <a:gridCol w="2234164">
                  <a:extLst>
                    <a:ext uri="{9D8B030D-6E8A-4147-A177-3AD203B41FA5}">
                      <a16:colId xmlns:a16="http://schemas.microsoft.com/office/drawing/2014/main" val="2905429782"/>
                    </a:ext>
                  </a:extLst>
                </a:gridCol>
              </a:tblGrid>
              <a:tr h="9700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kern="1200" cap="all" dirty="0">
                          <a:solidFill>
                            <a:schemeClr val="tx1"/>
                          </a:solidFill>
                          <a:latin typeface="Arial" panose="020B0604020202020204" pitchFamily="34" charset="0"/>
                          <a:ea typeface="+mn-ea"/>
                          <a:cs typeface="Arial" panose="020B0604020202020204" pitchFamily="34" charset="0"/>
                        </a:rPr>
                        <a:t>2013</a:t>
                      </a:r>
                    </a:p>
                    <a:p>
                      <a:pPr marL="169863" marR="0" lvl="0" indent="-169863"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100" b="0" dirty="0">
                          <a:solidFill>
                            <a:schemeClr val="tx1"/>
                          </a:solidFill>
                          <a:latin typeface="Arial" panose="020B0604020202020204" pitchFamily="34" charset="0"/>
                          <a:cs typeface="Arial" panose="020B0604020202020204" pitchFamily="34" charset="0"/>
                        </a:rPr>
                        <a:t>Town Center Bond Referendum</a:t>
                      </a:r>
                      <a:endParaRPr lang="en-US" sz="1100" b="0" kern="1200" cap="all" dirty="0">
                        <a:solidFill>
                          <a:schemeClr val="tx1"/>
                        </a:solidFill>
                        <a:latin typeface="Arial" panose="020B0604020202020204" pitchFamily="34" charset="0"/>
                        <a:ea typeface="+mn-ea"/>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2685772"/>
                  </a:ext>
                </a:extLst>
              </a:tr>
              <a:tr h="126711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cap="all" dirty="0">
                          <a:solidFill>
                            <a:schemeClr val="tx1"/>
                          </a:solidFill>
                          <a:latin typeface="Arial" panose="020B0604020202020204" pitchFamily="34" charset="0"/>
                          <a:cs typeface="Arial" panose="020B0604020202020204" pitchFamily="34" charset="0"/>
                        </a:rPr>
                        <a:t>Nov. 2015 – Jan. 2017</a:t>
                      </a:r>
                      <a:endParaRPr kumimoji="0" lang="en-US" sz="1400" b="1" i="0" u="none" strike="noStrike" kern="1200" cap="all"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169863" marR="0" lvl="0" indent="-169863"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dirty="0">
                          <a:ln>
                            <a:noFill/>
                          </a:ln>
                          <a:solidFill>
                            <a:schemeClr val="tx1"/>
                          </a:solidFill>
                          <a:effectLst/>
                          <a:uLnTx/>
                          <a:uFillTx/>
                          <a:latin typeface="Arial" panose="020B0604020202020204" pitchFamily="34" charset="0"/>
                          <a:ea typeface="+mn-ea"/>
                          <a:cs typeface="Arial" panose="020B0604020202020204" pitchFamily="34" charset="0"/>
                        </a:rPr>
                        <a:t>Strategy and program plan established</a:t>
                      </a:r>
                    </a:p>
                    <a:p>
                      <a:pPr marL="169863" marR="0" lvl="0" indent="-169863"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dirty="0">
                          <a:ln>
                            <a:noFill/>
                          </a:ln>
                          <a:solidFill>
                            <a:schemeClr val="tx1"/>
                          </a:solidFill>
                          <a:effectLst/>
                          <a:uLnTx/>
                          <a:uFillTx/>
                          <a:latin typeface="Arial" panose="020B0604020202020204" pitchFamily="34" charset="0"/>
                          <a:ea typeface="+mn-ea"/>
                          <a:cs typeface="Arial" panose="020B0604020202020204" pitchFamily="34" charset="0"/>
                        </a:rPr>
                        <a:t>501(c)3 created</a:t>
                      </a:r>
                    </a:p>
                    <a:p>
                      <a:pPr marL="169863" marR="0" lvl="0" indent="-169863"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dirty="0">
                          <a:ln>
                            <a:noFill/>
                          </a:ln>
                          <a:solidFill>
                            <a:schemeClr val="tx1"/>
                          </a:solidFill>
                          <a:effectLst/>
                          <a:uLnTx/>
                          <a:uFillTx/>
                          <a:latin typeface="Arial" panose="020B0604020202020204" pitchFamily="34" charset="0"/>
                          <a:ea typeface="+mn-ea"/>
                          <a:cs typeface="Arial" panose="020B0604020202020204" pitchFamily="34" charset="0"/>
                        </a:rPr>
                        <a:t>Site purchased</a:t>
                      </a:r>
                    </a:p>
                    <a:p>
                      <a:pPr marL="169863" marR="0" lvl="0" indent="-169863"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all"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9020638"/>
                  </a:ext>
                </a:extLst>
              </a:tr>
              <a:tr h="230428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cap="all" dirty="0">
                          <a:solidFill>
                            <a:schemeClr val="tx1"/>
                          </a:solidFill>
                          <a:latin typeface="Arial" panose="020B0604020202020204" pitchFamily="34" charset="0"/>
                          <a:cs typeface="Arial" panose="020B0604020202020204" pitchFamily="34" charset="0"/>
                        </a:rPr>
                        <a:t>MAY 2017 – July 2018</a:t>
                      </a:r>
                    </a:p>
                    <a:p>
                      <a:pPr marL="169863" marR="0" lvl="0" indent="-169863"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dirty="0">
                          <a:ln>
                            <a:noFill/>
                          </a:ln>
                          <a:solidFill>
                            <a:schemeClr val="tx1"/>
                          </a:solidFill>
                          <a:effectLst/>
                          <a:uLnTx/>
                          <a:uFillTx/>
                          <a:latin typeface="Arial" panose="020B0604020202020204" pitchFamily="34" charset="0"/>
                          <a:ea typeface="+mn-ea"/>
                          <a:cs typeface="Arial" panose="020B0604020202020204" pitchFamily="34" charset="0"/>
                        </a:rPr>
                        <a:t>Executive Director Hired</a:t>
                      </a:r>
                    </a:p>
                    <a:p>
                      <a:pPr marL="169863" marR="0" lvl="0" indent="-169863"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dirty="0">
                          <a:ln>
                            <a:noFill/>
                          </a:ln>
                          <a:solidFill>
                            <a:schemeClr val="tx1"/>
                          </a:solidFill>
                          <a:effectLst/>
                          <a:uLnTx/>
                          <a:uFillTx/>
                          <a:latin typeface="Arial" panose="020B0604020202020204" pitchFamily="34" charset="0"/>
                          <a:ea typeface="+mn-ea"/>
                          <a:cs typeface="Arial" panose="020B0604020202020204" pitchFamily="34" charset="0"/>
                        </a:rPr>
                        <a:t>C Design and New York-based Holzman Moss </a:t>
                      </a:r>
                      <a:r>
                        <a:rPr kumimoji="0" lang="en-US" sz="1100" b="0" i="0" u="none" strike="noStrike" kern="1200" cap="none" spc="0" normalizeH="0" baseline="0" dirty="0" err="1">
                          <a:ln>
                            <a:noFill/>
                          </a:ln>
                          <a:solidFill>
                            <a:schemeClr val="tx1"/>
                          </a:solidFill>
                          <a:effectLst/>
                          <a:uLnTx/>
                          <a:uFillTx/>
                          <a:latin typeface="Arial" panose="020B0604020202020204" pitchFamily="34" charset="0"/>
                          <a:ea typeface="+mn-ea"/>
                          <a:cs typeface="Arial" panose="020B0604020202020204" pitchFamily="34" charset="0"/>
                        </a:rPr>
                        <a:t>Bottino</a:t>
                      </a:r>
                      <a:r>
                        <a:rPr kumimoji="0" lang="en-US" sz="1100" b="0" i="0" u="none" strike="noStrike" kern="1200" cap="none" spc="0" normalizeH="0" baseline="0" dirty="0">
                          <a:ln>
                            <a:noFill/>
                          </a:ln>
                          <a:solidFill>
                            <a:schemeClr val="tx1"/>
                          </a:solidFill>
                          <a:effectLst/>
                          <a:uLnTx/>
                          <a:uFillTx/>
                          <a:latin typeface="Arial" panose="020B0604020202020204" pitchFamily="34" charset="0"/>
                          <a:ea typeface="+mn-ea"/>
                          <a:cs typeface="Arial" panose="020B0604020202020204" pitchFamily="34" charset="0"/>
                        </a:rPr>
                        <a:t> Architecture engaged;         pre-design completed</a:t>
                      </a:r>
                    </a:p>
                    <a:p>
                      <a:pPr marL="169863" marR="0" lvl="0" indent="-169863"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dirty="0">
                          <a:ln>
                            <a:noFill/>
                          </a:ln>
                          <a:solidFill>
                            <a:schemeClr val="tx1"/>
                          </a:solidFill>
                          <a:effectLst/>
                          <a:uLnTx/>
                          <a:uFillTx/>
                          <a:latin typeface="Arial" panose="020B0604020202020204" pitchFamily="34" charset="0"/>
                          <a:ea typeface="+mn-ea"/>
                          <a:cs typeface="Arial" panose="020B0604020202020204" pitchFamily="34" charset="0"/>
                        </a:rPr>
                        <a:t>Market study completed</a:t>
                      </a:r>
                    </a:p>
                    <a:p>
                      <a:pPr marL="169863" marR="0" lvl="0" indent="-169863"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dirty="0">
                          <a:ln>
                            <a:noFill/>
                          </a:ln>
                          <a:solidFill>
                            <a:schemeClr val="tx1"/>
                          </a:solidFill>
                          <a:effectLst/>
                          <a:uLnTx/>
                          <a:uFillTx/>
                          <a:latin typeface="Arial" panose="020B0604020202020204" pitchFamily="34" charset="0"/>
                          <a:ea typeface="+mn-ea"/>
                          <a:cs typeface="Arial" panose="020B0604020202020204" pitchFamily="34" charset="0"/>
                        </a:rPr>
                        <a:t>Fundraising campaign launched </a:t>
                      </a:r>
                    </a:p>
                    <a:p>
                      <a:pPr marL="169863" marR="0" lvl="0" indent="-169863"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dirty="0">
                          <a:ln>
                            <a:noFill/>
                          </a:ln>
                          <a:solidFill>
                            <a:schemeClr val="tx1"/>
                          </a:solidFill>
                          <a:effectLst/>
                          <a:uLnTx/>
                          <a:uFillTx/>
                          <a:latin typeface="Arial" panose="020B0604020202020204" pitchFamily="34" charset="0"/>
                          <a:ea typeface="+mn-ea"/>
                          <a:cs typeface="Arial" panose="020B0604020202020204" pitchFamily="34" charset="0"/>
                        </a:rPr>
                        <a:t>Education strategy and plans in progress</a:t>
                      </a:r>
                    </a:p>
                    <a:p>
                      <a:pPr marL="169863" marR="0" lvl="0" indent="-169863"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all"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2294910"/>
                  </a:ext>
                </a:extLst>
              </a:tr>
              <a:tr h="1510278">
                <a:tc>
                  <a:txBody>
                    <a:bodyPr/>
                    <a:lstStyle/>
                    <a:p>
                      <a:r>
                        <a:rPr lang="en-US" sz="1400" b="1" cap="all" dirty="0">
                          <a:solidFill>
                            <a:schemeClr val="tx1"/>
                          </a:solidFill>
                          <a:latin typeface="Arial" panose="020B0604020202020204" pitchFamily="34" charset="0"/>
                          <a:cs typeface="Arial" panose="020B0604020202020204" pitchFamily="34" charset="0"/>
                        </a:rPr>
                        <a:t>Aug. 2018 - Present</a:t>
                      </a:r>
                    </a:p>
                    <a:p>
                      <a:pPr marL="169863" marR="0" lvl="0" indent="-169863"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dirty="0">
                          <a:ln>
                            <a:noFill/>
                          </a:ln>
                          <a:solidFill>
                            <a:schemeClr val="tx1"/>
                          </a:solidFill>
                          <a:effectLst/>
                          <a:uLnTx/>
                          <a:uFillTx/>
                          <a:latin typeface="Arial" panose="020B0604020202020204" pitchFamily="34" charset="0"/>
                          <a:ea typeface="+mn-ea"/>
                          <a:cs typeface="Arial" panose="020B0604020202020204" pitchFamily="34" charset="0"/>
                        </a:rPr>
                        <a:t>Lead gift of $5,000,000 secured</a:t>
                      </a:r>
                    </a:p>
                    <a:p>
                      <a:pPr marL="169863" marR="0" lvl="0" indent="-169863"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dirty="0">
                          <a:ln>
                            <a:noFill/>
                          </a:ln>
                          <a:solidFill>
                            <a:schemeClr val="tx1"/>
                          </a:solidFill>
                          <a:effectLst/>
                          <a:uLnTx/>
                          <a:uFillTx/>
                          <a:latin typeface="Arial" panose="020B0604020202020204" pitchFamily="34" charset="0"/>
                          <a:ea typeface="+mn-ea"/>
                          <a:cs typeface="Arial" panose="020B0604020202020204" pitchFamily="34" charset="0"/>
                        </a:rPr>
                        <a:t>Silent phase of campaign in progress, with more than    $14 million pledged or contributed to date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6321004"/>
                  </a:ext>
                </a:extLst>
              </a:tr>
            </a:tbl>
          </a:graphicData>
        </a:graphic>
      </p:graphicFrame>
      <p:pic>
        <p:nvPicPr>
          <p:cNvPr id="4" name="Picture 3">
            <a:extLst>
              <a:ext uri="{FF2B5EF4-FFF2-40B4-BE49-F238E27FC236}">
                <a16:creationId xmlns:a16="http://schemas.microsoft.com/office/drawing/2014/main" id="{036A7598-3DDE-42C9-A636-986A0CE3A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86" y="215041"/>
            <a:ext cx="1006211" cy="675704"/>
          </a:xfrm>
          <a:prstGeom prst="rect">
            <a:avLst/>
          </a:prstGeom>
        </p:spPr>
      </p:pic>
      <p:pic>
        <p:nvPicPr>
          <p:cNvPr id="6" name="Picture 2" descr="Image result for cain center for the arts">
            <a:extLst>
              <a:ext uri="{FF2B5EF4-FFF2-40B4-BE49-F238E27FC236}">
                <a16:creationId xmlns:a16="http://schemas.microsoft.com/office/drawing/2014/main" id="{60450A1A-310F-43DE-82CC-9D82EA7B9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6049" y="196173"/>
            <a:ext cx="997764" cy="82406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17CA5EC-BC6B-48D8-86FE-3F16F659A62E}"/>
              </a:ext>
            </a:extLst>
          </p:cNvPr>
          <p:cNvSpPr/>
          <p:nvPr/>
        </p:nvSpPr>
        <p:spPr>
          <a:xfrm>
            <a:off x="310587" y="4215725"/>
            <a:ext cx="3739619" cy="4401205"/>
          </a:xfrm>
          <a:prstGeom prst="rect">
            <a:avLst/>
          </a:prstGeom>
        </p:spPr>
        <p:txBody>
          <a:bodyPr wrap="square">
            <a:spAutoFit/>
          </a:bodyPr>
          <a:lstStyle/>
          <a:p>
            <a:r>
              <a:rPr lang="en-US" sz="1600" b="1" cap="all" dirty="0">
                <a:solidFill>
                  <a:srgbClr val="51C7E3"/>
                </a:solidFill>
                <a:latin typeface="Arial" panose="020B0604020202020204" pitchFamily="34" charset="0"/>
                <a:cs typeface="Arial" panose="020B0604020202020204" pitchFamily="34" charset="0"/>
              </a:rPr>
              <a:t>OUR HISTORY</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In 2013, the Town of Cornelius began to recognize the need for an arts and cultural venue to revitalize and enrich the community through the arts and all the benefits of arts education. As a direct result, the town voted to allocate $4 million out of a $20 million municipal bond to create an arts district and in 2017 invested additional support by purchasing the 1.85 acres where the Cain Center for the Arts will be built.</a:t>
            </a:r>
          </a:p>
          <a:p>
            <a:endParaRPr lang="en-US" sz="8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Through a four-year strategic planning process, conducted by an investigative committee appointed by the Town of Cornelius, a non-profit organization was created to anchor the public-private partnership between the Center and the Town of Cornelius.</a:t>
            </a:r>
          </a:p>
          <a:p>
            <a:endParaRPr lang="en-US" sz="8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Executive Director Justin Dionne was hired in 2017 and in the fall of 2018, the board and leadership launched the quiet phase of a $25 million campaign. A transformational gift from local philanthropists Ericka and Bill Cain led to the center’s permanent name: Cain Center for the Arts.</a:t>
            </a:r>
          </a:p>
        </p:txBody>
      </p:sp>
      <p:sp>
        <p:nvSpPr>
          <p:cNvPr id="12" name="Rectangle 11">
            <a:extLst>
              <a:ext uri="{FF2B5EF4-FFF2-40B4-BE49-F238E27FC236}">
                <a16:creationId xmlns:a16="http://schemas.microsoft.com/office/drawing/2014/main" id="{20048F2A-5CAF-4777-8FED-C28DF921F469}"/>
              </a:ext>
            </a:extLst>
          </p:cNvPr>
          <p:cNvSpPr/>
          <p:nvPr/>
        </p:nvSpPr>
        <p:spPr>
          <a:xfrm>
            <a:off x="535709" y="1305858"/>
            <a:ext cx="5786582" cy="334772"/>
          </a:xfrm>
          <a:prstGeom prst="rect">
            <a:avLst/>
          </a:prstGeom>
        </p:spPr>
        <p:txBody>
          <a:bodyPr wrap="square">
            <a:spAutoFit/>
          </a:bodyPr>
          <a:lstStyle/>
          <a:p>
            <a:pPr>
              <a:lnSpc>
                <a:spcPct val="106000"/>
              </a:lnSpc>
              <a:spcBef>
                <a:spcPts val="1200"/>
              </a:spcBef>
              <a:spcAft>
                <a:spcPts val="600"/>
              </a:spcAft>
            </a:pPr>
            <a:r>
              <a:rPr lang="en-US" sz="1600" b="1" dirty="0">
                <a:solidFill>
                  <a:srgbClr val="51C7E3"/>
                </a:solidFill>
                <a:latin typeface="Arial" panose="020B0604020202020204" pitchFamily="34" charset="0"/>
                <a:cs typeface="Arial" panose="020B0604020202020204" pitchFamily="34" charset="0"/>
              </a:rPr>
              <a:t>OUR BACKGROUND</a:t>
            </a:r>
            <a:endParaRPr lang="en-US" sz="1600" b="1" dirty="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0F9F76A2-9148-4CBD-9505-A1F49DD2C57D}"/>
              </a:ext>
            </a:extLst>
          </p:cNvPr>
          <p:cNvCxnSpPr>
            <a:cxnSpLocks/>
          </p:cNvCxnSpPr>
          <p:nvPr/>
        </p:nvCxnSpPr>
        <p:spPr>
          <a:xfrm>
            <a:off x="310587" y="1609344"/>
            <a:ext cx="6236827" cy="0"/>
          </a:xfrm>
          <a:prstGeom prst="line">
            <a:avLst/>
          </a:prstGeom>
          <a:ln w="19050">
            <a:solidFill>
              <a:srgbClr val="51C7E3"/>
            </a:solidFill>
          </a:ln>
        </p:spPr>
        <p:style>
          <a:lnRef idx="1">
            <a:schemeClr val="accent1"/>
          </a:lnRef>
          <a:fillRef idx="0">
            <a:schemeClr val="accent1"/>
          </a:fillRef>
          <a:effectRef idx="0">
            <a:schemeClr val="accent1"/>
          </a:effectRef>
          <a:fontRef idx="minor">
            <a:schemeClr val="tx1"/>
          </a:fontRef>
        </p:style>
      </p:cxnSp>
      <p:sp>
        <p:nvSpPr>
          <p:cNvPr id="11" name="Arrow: Right 10">
            <a:extLst>
              <a:ext uri="{FF2B5EF4-FFF2-40B4-BE49-F238E27FC236}">
                <a16:creationId xmlns:a16="http://schemas.microsoft.com/office/drawing/2014/main" id="{8F5B73DB-A86B-49AA-8CB4-D62147E6D21D}"/>
              </a:ext>
            </a:extLst>
          </p:cNvPr>
          <p:cNvSpPr/>
          <p:nvPr/>
        </p:nvSpPr>
        <p:spPr>
          <a:xfrm rot="5400000">
            <a:off x="1135261" y="4971839"/>
            <a:ext cx="6166927" cy="334735"/>
          </a:xfrm>
          <a:prstGeom prst="rightArrow">
            <a:avLst>
              <a:gd name="adj1" fmla="val 50000"/>
              <a:gd name="adj2" fmla="val 74585"/>
            </a:avLst>
          </a:prstGeom>
          <a:solidFill>
            <a:srgbClr val="51C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FF15EE-BDE4-4CB9-856D-B513D44C74B7}"/>
              </a:ext>
            </a:extLst>
          </p:cNvPr>
          <p:cNvCxnSpPr/>
          <p:nvPr/>
        </p:nvCxnSpPr>
        <p:spPr>
          <a:xfrm>
            <a:off x="4210773" y="2218414"/>
            <a:ext cx="176463" cy="0"/>
          </a:xfrm>
          <a:prstGeom prst="line">
            <a:avLst/>
          </a:prstGeom>
          <a:ln w="38100">
            <a:solidFill>
              <a:srgbClr val="51C7E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AFAD23-8432-4F0D-8318-EF104FAE9819}"/>
              </a:ext>
            </a:extLst>
          </p:cNvPr>
          <p:cNvCxnSpPr/>
          <p:nvPr/>
        </p:nvCxnSpPr>
        <p:spPr>
          <a:xfrm>
            <a:off x="4210773" y="3165946"/>
            <a:ext cx="176463" cy="0"/>
          </a:xfrm>
          <a:prstGeom prst="line">
            <a:avLst/>
          </a:prstGeom>
          <a:ln w="38100">
            <a:solidFill>
              <a:srgbClr val="51C7E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2F9BD09-2A95-4069-B549-D68205D63962}"/>
              </a:ext>
            </a:extLst>
          </p:cNvPr>
          <p:cNvCxnSpPr/>
          <p:nvPr/>
        </p:nvCxnSpPr>
        <p:spPr>
          <a:xfrm>
            <a:off x="4210773" y="4463338"/>
            <a:ext cx="176463" cy="0"/>
          </a:xfrm>
          <a:prstGeom prst="line">
            <a:avLst/>
          </a:prstGeom>
          <a:ln w="38100">
            <a:solidFill>
              <a:srgbClr val="51C7E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F4426B2-7AB8-41F9-A972-4AF8BE5409B0}"/>
              </a:ext>
            </a:extLst>
          </p:cNvPr>
          <p:cNvCxnSpPr/>
          <p:nvPr/>
        </p:nvCxnSpPr>
        <p:spPr>
          <a:xfrm>
            <a:off x="4210773" y="6770542"/>
            <a:ext cx="176463" cy="0"/>
          </a:xfrm>
          <a:prstGeom prst="line">
            <a:avLst/>
          </a:prstGeom>
          <a:ln w="38100">
            <a:solidFill>
              <a:srgbClr val="51C7E3"/>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43EE4B8-7B9B-4EE9-9831-106FB9D15533}"/>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2120079"/>
            <a:ext cx="3759433" cy="1957073"/>
          </a:xfrm>
          <a:prstGeom prst="rect">
            <a:avLst/>
          </a:prstGeom>
        </p:spPr>
      </p:pic>
      <p:sp>
        <p:nvSpPr>
          <p:cNvPr id="18" name="Footer Placeholder 1">
            <a:extLst>
              <a:ext uri="{FF2B5EF4-FFF2-40B4-BE49-F238E27FC236}">
                <a16:creationId xmlns:a16="http://schemas.microsoft.com/office/drawing/2014/main" id="{07B8CF7E-BC1F-4222-9E73-B99D062CCC18}"/>
              </a:ext>
            </a:extLst>
          </p:cNvPr>
          <p:cNvSpPr>
            <a:spLocks noGrp="1"/>
          </p:cNvSpPr>
          <p:nvPr>
            <p:ph type="ftr" sz="quarter" idx="11"/>
          </p:nvPr>
        </p:nvSpPr>
        <p:spPr>
          <a:xfrm>
            <a:off x="2271713" y="8712880"/>
            <a:ext cx="2314575" cy="486833"/>
          </a:xfrm>
        </p:spPr>
        <p:txBody>
          <a:bodyPr/>
          <a:lstStyle/>
          <a:p>
            <a:r>
              <a:rPr lang="en-US" dirty="0"/>
              <a:t>Cain Center for the Arts - Strategic Plan</a:t>
            </a:r>
          </a:p>
        </p:txBody>
      </p:sp>
      <p:sp>
        <p:nvSpPr>
          <p:cNvPr id="19" name="Slide Number Placeholder 2">
            <a:extLst>
              <a:ext uri="{FF2B5EF4-FFF2-40B4-BE49-F238E27FC236}">
                <a16:creationId xmlns:a16="http://schemas.microsoft.com/office/drawing/2014/main" id="{7C83DA90-2C3C-41A0-BFFB-6109FB1AFF29}"/>
              </a:ext>
            </a:extLst>
          </p:cNvPr>
          <p:cNvSpPr>
            <a:spLocks noGrp="1"/>
          </p:cNvSpPr>
          <p:nvPr>
            <p:ph type="sldNum" sz="quarter" idx="12"/>
          </p:nvPr>
        </p:nvSpPr>
        <p:spPr>
          <a:xfrm>
            <a:off x="4843463" y="8676304"/>
            <a:ext cx="1543050" cy="486833"/>
          </a:xfrm>
        </p:spPr>
        <p:txBody>
          <a:bodyPr/>
          <a:lstStyle/>
          <a:p>
            <a:fld id="{242445D3-2E3D-4463-913C-05D3012C1118}" type="slidenum">
              <a:rPr lang="en-US" smtClean="0"/>
              <a:t>5</a:t>
            </a:fld>
            <a:endParaRPr lang="en-US"/>
          </a:p>
        </p:txBody>
      </p:sp>
    </p:spTree>
    <p:extLst>
      <p:ext uri="{BB962C8B-B14F-4D97-AF65-F5344CB8AC3E}">
        <p14:creationId xmlns:p14="http://schemas.microsoft.com/office/powerpoint/2010/main" val="984635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6A7598-3DDE-42C9-A636-986A0CE3A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86" y="215041"/>
            <a:ext cx="1006211" cy="675704"/>
          </a:xfrm>
          <a:prstGeom prst="rect">
            <a:avLst/>
          </a:prstGeom>
        </p:spPr>
      </p:pic>
      <p:pic>
        <p:nvPicPr>
          <p:cNvPr id="6" name="Picture 2" descr="Image result for cain center for the arts">
            <a:extLst>
              <a:ext uri="{FF2B5EF4-FFF2-40B4-BE49-F238E27FC236}">
                <a16:creationId xmlns:a16="http://schemas.microsoft.com/office/drawing/2014/main" id="{60450A1A-310F-43DE-82CC-9D82EA7B9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6049" y="196173"/>
            <a:ext cx="997764" cy="82406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0048F2A-5CAF-4777-8FED-C28DF921F469}"/>
              </a:ext>
            </a:extLst>
          </p:cNvPr>
          <p:cNvSpPr/>
          <p:nvPr/>
        </p:nvSpPr>
        <p:spPr>
          <a:xfrm>
            <a:off x="535709" y="1305858"/>
            <a:ext cx="5786582" cy="334772"/>
          </a:xfrm>
          <a:prstGeom prst="rect">
            <a:avLst/>
          </a:prstGeom>
        </p:spPr>
        <p:txBody>
          <a:bodyPr wrap="square">
            <a:spAutoFit/>
          </a:bodyPr>
          <a:lstStyle/>
          <a:p>
            <a:pPr>
              <a:lnSpc>
                <a:spcPct val="106000"/>
              </a:lnSpc>
              <a:spcBef>
                <a:spcPts val="1200"/>
              </a:spcBef>
              <a:spcAft>
                <a:spcPts val="600"/>
              </a:spcAft>
            </a:pPr>
            <a:r>
              <a:rPr lang="en-US" sz="1600" b="1" dirty="0">
                <a:solidFill>
                  <a:srgbClr val="51C7E3"/>
                </a:solidFill>
                <a:latin typeface="Arial" panose="020B0604020202020204" pitchFamily="34" charset="0"/>
                <a:cs typeface="Arial" panose="020B0604020202020204" pitchFamily="34" charset="0"/>
              </a:rPr>
              <a:t>OUR VALUES</a:t>
            </a:r>
            <a:endParaRPr lang="en-US" sz="1600" b="1" dirty="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0F9F76A2-9148-4CBD-9505-A1F49DD2C57D}"/>
              </a:ext>
            </a:extLst>
          </p:cNvPr>
          <p:cNvCxnSpPr>
            <a:cxnSpLocks/>
          </p:cNvCxnSpPr>
          <p:nvPr/>
        </p:nvCxnSpPr>
        <p:spPr>
          <a:xfrm>
            <a:off x="310587" y="1609344"/>
            <a:ext cx="6236827" cy="0"/>
          </a:xfrm>
          <a:prstGeom prst="line">
            <a:avLst/>
          </a:prstGeom>
          <a:ln w="19050">
            <a:solidFill>
              <a:srgbClr val="51C7E3"/>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414BF0A-840C-4DB8-9F04-FD11236AEF8A}"/>
              </a:ext>
            </a:extLst>
          </p:cNvPr>
          <p:cNvSpPr/>
          <p:nvPr/>
        </p:nvSpPr>
        <p:spPr>
          <a:xfrm>
            <a:off x="401903" y="2617087"/>
            <a:ext cx="4184385" cy="5509200"/>
          </a:xfrm>
          <a:prstGeom prst="rect">
            <a:avLst/>
          </a:prstGeom>
        </p:spPr>
        <p:txBody>
          <a:bodyPr wrap="square">
            <a:spAutoFit/>
          </a:bodyPr>
          <a:lstStyle/>
          <a:p>
            <a:r>
              <a:rPr lang="en-US" sz="1600" b="1" cap="all" dirty="0">
                <a:solidFill>
                  <a:srgbClr val="51C7E3"/>
                </a:solidFill>
                <a:latin typeface="Arial" panose="020B0604020202020204" pitchFamily="34" charset="0"/>
                <a:cs typeface="Arial" panose="020B0604020202020204" pitchFamily="34" charset="0"/>
              </a:rPr>
              <a:t>INSPIRATIONAL</a:t>
            </a:r>
          </a:p>
          <a:p>
            <a:endParaRPr lang="en-US" sz="8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To be a center that inspires and encourages creativity.</a:t>
            </a:r>
          </a:p>
          <a:p>
            <a:endParaRPr lang="en-US" sz="1200" dirty="0">
              <a:latin typeface="Arial" panose="020B0604020202020204" pitchFamily="34" charset="0"/>
              <a:cs typeface="Arial" panose="020B0604020202020204" pitchFamily="34" charset="0"/>
            </a:endParaRPr>
          </a:p>
          <a:p>
            <a:endParaRPr lang="en-US" sz="1600" b="1" cap="all" dirty="0">
              <a:solidFill>
                <a:srgbClr val="51C7E3"/>
              </a:solidFill>
              <a:latin typeface="Arial" panose="020B0604020202020204" pitchFamily="34" charset="0"/>
              <a:cs typeface="Arial" panose="020B0604020202020204" pitchFamily="34" charset="0"/>
            </a:endParaRPr>
          </a:p>
          <a:p>
            <a:r>
              <a:rPr lang="en-US" sz="1600" b="1" cap="all" dirty="0">
                <a:solidFill>
                  <a:srgbClr val="51C7E3"/>
                </a:solidFill>
                <a:latin typeface="Arial" panose="020B0604020202020204" pitchFamily="34" charset="0"/>
                <a:cs typeface="Arial" panose="020B0604020202020204" pitchFamily="34" charset="0"/>
              </a:rPr>
              <a:t>COMMUNITY-CENTERED</a:t>
            </a:r>
          </a:p>
          <a:p>
            <a:endParaRPr lang="en-US" sz="8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To be a center that serves everyone. To expose, invite, and engage as a destination for all members of the community.</a:t>
            </a:r>
          </a:p>
          <a:p>
            <a:endParaRPr lang="en-US" sz="1200" dirty="0">
              <a:latin typeface="Arial" panose="020B0604020202020204" pitchFamily="34" charset="0"/>
              <a:cs typeface="Arial" panose="020B0604020202020204" pitchFamily="34" charset="0"/>
            </a:endParaRPr>
          </a:p>
          <a:p>
            <a:endParaRPr lang="en-US" sz="1600" b="1" cap="all" dirty="0">
              <a:solidFill>
                <a:srgbClr val="51C7E3"/>
              </a:solidFill>
              <a:latin typeface="Arial" panose="020B0604020202020204" pitchFamily="34" charset="0"/>
              <a:cs typeface="Arial" panose="020B0604020202020204" pitchFamily="34" charset="0"/>
            </a:endParaRPr>
          </a:p>
          <a:p>
            <a:r>
              <a:rPr lang="en-US" sz="1600" b="1" cap="all" dirty="0">
                <a:solidFill>
                  <a:srgbClr val="51C7E3"/>
                </a:solidFill>
                <a:latin typeface="Arial" panose="020B0604020202020204" pitchFamily="34" charset="0"/>
                <a:cs typeface="Arial" panose="020B0604020202020204" pitchFamily="34" charset="0"/>
              </a:rPr>
              <a:t>CREATIVE</a:t>
            </a:r>
          </a:p>
          <a:p>
            <a:endParaRPr lang="en-US" sz="8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To service as a hub of creativity, providing a platform for unique and individual expression.</a:t>
            </a:r>
          </a:p>
          <a:p>
            <a:endParaRPr lang="en-US" sz="1200" dirty="0">
              <a:latin typeface="Arial" panose="020B0604020202020204" pitchFamily="34" charset="0"/>
              <a:cs typeface="Arial" panose="020B0604020202020204" pitchFamily="34" charset="0"/>
            </a:endParaRPr>
          </a:p>
          <a:p>
            <a:endParaRPr lang="en-US" sz="1600" b="1" cap="all" dirty="0">
              <a:solidFill>
                <a:srgbClr val="51C7E3"/>
              </a:solidFill>
              <a:latin typeface="Arial" panose="020B0604020202020204" pitchFamily="34" charset="0"/>
              <a:cs typeface="Arial" panose="020B0604020202020204" pitchFamily="34" charset="0"/>
            </a:endParaRPr>
          </a:p>
          <a:p>
            <a:r>
              <a:rPr lang="en-US" sz="1600" b="1" cap="all" dirty="0">
                <a:solidFill>
                  <a:srgbClr val="51C7E3"/>
                </a:solidFill>
                <a:latin typeface="Arial" panose="020B0604020202020204" pitchFamily="34" charset="0"/>
                <a:cs typeface="Arial" panose="020B0604020202020204" pitchFamily="34" charset="0"/>
              </a:rPr>
              <a:t>Entertaining</a:t>
            </a:r>
          </a:p>
          <a:p>
            <a:endParaRPr lang="en-US" sz="8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To provide a holistic experience that produces valuable, enjoyable experiences while also focusing on comfort.</a:t>
            </a:r>
          </a:p>
          <a:p>
            <a:endParaRPr lang="en-US" sz="1200" dirty="0">
              <a:latin typeface="Arial" panose="020B0604020202020204" pitchFamily="34" charset="0"/>
              <a:cs typeface="Arial" panose="020B0604020202020204" pitchFamily="34" charset="0"/>
            </a:endParaRPr>
          </a:p>
          <a:p>
            <a:endParaRPr lang="en-US" sz="1600" b="1" cap="all" dirty="0">
              <a:solidFill>
                <a:srgbClr val="51C7E3"/>
              </a:solidFill>
              <a:latin typeface="Arial" panose="020B0604020202020204" pitchFamily="34" charset="0"/>
              <a:cs typeface="Arial" panose="020B0604020202020204" pitchFamily="34" charset="0"/>
            </a:endParaRPr>
          </a:p>
          <a:p>
            <a:r>
              <a:rPr lang="en-US" sz="1600" b="1" cap="all" dirty="0">
                <a:solidFill>
                  <a:srgbClr val="51C7E3"/>
                </a:solidFill>
                <a:latin typeface="Arial" panose="020B0604020202020204" pitchFamily="34" charset="0"/>
                <a:cs typeface="Arial" panose="020B0604020202020204" pitchFamily="34" charset="0"/>
              </a:rPr>
              <a:t>EDUCATIONAL</a:t>
            </a:r>
          </a:p>
          <a:p>
            <a:endParaRPr lang="en-US" sz="8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To be a center where the arts and education connect.</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5DB4B1ED-E38E-4FAB-9A2B-81BF3D57934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4665340" y="6586747"/>
            <a:ext cx="1912399" cy="1888389"/>
          </a:xfrm>
          <a:prstGeom prst="rect">
            <a:avLst/>
          </a:prstGeom>
        </p:spPr>
      </p:pic>
      <p:pic>
        <p:nvPicPr>
          <p:cNvPr id="15" name="Picture 14">
            <a:extLst>
              <a:ext uri="{FF2B5EF4-FFF2-40B4-BE49-F238E27FC236}">
                <a16:creationId xmlns:a16="http://schemas.microsoft.com/office/drawing/2014/main" id="{54897BD5-9557-4589-A7E6-B244CF7B984D}"/>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4665340" y="4645647"/>
            <a:ext cx="1912399" cy="1874476"/>
          </a:xfrm>
          <a:prstGeom prst="rect">
            <a:avLst/>
          </a:prstGeom>
        </p:spPr>
      </p:pic>
      <p:pic>
        <p:nvPicPr>
          <p:cNvPr id="16" name="Picture 15">
            <a:extLst>
              <a:ext uri="{FF2B5EF4-FFF2-40B4-BE49-F238E27FC236}">
                <a16:creationId xmlns:a16="http://schemas.microsoft.com/office/drawing/2014/main" id="{234150F1-7BD0-416D-A489-883D576DCB39}"/>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4665340" y="1994253"/>
            <a:ext cx="1912399" cy="2584771"/>
          </a:xfrm>
          <a:prstGeom prst="rect">
            <a:avLst/>
          </a:prstGeom>
        </p:spPr>
      </p:pic>
      <p:sp>
        <p:nvSpPr>
          <p:cNvPr id="18" name="Footer Placeholder 1">
            <a:extLst>
              <a:ext uri="{FF2B5EF4-FFF2-40B4-BE49-F238E27FC236}">
                <a16:creationId xmlns:a16="http://schemas.microsoft.com/office/drawing/2014/main" id="{95B7C6C8-D9A0-46CE-9002-6BF1B514943B}"/>
              </a:ext>
            </a:extLst>
          </p:cNvPr>
          <p:cNvSpPr>
            <a:spLocks noGrp="1"/>
          </p:cNvSpPr>
          <p:nvPr>
            <p:ph type="ftr" sz="quarter" idx="11"/>
          </p:nvPr>
        </p:nvSpPr>
        <p:spPr>
          <a:xfrm>
            <a:off x="2271713" y="8712880"/>
            <a:ext cx="2314575" cy="486833"/>
          </a:xfrm>
        </p:spPr>
        <p:txBody>
          <a:bodyPr/>
          <a:lstStyle/>
          <a:p>
            <a:r>
              <a:rPr lang="en-US" dirty="0"/>
              <a:t>Cain Center for the Arts - Strategic Plan</a:t>
            </a:r>
          </a:p>
        </p:txBody>
      </p:sp>
      <p:sp>
        <p:nvSpPr>
          <p:cNvPr id="19" name="Slide Number Placeholder 2">
            <a:extLst>
              <a:ext uri="{FF2B5EF4-FFF2-40B4-BE49-F238E27FC236}">
                <a16:creationId xmlns:a16="http://schemas.microsoft.com/office/drawing/2014/main" id="{A3667F40-B07A-4DE5-9C8D-1848167504C5}"/>
              </a:ext>
            </a:extLst>
          </p:cNvPr>
          <p:cNvSpPr>
            <a:spLocks noGrp="1"/>
          </p:cNvSpPr>
          <p:nvPr>
            <p:ph type="sldNum" sz="quarter" idx="12"/>
          </p:nvPr>
        </p:nvSpPr>
        <p:spPr>
          <a:xfrm>
            <a:off x="4843463" y="8676304"/>
            <a:ext cx="1543050" cy="486833"/>
          </a:xfrm>
        </p:spPr>
        <p:txBody>
          <a:bodyPr/>
          <a:lstStyle/>
          <a:p>
            <a:fld id="{242445D3-2E3D-4463-913C-05D3012C1118}" type="slidenum">
              <a:rPr lang="en-US" smtClean="0"/>
              <a:t>6</a:t>
            </a:fld>
            <a:endParaRPr lang="en-US"/>
          </a:p>
        </p:txBody>
      </p:sp>
    </p:spTree>
    <p:extLst>
      <p:ext uri="{BB962C8B-B14F-4D97-AF65-F5344CB8AC3E}">
        <p14:creationId xmlns:p14="http://schemas.microsoft.com/office/powerpoint/2010/main" val="3005138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6A7598-3DDE-42C9-A636-986A0CE3A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86" y="215041"/>
            <a:ext cx="1006211" cy="675704"/>
          </a:xfrm>
          <a:prstGeom prst="rect">
            <a:avLst/>
          </a:prstGeom>
        </p:spPr>
      </p:pic>
      <p:pic>
        <p:nvPicPr>
          <p:cNvPr id="6" name="Picture 2" descr="Image result for cain center for the arts">
            <a:extLst>
              <a:ext uri="{FF2B5EF4-FFF2-40B4-BE49-F238E27FC236}">
                <a16:creationId xmlns:a16="http://schemas.microsoft.com/office/drawing/2014/main" id="{60450A1A-310F-43DE-82CC-9D82EA7B9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6049" y="196173"/>
            <a:ext cx="997764" cy="82406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0048F2A-5CAF-4777-8FED-C28DF921F469}"/>
              </a:ext>
            </a:extLst>
          </p:cNvPr>
          <p:cNvSpPr/>
          <p:nvPr/>
        </p:nvSpPr>
        <p:spPr>
          <a:xfrm>
            <a:off x="535709" y="1305858"/>
            <a:ext cx="5786582" cy="334772"/>
          </a:xfrm>
          <a:prstGeom prst="rect">
            <a:avLst/>
          </a:prstGeom>
        </p:spPr>
        <p:txBody>
          <a:bodyPr wrap="square">
            <a:spAutoFit/>
          </a:bodyPr>
          <a:lstStyle/>
          <a:p>
            <a:pPr>
              <a:lnSpc>
                <a:spcPct val="106000"/>
              </a:lnSpc>
              <a:spcBef>
                <a:spcPts val="1200"/>
              </a:spcBef>
              <a:spcAft>
                <a:spcPts val="600"/>
              </a:spcAft>
            </a:pPr>
            <a:r>
              <a:rPr lang="en-US" sz="1600" b="1" dirty="0">
                <a:solidFill>
                  <a:srgbClr val="51C7E3"/>
                </a:solidFill>
                <a:latin typeface="Arial" panose="020B0604020202020204" pitchFamily="34" charset="0"/>
                <a:cs typeface="Arial" panose="020B0604020202020204" pitchFamily="34" charset="0"/>
              </a:rPr>
              <a:t>OBJECTIVES OVERVIEW</a:t>
            </a:r>
            <a:endParaRPr lang="en-US" sz="1600" b="1" dirty="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0F9F76A2-9148-4CBD-9505-A1F49DD2C57D}"/>
              </a:ext>
            </a:extLst>
          </p:cNvPr>
          <p:cNvCxnSpPr>
            <a:cxnSpLocks/>
          </p:cNvCxnSpPr>
          <p:nvPr/>
        </p:nvCxnSpPr>
        <p:spPr>
          <a:xfrm>
            <a:off x="310587" y="1609344"/>
            <a:ext cx="6236827" cy="0"/>
          </a:xfrm>
          <a:prstGeom prst="line">
            <a:avLst/>
          </a:prstGeom>
          <a:ln w="19050">
            <a:solidFill>
              <a:srgbClr val="51C7E3"/>
            </a:solidFill>
          </a:ln>
        </p:spPr>
        <p:style>
          <a:lnRef idx="1">
            <a:schemeClr val="accent1"/>
          </a:lnRef>
          <a:fillRef idx="0">
            <a:schemeClr val="accent1"/>
          </a:fillRef>
          <a:effectRef idx="0">
            <a:schemeClr val="accent1"/>
          </a:effectRef>
          <a:fontRef idx="minor">
            <a:schemeClr val="tx1"/>
          </a:fontRef>
        </p:style>
      </p:cxnSp>
      <p:sp>
        <p:nvSpPr>
          <p:cNvPr id="9" name="Arrow: Right 8">
            <a:extLst>
              <a:ext uri="{FF2B5EF4-FFF2-40B4-BE49-F238E27FC236}">
                <a16:creationId xmlns:a16="http://schemas.microsoft.com/office/drawing/2014/main" id="{BECEA713-7D92-43F5-AD09-529169E2ED3D}"/>
              </a:ext>
            </a:extLst>
          </p:cNvPr>
          <p:cNvSpPr/>
          <p:nvPr/>
        </p:nvSpPr>
        <p:spPr>
          <a:xfrm>
            <a:off x="377648" y="1825667"/>
            <a:ext cx="6236828" cy="1959950"/>
          </a:xfrm>
          <a:prstGeom prst="rightArrow">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A9B5A4-3558-4E95-9CA8-182310577328}"/>
              </a:ext>
            </a:extLst>
          </p:cNvPr>
          <p:cNvSpPr/>
          <p:nvPr/>
        </p:nvSpPr>
        <p:spPr>
          <a:xfrm>
            <a:off x="555435" y="2551514"/>
            <a:ext cx="1340723" cy="5178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Preparing</a:t>
            </a:r>
          </a:p>
          <a:p>
            <a:pPr algn="ctr"/>
            <a:r>
              <a:rPr lang="en-US" sz="1600" i="1" dirty="0"/>
              <a:t>2019-2020</a:t>
            </a:r>
          </a:p>
        </p:txBody>
      </p:sp>
      <p:sp>
        <p:nvSpPr>
          <p:cNvPr id="11" name="Rectangle 10">
            <a:extLst>
              <a:ext uri="{FF2B5EF4-FFF2-40B4-BE49-F238E27FC236}">
                <a16:creationId xmlns:a16="http://schemas.microsoft.com/office/drawing/2014/main" id="{102F1441-85A0-4C57-9DD8-219BCBEE3791}"/>
              </a:ext>
            </a:extLst>
          </p:cNvPr>
          <p:cNvSpPr/>
          <p:nvPr/>
        </p:nvSpPr>
        <p:spPr>
          <a:xfrm>
            <a:off x="1972765" y="2551514"/>
            <a:ext cx="1340723" cy="51781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Building</a:t>
            </a:r>
          </a:p>
          <a:p>
            <a:pPr algn="ctr"/>
            <a:r>
              <a:rPr lang="en-US" sz="1600" i="1" dirty="0"/>
              <a:t>2020-2021</a:t>
            </a:r>
          </a:p>
        </p:txBody>
      </p:sp>
      <p:sp>
        <p:nvSpPr>
          <p:cNvPr id="14" name="Rectangle 13">
            <a:extLst>
              <a:ext uri="{FF2B5EF4-FFF2-40B4-BE49-F238E27FC236}">
                <a16:creationId xmlns:a16="http://schemas.microsoft.com/office/drawing/2014/main" id="{A354C847-1236-40A2-A3AC-6341EC1A9F62}"/>
              </a:ext>
            </a:extLst>
          </p:cNvPr>
          <p:cNvSpPr/>
          <p:nvPr/>
        </p:nvSpPr>
        <p:spPr>
          <a:xfrm>
            <a:off x="3390095" y="2551514"/>
            <a:ext cx="1340723" cy="51781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Opening</a:t>
            </a:r>
          </a:p>
          <a:p>
            <a:pPr algn="ctr"/>
            <a:r>
              <a:rPr lang="en-US" sz="1600" i="1" dirty="0"/>
              <a:t>2021-2022</a:t>
            </a:r>
          </a:p>
        </p:txBody>
      </p:sp>
      <p:sp>
        <p:nvSpPr>
          <p:cNvPr id="15" name="Rectangle 14">
            <a:extLst>
              <a:ext uri="{FF2B5EF4-FFF2-40B4-BE49-F238E27FC236}">
                <a16:creationId xmlns:a16="http://schemas.microsoft.com/office/drawing/2014/main" id="{A0178762-2F08-4C6E-87D9-11BFE3C98076}"/>
              </a:ext>
            </a:extLst>
          </p:cNvPr>
          <p:cNvSpPr/>
          <p:nvPr/>
        </p:nvSpPr>
        <p:spPr>
          <a:xfrm>
            <a:off x="4807424" y="2551514"/>
            <a:ext cx="1340723" cy="51781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Maturing</a:t>
            </a:r>
          </a:p>
          <a:p>
            <a:pPr algn="ctr"/>
            <a:r>
              <a:rPr lang="en-US" sz="1600" i="1" dirty="0"/>
              <a:t>2022-2023</a:t>
            </a:r>
          </a:p>
        </p:txBody>
      </p:sp>
      <p:sp>
        <p:nvSpPr>
          <p:cNvPr id="16" name="Rectangle 15">
            <a:extLst>
              <a:ext uri="{FF2B5EF4-FFF2-40B4-BE49-F238E27FC236}">
                <a16:creationId xmlns:a16="http://schemas.microsoft.com/office/drawing/2014/main" id="{4DA69552-7488-4115-9818-27BCECBD18EB}"/>
              </a:ext>
            </a:extLst>
          </p:cNvPr>
          <p:cNvSpPr/>
          <p:nvPr/>
        </p:nvSpPr>
        <p:spPr>
          <a:xfrm>
            <a:off x="377648" y="3783454"/>
            <a:ext cx="5944643" cy="4401205"/>
          </a:xfrm>
          <a:prstGeom prst="rect">
            <a:avLst/>
          </a:prstGeom>
        </p:spPr>
        <p:txBody>
          <a:bodyPr wrap="square">
            <a:spAutoFit/>
          </a:bodyPr>
          <a:lstStyle/>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Over the course of the next 4 years, the Cain Center for the Arts will build and implement a center that will bring all the benefits, beauty, and joys of the arts together, right in the heart of the Lake Norman region.</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Our strategic plan is organized to support this vision through year-by-year objectives centered on:</a:t>
            </a:r>
          </a:p>
          <a:p>
            <a:endParaRPr lang="en-US" sz="1200" dirty="0">
              <a:latin typeface="Arial" panose="020B0604020202020204" pitchFamily="34" charset="0"/>
              <a:cs typeface="Arial" panose="020B0604020202020204" pitchFamily="34" charset="0"/>
            </a:endParaRPr>
          </a:p>
          <a:p>
            <a:pPr marL="628650" lvl="1" indent="-171450">
              <a:buFont typeface="Wingdings" panose="05000000000000000000" pitchFamily="2" charset="2"/>
              <a:buChar char="§"/>
            </a:pPr>
            <a:r>
              <a:rPr lang="en-US" sz="1600" b="1" dirty="0">
                <a:latin typeface="Arial" panose="020B0604020202020204" pitchFamily="34" charset="0"/>
                <a:cs typeface="Arial" panose="020B0604020202020204" pitchFamily="34" charset="0"/>
              </a:rPr>
              <a:t>Preparing</a:t>
            </a:r>
            <a:r>
              <a:rPr lang="en-US" sz="1400" b="1"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for Breaking Ground</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to meet / exceed fundraising targets, develop programming strategies, and establish a greater outreach network across the Lake Norman community</a:t>
            </a:r>
          </a:p>
          <a:p>
            <a:pPr marL="628650" lvl="1" indent="-171450">
              <a:buFont typeface="Wingdings" panose="05000000000000000000" pitchFamily="2" charset="2"/>
              <a:buChar char="§"/>
            </a:pPr>
            <a:endParaRPr lang="en-US" sz="1200" dirty="0">
              <a:latin typeface="Arial" panose="020B0604020202020204" pitchFamily="34" charset="0"/>
              <a:cs typeface="Arial" panose="020B0604020202020204" pitchFamily="34" charset="0"/>
            </a:endParaRPr>
          </a:p>
          <a:p>
            <a:pPr marL="628650" lvl="1" indent="-171450">
              <a:buFont typeface="Wingdings" panose="05000000000000000000" pitchFamily="2" charset="2"/>
              <a:buChar char="§"/>
            </a:pPr>
            <a:r>
              <a:rPr lang="en-US" sz="1600" b="1" dirty="0">
                <a:latin typeface="Arial" panose="020B0604020202020204" pitchFamily="34" charset="0"/>
                <a:cs typeface="Arial" panose="020B0604020202020204" pitchFamily="34" charset="0"/>
              </a:rPr>
              <a:t>Building</a:t>
            </a:r>
            <a:r>
              <a:rPr lang="en-US" sz="1400" b="1"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the Cain Center for the Arts </a:t>
            </a:r>
            <a:r>
              <a:rPr lang="en-US" sz="1200" dirty="0">
                <a:latin typeface="Arial" panose="020B0604020202020204" pitchFamily="34" charset="0"/>
                <a:cs typeface="Arial" panose="020B0604020202020204" pitchFamily="34" charset="0"/>
              </a:rPr>
              <a:t>– to establish our physical presence in parallel with developing the program plan, technologies, and community awareness needed for our success </a:t>
            </a:r>
          </a:p>
          <a:p>
            <a:pPr marL="628650" lvl="1" indent="-171450">
              <a:buFont typeface="Wingdings" panose="05000000000000000000" pitchFamily="2" charset="2"/>
              <a:buChar char="§"/>
            </a:pPr>
            <a:endParaRPr lang="en-US" sz="1200" dirty="0">
              <a:latin typeface="Arial" panose="020B0604020202020204" pitchFamily="34" charset="0"/>
              <a:cs typeface="Arial" panose="020B0604020202020204" pitchFamily="34" charset="0"/>
            </a:endParaRPr>
          </a:p>
          <a:p>
            <a:pPr marL="628650" lvl="1" indent="-171450">
              <a:buFont typeface="Wingdings" panose="05000000000000000000" pitchFamily="2" charset="2"/>
              <a:buChar char="§"/>
            </a:pPr>
            <a:r>
              <a:rPr lang="en-US" sz="1600" b="1" dirty="0">
                <a:latin typeface="Arial" panose="020B0604020202020204" pitchFamily="34" charset="0"/>
                <a:cs typeface="Arial" panose="020B0604020202020204" pitchFamily="34" charset="0"/>
              </a:rPr>
              <a:t>Opening</a:t>
            </a:r>
            <a:r>
              <a:rPr lang="en-US" sz="1400" b="1"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the Cain Center for the Arts </a:t>
            </a:r>
            <a:r>
              <a:rPr lang="en-US" sz="1200" dirty="0">
                <a:latin typeface="Arial" panose="020B0604020202020204" pitchFamily="34" charset="0"/>
                <a:cs typeface="Arial" panose="020B0604020202020204" pitchFamily="34" charset="0"/>
              </a:rPr>
              <a:t>– the finalization and deployment of our initial programming while creating a strong community presence through targeted marketing and outreach efforts</a:t>
            </a:r>
          </a:p>
          <a:p>
            <a:pPr marL="628650" lvl="1" indent="-171450">
              <a:buFont typeface="Wingdings" panose="05000000000000000000" pitchFamily="2" charset="2"/>
              <a:buChar char="§"/>
            </a:pPr>
            <a:endParaRPr lang="en-US" sz="1200" dirty="0">
              <a:latin typeface="Arial" panose="020B0604020202020204" pitchFamily="34" charset="0"/>
              <a:cs typeface="Arial" panose="020B0604020202020204" pitchFamily="34" charset="0"/>
            </a:endParaRPr>
          </a:p>
          <a:p>
            <a:pPr marL="628650" lvl="1" indent="-171450">
              <a:buFont typeface="Wingdings" panose="05000000000000000000" pitchFamily="2" charset="2"/>
              <a:buChar char="§"/>
            </a:pPr>
            <a:r>
              <a:rPr lang="en-US" sz="1600" b="1" dirty="0">
                <a:latin typeface="Arial" panose="020B0604020202020204" pitchFamily="34" charset="0"/>
                <a:cs typeface="Arial" panose="020B0604020202020204" pitchFamily="34" charset="0"/>
              </a:rPr>
              <a:t>Maturing</a:t>
            </a:r>
            <a:r>
              <a:rPr lang="en-US" sz="1400" b="1"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to Embrace the Future </a:t>
            </a:r>
            <a:r>
              <a:rPr lang="en-US" sz="1200" dirty="0">
                <a:latin typeface="Arial" panose="020B0604020202020204" pitchFamily="34" charset="0"/>
                <a:cs typeface="Arial" panose="020B0604020202020204" pitchFamily="34" charset="0"/>
              </a:rPr>
              <a:t>– the growth and sustainment of the center to become a sought-after destination for the arts</a:t>
            </a:r>
          </a:p>
        </p:txBody>
      </p:sp>
      <p:sp>
        <p:nvSpPr>
          <p:cNvPr id="22" name="Footer Placeholder 1">
            <a:extLst>
              <a:ext uri="{FF2B5EF4-FFF2-40B4-BE49-F238E27FC236}">
                <a16:creationId xmlns:a16="http://schemas.microsoft.com/office/drawing/2014/main" id="{75D3EB01-274E-452D-AFFC-16B6CF694323}"/>
              </a:ext>
            </a:extLst>
          </p:cNvPr>
          <p:cNvSpPr>
            <a:spLocks noGrp="1"/>
          </p:cNvSpPr>
          <p:nvPr>
            <p:ph type="ftr" sz="quarter" idx="11"/>
          </p:nvPr>
        </p:nvSpPr>
        <p:spPr>
          <a:xfrm>
            <a:off x="2271713" y="8712880"/>
            <a:ext cx="2314575" cy="486833"/>
          </a:xfrm>
        </p:spPr>
        <p:txBody>
          <a:bodyPr/>
          <a:lstStyle/>
          <a:p>
            <a:r>
              <a:rPr lang="en-US" dirty="0"/>
              <a:t>Cain Center for the Arts - Strategic Plan</a:t>
            </a:r>
          </a:p>
        </p:txBody>
      </p:sp>
      <p:sp>
        <p:nvSpPr>
          <p:cNvPr id="23" name="Slide Number Placeholder 2">
            <a:extLst>
              <a:ext uri="{FF2B5EF4-FFF2-40B4-BE49-F238E27FC236}">
                <a16:creationId xmlns:a16="http://schemas.microsoft.com/office/drawing/2014/main" id="{6EDDFF51-E041-4213-A30E-7622D46B05C9}"/>
              </a:ext>
            </a:extLst>
          </p:cNvPr>
          <p:cNvSpPr>
            <a:spLocks noGrp="1"/>
          </p:cNvSpPr>
          <p:nvPr>
            <p:ph type="sldNum" sz="quarter" idx="12"/>
          </p:nvPr>
        </p:nvSpPr>
        <p:spPr>
          <a:xfrm>
            <a:off x="4843463" y="8676304"/>
            <a:ext cx="1543050" cy="486833"/>
          </a:xfrm>
        </p:spPr>
        <p:txBody>
          <a:bodyPr/>
          <a:lstStyle/>
          <a:p>
            <a:fld id="{242445D3-2E3D-4463-913C-05D3012C1118}" type="slidenum">
              <a:rPr lang="en-US" smtClean="0"/>
              <a:t>7</a:t>
            </a:fld>
            <a:endParaRPr lang="en-US"/>
          </a:p>
        </p:txBody>
      </p:sp>
    </p:spTree>
    <p:extLst>
      <p:ext uri="{BB962C8B-B14F-4D97-AF65-F5344CB8AC3E}">
        <p14:creationId xmlns:p14="http://schemas.microsoft.com/office/powerpoint/2010/main" val="53163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6A7598-3DDE-42C9-A636-986A0CE3A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86" y="215041"/>
            <a:ext cx="1006211" cy="675704"/>
          </a:xfrm>
          <a:prstGeom prst="rect">
            <a:avLst/>
          </a:prstGeom>
        </p:spPr>
      </p:pic>
      <p:pic>
        <p:nvPicPr>
          <p:cNvPr id="6" name="Picture 2" descr="Image result for cain center for the arts">
            <a:extLst>
              <a:ext uri="{FF2B5EF4-FFF2-40B4-BE49-F238E27FC236}">
                <a16:creationId xmlns:a16="http://schemas.microsoft.com/office/drawing/2014/main" id="{60450A1A-310F-43DE-82CC-9D82EA7B9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6049" y="196173"/>
            <a:ext cx="997764" cy="82406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0048F2A-5CAF-4777-8FED-C28DF921F469}"/>
              </a:ext>
            </a:extLst>
          </p:cNvPr>
          <p:cNvSpPr/>
          <p:nvPr/>
        </p:nvSpPr>
        <p:spPr>
          <a:xfrm>
            <a:off x="535709" y="1305858"/>
            <a:ext cx="5786582" cy="334772"/>
          </a:xfrm>
          <a:prstGeom prst="rect">
            <a:avLst/>
          </a:prstGeom>
        </p:spPr>
        <p:txBody>
          <a:bodyPr wrap="square">
            <a:spAutoFit/>
          </a:bodyPr>
          <a:lstStyle/>
          <a:p>
            <a:pPr>
              <a:lnSpc>
                <a:spcPct val="106000"/>
              </a:lnSpc>
              <a:spcBef>
                <a:spcPts val="1200"/>
              </a:spcBef>
              <a:spcAft>
                <a:spcPts val="600"/>
              </a:spcAft>
            </a:pPr>
            <a:r>
              <a:rPr lang="en-US" sz="1600" b="1" dirty="0">
                <a:solidFill>
                  <a:srgbClr val="51C7E3"/>
                </a:solidFill>
                <a:latin typeface="Arial" panose="020B0604020202020204" pitchFamily="34" charset="0"/>
                <a:cs typeface="Arial" panose="020B0604020202020204" pitchFamily="34" charset="0"/>
              </a:rPr>
              <a:t>OBJECTIVES BY YEAR</a:t>
            </a:r>
            <a:endParaRPr lang="en-US" sz="1600" b="1" dirty="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0F9F76A2-9148-4CBD-9505-A1F49DD2C57D}"/>
              </a:ext>
            </a:extLst>
          </p:cNvPr>
          <p:cNvCxnSpPr>
            <a:cxnSpLocks/>
          </p:cNvCxnSpPr>
          <p:nvPr/>
        </p:nvCxnSpPr>
        <p:spPr>
          <a:xfrm>
            <a:off x="310587" y="1609344"/>
            <a:ext cx="6236827" cy="0"/>
          </a:xfrm>
          <a:prstGeom prst="line">
            <a:avLst/>
          </a:prstGeom>
          <a:ln w="19050">
            <a:solidFill>
              <a:srgbClr val="51C7E3"/>
            </a:solidFill>
          </a:ln>
        </p:spPr>
        <p:style>
          <a:lnRef idx="1">
            <a:schemeClr val="accent1"/>
          </a:lnRef>
          <a:fillRef idx="0">
            <a:schemeClr val="accent1"/>
          </a:fillRef>
          <a:effectRef idx="0">
            <a:schemeClr val="accent1"/>
          </a:effectRef>
          <a:fontRef idx="minor">
            <a:schemeClr val="tx1"/>
          </a:fontRef>
        </p:style>
      </p:cxnSp>
      <p:graphicFrame>
        <p:nvGraphicFramePr>
          <p:cNvPr id="5" name="Table 4">
            <a:extLst>
              <a:ext uri="{FF2B5EF4-FFF2-40B4-BE49-F238E27FC236}">
                <a16:creationId xmlns:a16="http://schemas.microsoft.com/office/drawing/2014/main" id="{9ACBA335-BCCD-41FA-B82B-B3B34EAD4DB0}"/>
              </a:ext>
            </a:extLst>
          </p:cNvPr>
          <p:cNvGraphicFramePr>
            <a:graphicFrameLocks noGrp="1"/>
          </p:cNvGraphicFramePr>
          <p:nvPr>
            <p:extLst>
              <p:ext uri="{D42A27DB-BD31-4B8C-83A1-F6EECF244321}">
                <p14:modId xmlns:p14="http://schemas.microsoft.com/office/powerpoint/2010/main" val="2262860730"/>
              </p:ext>
            </p:extLst>
          </p:nvPr>
        </p:nvGraphicFramePr>
        <p:xfrm>
          <a:off x="420624" y="3703320"/>
          <a:ext cx="6126790" cy="4839965"/>
        </p:xfrm>
        <a:graphic>
          <a:graphicData uri="http://schemas.openxmlformats.org/drawingml/2006/table">
            <a:tbl>
              <a:tblPr firstRow="1" bandRow="1">
                <a:tableStyleId>{5C22544A-7EE6-4342-B048-85BDC9FD1C3A}</a:tableStyleId>
              </a:tblPr>
              <a:tblGrid>
                <a:gridCol w="1289304">
                  <a:extLst>
                    <a:ext uri="{9D8B030D-6E8A-4147-A177-3AD203B41FA5}">
                      <a16:colId xmlns:a16="http://schemas.microsoft.com/office/drawing/2014/main" val="1512219429"/>
                    </a:ext>
                  </a:extLst>
                </a:gridCol>
                <a:gridCol w="4837486">
                  <a:extLst>
                    <a:ext uri="{9D8B030D-6E8A-4147-A177-3AD203B41FA5}">
                      <a16:colId xmlns:a16="http://schemas.microsoft.com/office/drawing/2014/main" val="3621949351"/>
                    </a:ext>
                  </a:extLst>
                </a:gridCol>
              </a:tblGrid>
              <a:tr h="1192354">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Arial" panose="020B0604020202020204" pitchFamily="34" charset="0"/>
                          <a:cs typeface="Arial" panose="020B0604020202020204" pitchFamily="34" charset="0"/>
                        </a:rPr>
                        <a:t>Preparing</a:t>
                      </a:r>
                    </a:p>
                  </a:txBody>
                  <a:tcPr anchor="ctr">
                    <a:lnB w="19050" cap="flat" cmpd="sng" algn="ctr">
                      <a:solidFill>
                        <a:schemeClr val="tx1">
                          <a:lumMod val="65000"/>
                          <a:lumOff val="35000"/>
                        </a:schemeClr>
                      </a:solidFill>
                      <a:prstDash val="solid"/>
                      <a:round/>
                      <a:headEnd type="none" w="med" len="med"/>
                      <a:tailEnd type="none" w="med" len="med"/>
                    </a:lnB>
                    <a:solidFill>
                      <a:srgbClr val="9DC3E6"/>
                    </a:solidFill>
                  </a:tcPr>
                </a:tc>
                <a:tc>
                  <a:txBody>
                    <a:bodyPr/>
                    <a:lstStyle/>
                    <a:p>
                      <a:pPr marL="0" indent="0">
                        <a:lnSpc>
                          <a:spcPct val="100000"/>
                        </a:lnSpc>
                        <a:spcBef>
                          <a:spcPts val="0"/>
                        </a:spcBef>
                        <a:spcAft>
                          <a:spcPts val="0"/>
                        </a:spcAft>
                        <a:buFont typeface="Wingdings" panose="05000000000000000000" pitchFamily="2" charset="2"/>
                        <a:buNone/>
                      </a:pPr>
                      <a:r>
                        <a:rPr lang="en-US" sz="1200" b="0" i="1" u="none" dirty="0">
                          <a:solidFill>
                            <a:schemeClr val="tx1"/>
                          </a:solidFill>
                          <a:latin typeface="Arial" panose="020B0604020202020204" pitchFamily="34" charset="0"/>
                          <a:cs typeface="Arial" panose="020B0604020202020204" pitchFamily="34" charset="0"/>
                        </a:rPr>
                        <a:t>Primary focus: completion of the capital campaign for the Cain Center for the Arts facility (funds required for ground-breaking)</a:t>
                      </a:r>
                      <a:endParaRPr lang="en-US" sz="1200" b="0" dirty="0">
                        <a:solidFill>
                          <a:schemeClr val="tx1"/>
                        </a:solidFill>
                        <a:latin typeface="Arial" panose="020B0604020202020204" pitchFamily="34" charset="0"/>
                        <a:cs typeface="Arial" panose="020B0604020202020204" pitchFamily="34" charset="0"/>
                      </a:endParaRPr>
                    </a:p>
                    <a:p>
                      <a:pPr marL="171450" indent="-171450">
                        <a:lnSpc>
                          <a:spcPct val="100000"/>
                        </a:lnSpc>
                        <a:spcBef>
                          <a:spcPts val="0"/>
                        </a:spcBef>
                        <a:spcAft>
                          <a:spcPts val="0"/>
                        </a:spcAft>
                        <a:buFont typeface="Wingdings" panose="05000000000000000000" pitchFamily="2" charset="2"/>
                        <a:buChar char="§"/>
                      </a:pPr>
                      <a:r>
                        <a:rPr lang="en-US" sz="1200" b="0" dirty="0">
                          <a:solidFill>
                            <a:schemeClr val="tx1"/>
                          </a:solidFill>
                          <a:latin typeface="Arial" panose="020B0604020202020204" pitchFamily="34" charset="0"/>
                          <a:cs typeface="Arial" panose="020B0604020202020204" pitchFamily="34" charset="0"/>
                        </a:rPr>
                        <a:t>Meet / Exceed Fundraising Targets </a:t>
                      </a:r>
                    </a:p>
                    <a:p>
                      <a:pPr marL="171450" indent="-171450">
                        <a:lnSpc>
                          <a:spcPct val="100000"/>
                        </a:lnSpc>
                        <a:spcBef>
                          <a:spcPts val="0"/>
                        </a:spcBef>
                        <a:spcAft>
                          <a:spcPts val="0"/>
                        </a:spcAft>
                        <a:buFont typeface="Wingdings" panose="05000000000000000000" pitchFamily="2" charset="2"/>
                        <a:buChar char="§"/>
                      </a:pPr>
                      <a:r>
                        <a:rPr lang="en-US" sz="1200" b="0" dirty="0">
                          <a:solidFill>
                            <a:schemeClr val="tx1"/>
                          </a:solidFill>
                          <a:latin typeface="Arial" panose="020B0604020202020204" pitchFamily="34" charset="0"/>
                          <a:cs typeface="Arial" panose="020B0604020202020204" pitchFamily="34" charset="0"/>
                        </a:rPr>
                        <a:t>Develop Initial Programming Plan</a:t>
                      </a:r>
                      <a:endParaRPr lang="en-US" sz="1200" b="0" i="1" dirty="0">
                        <a:solidFill>
                          <a:schemeClr val="tx1"/>
                        </a:solidFill>
                        <a:latin typeface="Arial" panose="020B0604020202020204" pitchFamily="34" charset="0"/>
                        <a:cs typeface="Arial" panose="020B0604020202020204" pitchFamily="34" charset="0"/>
                      </a:endParaRPr>
                    </a:p>
                    <a:p>
                      <a:pPr marL="171450" indent="-171450">
                        <a:lnSpc>
                          <a:spcPct val="100000"/>
                        </a:lnSpc>
                        <a:spcBef>
                          <a:spcPts val="0"/>
                        </a:spcBef>
                        <a:spcAft>
                          <a:spcPts val="0"/>
                        </a:spcAft>
                        <a:buFont typeface="Wingdings" panose="05000000000000000000" pitchFamily="2" charset="2"/>
                        <a:buChar char="§"/>
                      </a:pPr>
                      <a:r>
                        <a:rPr lang="en-US" sz="1200" b="0" dirty="0">
                          <a:solidFill>
                            <a:schemeClr val="tx1"/>
                          </a:solidFill>
                          <a:latin typeface="Arial" panose="020B0604020202020204" pitchFamily="34" charset="0"/>
                          <a:cs typeface="Arial" panose="020B0604020202020204" pitchFamily="34" charset="0"/>
                        </a:rPr>
                        <a:t>Establish an Outreach Network</a:t>
                      </a:r>
                      <a:endParaRPr lang="en-US" sz="1200" b="0" i="1" dirty="0">
                        <a:solidFill>
                          <a:schemeClr val="tx1"/>
                        </a:solidFill>
                        <a:latin typeface="Arial" panose="020B0604020202020204" pitchFamily="34" charset="0"/>
                        <a:cs typeface="Arial" panose="020B0604020202020204" pitchFamily="34" charset="0"/>
                      </a:endParaRPr>
                    </a:p>
                  </a:txBody>
                  <a:tcPr anchor="ctr">
                    <a:lnB w="190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737357697"/>
                  </a:ext>
                </a:extLst>
              </a:tr>
              <a:tr h="137579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Building</a:t>
                      </a:r>
                    </a:p>
                  </a:txBody>
                  <a:tcPr anchor="ct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rgbClr val="00B0F0"/>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0" i="1" u="none" dirty="0">
                          <a:solidFill>
                            <a:schemeClr val="tx1"/>
                          </a:solidFill>
                          <a:latin typeface="Arial" panose="020B0604020202020204" pitchFamily="34" charset="0"/>
                          <a:cs typeface="Arial" panose="020B0604020202020204" pitchFamily="34" charset="0"/>
                        </a:rPr>
                        <a:t>Primary focus: construction management for the Cain Center for the Arts facility and programming delivery preparation </a:t>
                      </a:r>
                      <a:endParaRPr lang="en-US" sz="1200" b="0" dirty="0">
                        <a:solidFill>
                          <a:schemeClr val="tx1"/>
                        </a:solidFill>
                        <a:latin typeface="Arial" panose="020B0604020202020204" pitchFamily="34" charset="0"/>
                        <a:cs typeface="Arial" panose="020B0604020202020204" pitchFamily="34" charset="0"/>
                      </a:endParaRPr>
                    </a:p>
                    <a:p>
                      <a:pPr marL="171450" marR="0" lvl="0" indent="-17145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0" kern="1200" noProof="0" dirty="0">
                          <a:solidFill>
                            <a:schemeClr val="tx1"/>
                          </a:solidFill>
                          <a:latin typeface="Arial" panose="020B0604020202020204" pitchFamily="34" charset="0"/>
                          <a:ea typeface="+mn-ea"/>
                          <a:cs typeface="Arial" panose="020B0604020202020204" pitchFamily="34" charset="0"/>
                        </a:rPr>
                        <a:t>Manage Construction Completion</a:t>
                      </a:r>
                    </a:p>
                    <a:p>
                      <a:pPr marL="171450" indent="-171450">
                        <a:lnSpc>
                          <a:spcPct val="100000"/>
                        </a:lnSpc>
                        <a:spcBef>
                          <a:spcPts val="0"/>
                        </a:spcBef>
                        <a:spcAft>
                          <a:spcPts val="0"/>
                        </a:spcAft>
                        <a:buFont typeface="Wingdings" panose="05000000000000000000" pitchFamily="2" charset="2"/>
                        <a:buChar char="§"/>
                      </a:pPr>
                      <a:r>
                        <a:rPr lang="en-US" sz="1200" b="0" kern="1200" noProof="0" dirty="0">
                          <a:solidFill>
                            <a:schemeClr val="tx1"/>
                          </a:solidFill>
                          <a:latin typeface="Arial" panose="020B0604020202020204" pitchFamily="34" charset="0"/>
                          <a:ea typeface="+mn-ea"/>
                          <a:cs typeface="Arial" panose="020B0604020202020204" pitchFamily="34" charset="0"/>
                        </a:rPr>
                        <a:t>Conduct Community Arts Awareness / Education</a:t>
                      </a:r>
                    </a:p>
                    <a:p>
                      <a:pPr marL="171450" indent="-171450">
                        <a:lnSpc>
                          <a:spcPct val="100000"/>
                        </a:lnSpc>
                        <a:spcBef>
                          <a:spcPts val="0"/>
                        </a:spcBef>
                        <a:spcAft>
                          <a:spcPts val="0"/>
                        </a:spcAft>
                        <a:buFont typeface="Wingdings" panose="05000000000000000000" pitchFamily="2" charset="2"/>
                        <a:buChar char="§"/>
                      </a:pPr>
                      <a:r>
                        <a:rPr lang="en-US" sz="1200" b="0" kern="1200" noProof="0" dirty="0">
                          <a:solidFill>
                            <a:schemeClr val="tx1"/>
                          </a:solidFill>
                          <a:latin typeface="Arial" panose="020B0604020202020204" pitchFamily="34" charset="0"/>
                          <a:ea typeface="+mn-ea"/>
                          <a:cs typeface="Arial" panose="020B0604020202020204" pitchFamily="34" charset="0"/>
                        </a:rPr>
                        <a:t>Implement Technology Requirements</a:t>
                      </a:r>
                    </a:p>
                    <a:p>
                      <a:pPr marL="171450" marR="0" lvl="0" indent="-17145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0" kern="1200" noProof="0" dirty="0">
                          <a:solidFill>
                            <a:schemeClr val="tx1"/>
                          </a:solidFill>
                          <a:latin typeface="Arial" panose="020B0604020202020204" pitchFamily="34" charset="0"/>
                          <a:ea typeface="+mn-ea"/>
                          <a:cs typeface="Arial" panose="020B0604020202020204" pitchFamily="34" charset="0"/>
                        </a:rPr>
                        <a:t>Launch Next Wave Marketing and Development Initiatives</a:t>
                      </a:r>
                    </a:p>
                  </a:txBody>
                  <a:tcPr anchor="ct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3971291418"/>
                  </a:ext>
                </a:extLst>
              </a:tr>
              <a:tr h="123056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Opening</a:t>
                      </a:r>
                    </a:p>
                  </a:txBody>
                  <a:tcPr anchor="ct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rgbClr val="0070C0"/>
                    </a:solidFill>
                  </a:tcPr>
                </a:tc>
                <a:tc>
                  <a:txBody>
                    <a:bodyPr/>
                    <a:lstStyle/>
                    <a:p>
                      <a:pPr marL="0" indent="0">
                        <a:lnSpc>
                          <a:spcPct val="100000"/>
                        </a:lnSpc>
                        <a:spcBef>
                          <a:spcPts val="0"/>
                        </a:spcBef>
                        <a:spcAft>
                          <a:spcPts val="0"/>
                        </a:spcAft>
                        <a:buFont typeface="Wingdings" panose="05000000000000000000" pitchFamily="2" charset="2"/>
                        <a:buNone/>
                      </a:pPr>
                      <a:r>
                        <a:rPr lang="en-US" sz="1200" b="0" i="1" u="none" dirty="0">
                          <a:solidFill>
                            <a:schemeClr val="tx1"/>
                          </a:solidFill>
                          <a:latin typeface="Arial" panose="020B0604020202020204" pitchFamily="34" charset="0"/>
                          <a:cs typeface="Arial" panose="020B0604020202020204" pitchFamily="34" charset="0"/>
                        </a:rPr>
                        <a:t>Primary focus: open the Cain Center for the Arts facility and deploy initial programming</a:t>
                      </a:r>
                    </a:p>
                    <a:p>
                      <a:pPr marL="171450" marR="0" lvl="0" indent="-17145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0" kern="1200" noProof="0" dirty="0">
                          <a:solidFill>
                            <a:schemeClr val="tx1"/>
                          </a:solidFill>
                          <a:latin typeface="Arial" panose="020B0604020202020204" pitchFamily="34" charset="0"/>
                          <a:ea typeface="+mn-ea"/>
                          <a:cs typeface="Arial" panose="020B0604020202020204" pitchFamily="34" charset="0"/>
                        </a:rPr>
                        <a:t>Scale up Staffing </a:t>
                      </a:r>
                    </a:p>
                    <a:p>
                      <a:pPr marL="171450" indent="-171450">
                        <a:lnSpc>
                          <a:spcPct val="100000"/>
                        </a:lnSpc>
                        <a:spcBef>
                          <a:spcPts val="0"/>
                        </a:spcBef>
                        <a:spcAft>
                          <a:spcPts val="0"/>
                        </a:spcAft>
                        <a:buFont typeface="Wingdings" panose="05000000000000000000" pitchFamily="2" charset="2"/>
                        <a:buChar char="§"/>
                      </a:pPr>
                      <a:r>
                        <a:rPr lang="en-US" sz="1200" b="0" kern="1200" noProof="0" dirty="0">
                          <a:solidFill>
                            <a:schemeClr val="tx1"/>
                          </a:solidFill>
                          <a:latin typeface="Arial" panose="020B0604020202020204" pitchFamily="34" charset="0"/>
                          <a:ea typeface="+mn-ea"/>
                          <a:cs typeface="Arial" panose="020B0604020202020204" pitchFamily="34" charset="0"/>
                        </a:rPr>
                        <a:t>Capitalize on Marketing and Outreach</a:t>
                      </a:r>
                    </a:p>
                    <a:p>
                      <a:pPr marL="171450" indent="-171450">
                        <a:lnSpc>
                          <a:spcPct val="100000"/>
                        </a:lnSpc>
                        <a:spcBef>
                          <a:spcPts val="0"/>
                        </a:spcBef>
                        <a:spcAft>
                          <a:spcPts val="0"/>
                        </a:spcAft>
                        <a:buFont typeface="Wingdings" panose="05000000000000000000" pitchFamily="2" charset="2"/>
                        <a:buChar char="§"/>
                      </a:pPr>
                      <a:r>
                        <a:rPr lang="en-US" sz="1200" b="0" kern="1200" noProof="0" dirty="0">
                          <a:solidFill>
                            <a:schemeClr val="tx1"/>
                          </a:solidFill>
                          <a:latin typeface="Arial" panose="020B0604020202020204" pitchFamily="34" charset="0"/>
                          <a:ea typeface="+mn-ea"/>
                          <a:cs typeface="Arial" panose="020B0604020202020204" pitchFamily="34" charset="0"/>
                        </a:rPr>
                        <a:t>Launch the Center </a:t>
                      </a:r>
                    </a:p>
                    <a:p>
                      <a:pPr marL="171450" indent="-171450">
                        <a:lnSpc>
                          <a:spcPct val="100000"/>
                        </a:lnSpc>
                        <a:spcBef>
                          <a:spcPts val="0"/>
                        </a:spcBef>
                        <a:spcAft>
                          <a:spcPts val="0"/>
                        </a:spcAft>
                        <a:buFont typeface="Wingdings" panose="05000000000000000000" pitchFamily="2" charset="2"/>
                        <a:buChar char="§"/>
                      </a:pPr>
                      <a:r>
                        <a:rPr lang="en-US" sz="1200" b="0" kern="1200" noProof="0" dirty="0">
                          <a:solidFill>
                            <a:schemeClr val="tx1"/>
                          </a:solidFill>
                          <a:latin typeface="Arial" panose="020B0604020202020204" pitchFamily="34" charset="0"/>
                          <a:ea typeface="+mn-ea"/>
                          <a:cs typeface="Arial" panose="020B0604020202020204" pitchFamily="34" charset="0"/>
                        </a:rPr>
                        <a:t>Deploy the Program Strategy</a:t>
                      </a:r>
                      <a:endParaRPr lang="en-US" sz="1200" b="0" dirty="0">
                        <a:solidFill>
                          <a:schemeClr val="tx1"/>
                        </a:solidFill>
                        <a:latin typeface="Arial" panose="020B0604020202020204" pitchFamily="34" charset="0"/>
                        <a:cs typeface="Arial" panose="020B0604020202020204" pitchFamily="34" charset="0"/>
                      </a:endParaRPr>
                    </a:p>
                  </a:txBody>
                  <a:tcPr anchor="ct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668845019"/>
                  </a:ext>
                </a:extLst>
              </a:tr>
              <a:tr h="104125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Maturing</a:t>
                      </a:r>
                    </a:p>
                  </a:txBody>
                  <a:tcPr anchor="ctr">
                    <a:lnT w="19050" cap="flat" cmpd="sng" algn="ctr">
                      <a:solidFill>
                        <a:schemeClr val="tx1">
                          <a:lumMod val="65000"/>
                          <a:lumOff val="35000"/>
                        </a:schemeClr>
                      </a:solidFill>
                      <a:prstDash val="solid"/>
                      <a:round/>
                      <a:headEnd type="none" w="med" len="med"/>
                      <a:tailEnd type="none" w="med" len="med"/>
                    </a:lnT>
                    <a:solidFill>
                      <a:srgbClr val="002060"/>
                    </a:solidFill>
                  </a:tcPr>
                </a:tc>
                <a:tc>
                  <a:txBody>
                    <a:bodyPr/>
                    <a:lstStyle/>
                    <a:p>
                      <a:pPr marL="0" marR="0" lvl="0" indent="0" algn="l" defTabSz="1219170" rtl="0" eaLnBrk="1" fontAlgn="auto" latinLnBrk="0" hangingPunct="1">
                        <a:lnSpc>
                          <a:spcPct val="100000"/>
                        </a:lnSpc>
                        <a:spcBef>
                          <a:spcPts val="0"/>
                        </a:spcBef>
                        <a:spcAft>
                          <a:spcPts val="0"/>
                        </a:spcAft>
                        <a:buClr>
                          <a:schemeClr val="tx1"/>
                        </a:buClr>
                        <a:buSzTx/>
                        <a:buFont typeface="Wingdings" panose="05000000000000000000" pitchFamily="2" charset="2"/>
                        <a:buNone/>
                        <a:tabLst/>
                        <a:defRPr/>
                      </a:pPr>
                      <a:r>
                        <a:rPr lang="en-US" sz="1200" b="0" i="1" u="none" dirty="0">
                          <a:solidFill>
                            <a:schemeClr val="tx1"/>
                          </a:solidFill>
                          <a:latin typeface="Arial" panose="020B0604020202020204" pitchFamily="34" charset="0"/>
                          <a:cs typeface="Arial" panose="020B0604020202020204" pitchFamily="34" charset="0"/>
                        </a:rPr>
                        <a:t>Primary focus: scaled deployment of programs and the enhancement of center operations</a:t>
                      </a:r>
                    </a:p>
                    <a:p>
                      <a:pPr marL="171450" marR="0" lvl="0" indent="-171450" algn="l" defTabSz="1219170" rtl="0" eaLnBrk="1" fontAlgn="auto" latinLnBrk="0" hangingPunct="1">
                        <a:lnSpc>
                          <a:spcPct val="100000"/>
                        </a:lnSpc>
                        <a:spcBef>
                          <a:spcPts val="0"/>
                        </a:spcBef>
                        <a:spcAft>
                          <a:spcPts val="0"/>
                        </a:spcAft>
                        <a:buClr>
                          <a:schemeClr val="tx1"/>
                        </a:buClr>
                        <a:buSzTx/>
                        <a:buFont typeface="Wingdings" panose="05000000000000000000" pitchFamily="2" charset="2"/>
                        <a:buChar char="§"/>
                        <a:tabLst/>
                        <a:defRPr/>
                      </a:pPr>
                      <a:r>
                        <a:rPr lang="en-US" sz="1200" b="0" kern="1200" noProof="0" dirty="0">
                          <a:solidFill>
                            <a:schemeClr val="tx1"/>
                          </a:solidFill>
                          <a:latin typeface="Arial" panose="020B0604020202020204" pitchFamily="34" charset="0"/>
                          <a:ea typeface="+mn-ea"/>
                          <a:cs typeface="Arial" panose="020B0604020202020204" pitchFamily="34" charset="0"/>
                        </a:rPr>
                        <a:t>Manage for Brand Growth</a:t>
                      </a:r>
                      <a:endParaRPr lang="en-US" sz="1200" b="0" i="1" kern="1200" noProof="0" dirty="0">
                        <a:solidFill>
                          <a:schemeClr val="tx1"/>
                        </a:solidFill>
                        <a:latin typeface="Arial" panose="020B0604020202020204" pitchFamily="34" charset="0"/>
                        <a:ea typeface="+mn-ea"/>
                        <a:cs typeface="Arial" panose="020B0604020202020204" pitchFamily="34" charset="0"/>
                      </a:endParaRPr>
                    </a:p>
                    <a:p>
                      <a:pPr marL="174625" marR="0" lvl="0" indent="-174625" algn="l" defTabSz="1219170" rtl="0" eaLnBrk="1" fontAlgn="auto" latinLnBrk="0" hangingPunct="1">
                        <a:lnSpc>
                          <a:spcPct val="100000"/>
                        </a:lnSpc>
                        <a:spcBef>
                          <a:spcPts val="0"/>
                        </a:spcBef>
                        <a:spcAft>
                          <a:spcPts val="0"/>
                        </a:spcAft>
                        <a:buClr>
                          <a:schemeClr val="tx1"/>
                        </a:buClr>
                        <a:buSzTx/>
                        <a:buFont typeface="Wingdings" panose="05000000000000000000" pitchFamily="2" charset="2"/>
                        <a:buChar char="§"/>
                        <a:tabLst/>
                        <a:defRPr/>
                      </a:pPr>
                      <a:r>
                        <a:rPr lang="en-US" sz="1200" b="0" kern="1200" noProof="0" dirty="0">
                          <a:solidFill>
                            <a:schemeClr val="tx1"/>
                          </a:solidFill>
                          <a:latin typeface="Arial" panose="020B0604020202020204" pitchFamily="34" charset="0"/>
                          <a:ea typeface="+mn-ea"/>
                          <a:cs typeface="Arial" panose="020B0604020202020204" pitchFamily="34" charset="0"/>
                        </a:rPr>
                        <a:t>Become a Sought-After Destination </a:t>
                      </a:r>
                    </a:p>
                    <a:p>
                      <a:pPr marL="171450" indent="-171450">
                        <a:lnSpc>
                          <a:spcPct val="100000"/>
                        </a:lnSpc>
                        <a:spcBef>
                          <a:spcPts val="0"/>
                        </a:spcBef>
                        <a:spcAft>
                          <a:spcPts val="0"/>
                        </a:spcAft>
                        <a:buFont typeface="Wingdings" panose="05000000000000000000" pitchFamily="2" charset="2"/>
                        <a:buChar char="§"/>
                      </a:pPr>
                      <a:r>
                        <a:rPr lang="en-US" sz="1200" b="0" dirty="0">
                          <a:solidFill>
                            <a:schemeClr val="tx1"/>
                          </a:solidFill>
                          <a:latin typeface="Arial" panose="020B0604020202020204" pitchFamily="34" charset="0"/>
                          <a:cs typeface="Arial" panose="020B0604020202020204" pitchFamily="34" charset="0"/>
                        </a:rPr>
                        <a:t>Streamline Operational Management</a:t>
                      </a:r>
                    </a:p>
                  </a:txBody>
                  <a:tcPr anchor="ctr">
                    <a:lnT w="19050" cap="flat" cmpd="sng" algn="ctr">
                      <a:solidFill>
                        <a:schemeClr val="tx1">
                          <a:lumMod val="65000"/>
                          <a:lumOff val="35000"/>
                        </a:schemeClr>
                      </a:solidFill>
                      <a:prstDash val="solid"/>
                      <a:round/>
                      <a:headEnd type="none" w="med" len="med"/>
                      <a:tailEnd type="none" w="med" len="med"/>
                    </a:lnT>
                    <a:noFill/>
                  </a:tcPr>
                </a:tc>
                <a:extLst>
                  <a:ext uri="{0D108BD9-81ED-4DB2-BD59-A6C34878D82A}">
                    <a16:rowId xmlns:a16="http://schemas.microsoft.com/office/drawing/2014/main" val="2329809302"/>
                  </a:ext>
                </a:extLst>
              </a:tr>
            </a:tbl>
          </a:graphicData>
        </a:graphic>
      </p:graphicFrame>
      <p:sp>
        <p:nvSpPr>
          <p:cNvPr id="20" name="Arrow: Right 19">
            <a:extLst>
              <a:ext uri="{FF2B5EF4-FFF2-40B4-BE49-F238E27FC236}">
                <a16:creationId xmlns:a16="http://schemas.microsoft.com/office/drawing/2014/main" id="{0BECC53B-7A5E-4D43-B594-1B1647763D4B}"/>
              </a:ext>
            </a:extLst>
          </p:cNvPr>
          <p:cNvSpPr/>
          <p:nvPr/>
        </p:nvSpPr>
        <p:spPr>
          <a:xfrm>
            <a:off x="377648" y="1825667"/>
            <a:ext cx="6236828" cy="1959950"/>
          </a:xfrm>
          <a:prstGeom prst="rightArrow">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8137B04-7D10-453D-A89C-D717BF67C654}"/>
              </a:ext>
            </a:extLst>
          </p:cNvPr>
          <p:cNvSpPr/>
          <p:nvPr/>
        </p:nvSpPr>
        <p:spPr>
          <a:xfrm>
            <a:off x="555435" y="2551514"/>
            <a:ext cx="1340723" cy="5178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Preparing</a:t>
            </a:r>
          </a:p>
          <a:p>
            <a:pPr algn="ctr"/>
            <a:r>
              <a:rPr lang="en-US" sz="1600" i="1" dirty="0"/>
              <a:t>2019-2020</a:t>
            </a:r>
          </a:p>
        </p:txBody>
      </p:sp>
      <p:sp>
        <p:nvSpPr>
          <p:cNvPr id="22" name="Rectangle 21">
            <a:extLst>
              <a:ext uri="{FF2B5EF4-FFF2-40B4-BE49-F238E27FC236}">
                <a16:creationId xmlns:a16="http://schemas.microsoft.com/office/drawing/2014/main" id="{70D79BD7-C5DB-45A2-8E8B-D5ABAFDEF4D3}"/>
              </a:ext>
            </a:extLst>
          </p:cNvPr>
          <p:cNvSpPr/>
          <p:nvPr/>
        </p:nvSpPr>
        <p:spPr>
          <a:xfrm>
            <a:off x="1972765" y="2551514"/>
            <a:ext cx="1340723" cy="51781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Building</a:t>
            </a:r>
          </a:p>
          <a:p>
            <a:pPr algn="ctr"/>
            <a:r>
              <a:rPr lang="en-US" sz="1600" i="1" dirty="0"/>
              <a:t>2020-2021</a:t>
            </a:r>
          </a:p>
        </p:txBody>
      </p:sp>
      <p:sp>
        <p:nvSpPr>
          <p:cNvPr id="23" name="Rectangle 22">
            <a:extLst>
              <a:ext uri="{FF2B5EF4-FFF2-40B4-BE49-F238E27FC236}">
                <a16:creationId xmlns:a16="http://schemas.microsoft.com/office/drawing/2014/main" id="{29EBBC07-7A43-4D48-9B77-7F0387FFDC03}"/>
              </a:ext>
            </a:extLst>
          </p:cNvPr>
          <p:cNvSpPr/>
          <p:nvPr/>
        </p:nvSpPr>
        <p:spPr>
          <a:xfrm>
            <a:off x="3390095" y="2551514"/>
            <a:ext cx="1340723" cy="51781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Opening</a:t>
            </a:r>
          </a:p>
          <a:p>
            <a:pPr algn="ctr"/>
            <a:r>
              <a:rPr lang="en-US" sz="1600" i="1" dirty="0"/>
              <a:t>2021-2022</a:t>
            </a:r>
          </a:p>
        </p:txBody>
      </p:sp>
      <p:sp>
        <p:nvSpPr>
          <p:cNvPr id="24" name="Rectangle 23">
            <a:extLst>
              <a:ext uri="{FF2B5EF4-FFF2-40B4-BE49-F238E27FC236}">
                <a16:creationId xmlns:a16="http://schemas.microsoft.com/office/drawing/2014/main" id="{A3F7D6F1-84CC-4080-B244-E36AA2328C2B}"/>
              </a:ext>
            </a:extLst>
          </p:cNvPr>
          <p:cNvSpPr/>
          <p:nvPr/>
        </p:nvSpPr>
        <p:spPr>
          <a:xfrm>
            <a:off x="4807424" y="2551514"/>
            <a:ext cx="1340723" cy="51781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Maturing</a:t>
            </a:r>
          </a:p>
          <a:p>
            <a:pPr algn="ctr"/>
            <a:r>
              <a:rPr lang="en-US" sz="1600" i="1" dirty="0"/>
              <a:t>2022-2023</a:t>
            </a:r>
          </a:p>
        </p:txBody>
      </p:sp>
      <p:sp>
        <p:nvSpPr>
          <p:cNvPr id="26" name="Footer Placeholder 1">
            <a:extLst>
              <a:ext uri="{FF2B5EF4-FFF2-40B4-BE49-F238E27FC236}">
                <a16:creationId xmlns:a16="http://schemas.microsoft.com/office/drawing/2014/main" id="{A0DB16DA-5A3D-499D-A2C1-16206E4B9342}"/>
              </a:ext>
            </a:extLst>
          </p:cNvPr>
          <p:cNvSpPr>
            <a:spLocks noGrp="1"/>
          </p:cNvSpPr>
          <p:nvPr>
            <p:ph type="ftr" sz="quarter" idx="11"/>
          </p:nvPr>
        </p:nvSpPr>
        <p:spPr>
          <a:xfrm>
            <a:off x="2271713" y="8712880"/>
            <a:ext cx="2314575" cy="486833"/>
          </a:xfrm>
        </p:spPr>
        <p:txBody>
          <a:bodyPr/>
          <a:lstStyle/>
          <a:p>
            <a:r>
              <a:rPr lang="en-US" dirty="0"/>
              <a:t>Cain Center for the Arts - Strategic Plan</a:t>
            </a:r>
          </a:p>
        </p:txBody>
      </p:sp>
      <p:sp>
        <p:nvSpPr>
          <p:cNvPr id="27" name="Slide Number Placeholder 2">
            <a:extLst>
              <a:ext uri="{FF2B5EF4-FFF2-40B4-BE49-F238E27FC236}">
                <a16:creationId xmlns:a16="http://schemas.microsoft.com/office/drawing/2014/main" id="{6B7E4EAC-8F50-46B1-BD0F-032A71F5D704}"/>
              </a:ext>
            </a:extLst>
          </p:cNvPr>
          <p:cNvSpPr>
            <a:spLocks noGrp="1"/>
          </p:cNvSpPr>
          <p:nvPr>
            <p:ph type="sldNum" sz="quarter" idx="12"/>
          </p:nvPr>
        </p:nvSpPr>
        <p:spPr>
          <a:xfrm>
            <a:off x="4843463" y="8676304"/>
            <a:ext cx="1543050" cy="486833"/>
          </a:xfrm>
        </p:spPr>
        <p:txBody>
          <a:bodyPr/>
          <a:lstStyle/>
          <a:p>
            <a:fld id="{242445D3-2E3D-4463-913C-05D3012C1118}" type="slidenum">
              <a:rPr lang="en-US" smtClean="0"/>
              <a:t>8</a:t>
            </a:fld>
            <a:endParaRPr lang="en-US"/>
          </a:p>
        </p:txBody>
      </p:sp>
    </p:spTree>
    <p:extLst>
      <p:ext uri="{BB962C8B-B14F-4D97-AF65-F5344CB8AC3E}">
        <p14:creationId xmlns:p14="http://schemas.microsoft.com/office/powerpoint/2010/main" val="1416765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6A7598-3DDE-42C9-A636-986A0CE3A3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86" y="215041"/>
            <a:ext cx="1006211" cy="675704"/>
          </a:xfrm>
          <a:prstGeom prst="rect">
            <a:avLst/>
          </a:prstGeom>
        </p:spPr>
      </p:pic>
      <p:pic>
        <p:nvPicPr>
          <p:cNvPr id="6" name="Picture 2" descr="Image result for cain center for the arts">
            <a:extLst>
              <a:ext uri="{FF2B5EF4-FFF2-40B4-BE49-F238E27FC236}">
                <a16:creationId xmlns:a16="http://schemas.microsoft.com/office/drawing/2014/main" id="{60450A1A-310F-43DE-82CC-9D82EA7B9F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6049" y="196173"/>
            <a:ext cx="997764" cy="82406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0048F2A-5CAF-4777-8FED-C28DF921F469}"/>
              </a:ext>
            </a:extLst>
          </p:cNvPr>
          <p:cNvSpPr/>
          <p:nvPr/>
        </p:nvSpPr>
        <p:spPr>
          <a:xfrm>
            <a:off x="535709" y="1305858"/>
            <a:ext cx="5786582" cy="334772"/>
          </a:xfrm>
          <a:prstGeom prst="rect">
            <a:avLst/>
          </a:prstGeom>
        </p:spPr>
        <p:txBody>
          <a:bodyPr wrap="square">
            <a:spAutoFit/>
          </a:bodyPr>
          <a:lstStyle/>
          <a:p>
            <a:pPr>
              <a:lnSpc>
                <a:spcPct val="106000"/>
              </a:lnSpc>
              <a:spcBef>
                <a:spcPts val="1200"/>
              </a:spcBef>
              <a:spcAft>
                <a:spcPts val="600"/>
              </a:spcAft>
            </a:pPr>
            <a:r>
              <a:rPr lang="en-US" sz="1600" b="1" dirty="0">
                <a:solidFill>
                  <a:srgbClr val="51C7E3"/>
                </a:solidFill>
                <a:latin typeface="Arial" panose="020B0604020202020204" pitchFamily="34" charset="0"/>
                <a:cs typeface="Arial" panose="020B0604020202020204" pitchFamily="34" charset="0"/>
              </a:rPr>
              <a:t>PREPARING: OBJECTIVE DETAILS</a:t>
            </a:r>
            <a:endParaRPr lang="en-US" sz="1600" b="1" dirty="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0F9F76A2-9148-4CBD-9505-A1F49DD2C57D}"/>
              </a:ext>
            </a:extLst>
          </p:cNvPr>
          <p:cNvCxnSpPr>
            <a:cxnSpLocks/>
          </p:cNvCxnSpPr>
          <p:nvPr/>
        </p:nvCxnSpPr>
        <p:spPr>
          <a:xfrm>
            <a:off x="310587" y="1609344"/>
            <a:ext cx="6236827" cy="0"/>
          </a:xfrm>
          <a:prstGeom prst="line">
            <a:avLst/>
          </a:prstGeom>
          <a:ln w="19050">
            <a:solidFill>
              <a:srgbClr val="51C7E3"/>
            </a:solidFill>
          </a:ln>
        </p:spPr>
        <p:style>
          <a:lnRef idx="1">
            <a:schemeClr val="accent1"/>
          </a:lnRef>
          <a:fillRef idx="0">
            <a:schemeClr val="accent1"/>
          </a:fillRef>
          <a:effectRef idx="0">
            <a:schemeClr val="accent1"/>
          </a:effectRef>
          <a:fontRef idx="minor">
            <a:schemeClr val="tx1"/>
          </a:fontRef>
        </p:style>
      </p:cxnSp>
      <p:graphicFrame>
        <p:nvGraphicFramePr>
          <p:cNvPr id="5" name="Table 4">
            <a:extLst>
              <a:ext uri="{FF2B5EF4-FFF2-40B4-BE49-F238E27FC236}">
                <a16:creationId xmlns:a16="http://schemas.microsoft.com/office/drawing/2014/main" id="{9ACBA335-BCCD-41FA-B82B-B3B34EAD4DB0}"/>
              </a:ext>
            </a:extLst>
          </p:cNvPr>
          <p:cNvGraphicFramePr>
            <a:graphicFrameLocks noGrp="1"/>
          </p:cNvGraphicFramePr>
          <p:nvPr>
            <p:extLst>
              <p:ext uri="{D42A27DB-BD31-4B8C-83A1-F6EECF244321}">
                <p14:modId xmlns:p14="http://schemas.microsoft.com/office/powerpoint/2010/main" val="501180806"/>
              </p:ext>
            </p:extLst>
          </p:nvPr>
        </p:nvGraphicFramePr>
        <p:xfrm>
          <a:off x="0" y="2921513"/>
          <a:ext cx="6858000" cy="5654040"/>
        </p:xfrm>
        <a:graphic>
          <a:graphicData uri="http://schemas.openxmlformats.org/drawingml/2006/table">
            <a:tbl>
              <a:tblPr firstRow="1" bandRow="1">
                <a:tableStyleId>{5C22544A-7EE6-4342-B048-85BDC9FD1C3A}</a:tableStyleId>
              </a:tblPr>
              <a:tblGrid>
                <a:gridCol w="1240736">
                  <a:extLst>
                    <a:ext uri="{9D8B030D-6E8A-4147-A177-3AD203B41FA5}">
                      <a16:colId xmlns:a16="http://schemas.microsoft.com/office/drawing/2014/main" val="1512219429"/>
                    </a:ext>
                  </a:extLst>
                </a:gridCol>
                <a:gridCol w="4174780">
                  <a:extLst>
                    <a:ext uri="{9D8B030D-6E8A-4147-A177-3AD203B41FA5}">
                      <a16:colId xmlns:a16="http://schemas.microsoft.com/office/drawing/2014/main" val="3621949351"/>
                    </a:ext>
                  </a:extLst>
                </a:gridCol>
                <a:gridCol w="1442484">
                  <a:extLst>
                    <a:ext uri="{9D8B030D-6E8A-4147-A177-3AD203B41FA5}">
                      <a16:colId xmlns:a16="http://schemas.microsoft.com/office/drawing/2014/main" val="3397462706"/>
                    </a:ext>
                  </a:extLst>
                </a:gridCol>
              </a:tblGrid>
              <a:tr h="328176">
                <a:tc gridSpan="3">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i="1" dirty="0">
                          <a:solidFill>
                            <a:schemeClr val="tx1"/>
                          </a:solidFill>
                          <a:latin typeface="Arial" panose="020B0604020202020204" pitchFamily="34" charset="0"/>
                          <a:cs typeface="Arial" panose="020B0604020202020204" pitchFamily="34" charset="0"/>
                        </a:rPr>
                        <a:t>Enabling the </a:t>
                      </a:r>
                      <a:r>
                        <a:rPr lang="en-US" sz="1200" b="0" i="1" kern="1200" dirty="0">
                          <a:solidFill>
                            <a:schemeClr val="tx1"/>
                          </a:solidFill>
                          <a:latin typeface="Arial" panose="020B0604020202020204" pitchFamily="34" charset="0"/>
                          <a:ea typeface="+mn-ea"/>
                          <a:cs typeface="Arial" panose="020B0604020202020204" pitchFamily="34" charset="0"/>
                        </a:rPr>
                        <a:t>center to best meet / exceed fundraising targets, developing  </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latin typeface="Arial" panose="020B0604020202020204" pitchFamily="34" charset="0"/>
                          <a:ea typeface="+mn-ea"/>
                          <a:cs typeface="Arial" panose="020B0604020202020204" pitchFamily="34" charset="0"/>
                        </a:rPr>
                        <a:t>programming strategies, and establishing a greater outreach network across the community</a:t>
                      </a:r>
                    </a:p>
                  </a:txBody>
                  <a:tcPr marR="274320" anchor="ctr">
                    <a:lnB w="19050" cap="flat" cmpd="sng" algn="ctr">
                      <a:solidFill>
                        <a:schemeClr val="tx1">
                          <a:lumMod val="65000"/>
                          <a:lumOff val="35000"/>
                        </a:schemeClr>
                      </a:solidFill>
                      <a:prstDash val="solid"/>
                      <a:round/>
                      <a:headEnd type="none" w="med" len="med"/>
                      <a:tailEnd type="none" w="med" len="med"/>
                    </a:lnB>
                    <a:solidFill>
                      <a:schemeClr val="bg1"/>
                    </a:solidFill>
                  </a:tcPr>
                </a:tc>
                <a:tc hMerge="1">
                  <a:txBody>
                    <a:bodyPr/>
                    <a:lstStyle/>
                    <a:p>
                      <a:pPr marL="171450" indent="-171450">
                        <a:lnSpc>
                          <a:spcPct val="100000"/>
                        </a:lnSpc>
                        <a:spcBef>
                          <a:spcPts val="0"/>
                        </a:spcBef>
                        <a:spcAft>
                          <a:spcPts val="0"/>
                        </a:spcAft>
                        <a:buFont typeface="Wingdings" panose="05000000000000000000" pitchFamily="2" charset="2"/>
                        <a:buChar char="§"/>
                      </a:pPr>
                      <a:endParaRPr lang="en-US" sz="1200" b="0" dirty="0">
                        <a:solidFill>
                          <a:schemeClr val="tx1"/>
                        </a:solidFill>
                        <a:latin typeface="Arial" panose="020B0604020202020204" pitchFamily="34" charset="0"/>
                        <a:cs typeface="Arial" panose="020B0604020202020204" pitchFamily="34" charset="0"/>
                      </a:endParaRPr>
                    </a:p>
                  </a:txBody>
                  <a:tcPr anchor="ctr">
                    <a:lnB w="19050" cap="flat" cmpd="sng" algn="ctr">
                      <a:solidFill>
                        <a:schemeClr val="tx1">
                          <a:lumMod val="65000"/>
                          <a:lumOff val="35000"/>
                        </a:schemeClr>
                      </a:solidFill>
                      <a:prstDash val="solid"/>
                      <a:round/>
                      <a:headEnd type="none" w="med" len="med"/>
                      <a:tailEnd type="none" w="med" len="med"/>
                    </a:lnB>
                    <a:noFill/>
                  </a:tcPr>
                </a:tc>
                <a:tc h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400" b="0" i="1" kern="1200" dirty="0">
                        <a:solidFill>
                          <a:schemeClr val="tx1">
                            <a:lumMod val="65000"/>
                            <a:lumOff val="35000"/>
                          </a:schemeClr>
                        </a:solidFill>
                        <a:latin typeface="Arial" panose="020B0604020202020204" pitchFamily="34" charset="0"/>
                        <a:ea typeface="+mn-ea"/>
                        <a:cs typeface="Arial" panose="020B0604020202020204" pitchFamily="34" charset="0"/>
                      </a:endParaRPr>
                    </a:p>
                  </a:txBody>
                  <a:tcPr anchor="ctr">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87781922"/>
                  </a:ext>
                </a:extLst>
              </a:tr>
              <a:tr h="18596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Arial" panose="020B0604020202020204" pitchFamily="34" charset="0"/>
                          <a:cs typeface="Arial" panose="020B0604020202020204" pitchFamily="34" charset="0"/>
                        </a:rPr>
                        <a:t>Objective</a:t>
                      </a:r>
                    </a:p>
                  </a:txBody>
                  <a:tcPr anchor="ct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rgbClr val="9DC3E6"/>
                    </a:solidFill>
                  </a:tcPr>
                </a:tc>
                <a:tc>
                  <a:txBody>
                    <a:bodyPr/>
                    <a:lstStyle/>
                    <a:p>
                      <a:pPr marL="0" indent="0" algn="ctr">
                        <a:lnSpc>
                          <a:spcPct val="100000"/>
                        </a:lnSpc>
                        <a:spcBef>
                          <a:spcPts val="0"/>
                        </a:spcBef>
                        <a:spcAft>
                          <a:spcPts val="0"/>
                        </a:spcAft>
                        <a:buFont typeface="Wingdings" panose="05000000000000000000" pitchFamily="2" charset="2"/>
                        <a:buNone/>
                      </a:pPr>
                      <a:r>
                        <a:rPr lang="en-US" sz="1100" b="1" dirty="0">
                          <a:solidFill>
                            <a:schemeClr val="bg1"/>
                          </a:solidFill>
                          <a:latin typeface="Arial" panose="020B0604020202020204" pitchFamily="34" charset="0"/>
                          <a:cs typeface="Arial" panose="020B0604020202020204" pitchFamily="34" charset="0"/>
                        </a:rPr>
                        <a:t>Key Actions</a:t>
                      </a:r>
                    </a:p>
                  </a:txBody>
                  <a:tcPr anchor="ct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rgbClr val="9DC3E6"/>
                    </a:solidFill>
                  </a:tcPr>
                </a:tc>
                <a:tc>
                  <a:txBody>
                    <a:bodyPr/>
                    <a:lstStyle/>
                    <a:p>
                      <a:pPr marL="0" indent="0" algn="ctr">
                        <a:lnSpc>
                          <a:spcPct val="100000"/>
                        </a:lnSpc>
                        <a:spcBef>
                          <a:spcPts val="0"/>
                        </a:spcBef>
                        <a:spcAft>
                          <a:spcPts val="0"/>
                        </a:spcAft>
                        <a:buFont typeface="Wingdings" panose="05000000000000000000" pitchFamily="2" charset="2"/>
                        <a:buNone/>
                      </a:pPr>
                      <a:r>
                        <a:rPr lang="en-US" sz="1100" b="1" dirty="0">
                          <a:solidFill>
                            <a:schemeClr val="bg1"/>
                          </a:solidFill>
                          <a:latin typeface="Arial" panose="020B0604020202020204" pitchFamily="34" charset="0"/>
                          <a:cs typeface="Arial" panose="020B0604020202020204" pitchFamily="34" charset="0"/>
                        </a:rPr>
                        <a:t>Impact</a:t>
                      </a:r>
                    </a:p>
                  </a:txBody>
                  <a:tcPr anchor="ct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rgbClr val="9DC3E6"/>
                    </a:solidFill>
                  </a:tcPr>
                </a:tc>
                <a:extLst>
                  <a:ext uri="{0D108BD9-81ED-4DB2-BD59-A6C34878D82A}">
                    <a16:rowId xmlns:a16="http://schemas.microsoft.com/office/drawing/2014/main" val="96481374"/>
                  </a:ext>
                </a:extLst>
              </a:tr>
              <a:tr h="70010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1" kern="1200" dirty="0">
                          <a:solidFill>
                            <a:schemeClr val="dk1"/>
                          </a:solidFill>
                          <a:latin typeface="Arial" panose="020B0604020202020204" pitchFamily="34" charset="0"/>
                          <a:ea typeface="+mn-ea"/>
                          <a:cs typeface="Arial" panose="020B0604020202020204" pitchFamily="34" charset="0"/>
                        </a:rPr>
                        <a:t>Meet / Exceed Fundraising Targets </a:t>
                      </a:r>
                    </a:p>
                  </a:txBody>
                  <a:tcPr anchor="ct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marL="174625" lvl="0" indent="-174625" algn="l" defTabSz="685800" rtl="0" eaLnBrk="1" latinLnBrk="0" hangingPunct="1">
                        <a:buFont typeface="Wingdings" panose="05000000000000000000" pitchFamily="2" charset="2"/>
                        <a:buChar char="§"/>
                      </a:pPr>
                      <a:r>
                        <a:rPr lang="en-US" sz="1000" kern="1200" dirty="0">
                          <a:solidFill>
                            <a:schemeClr val="tx1"/>
                          </a:solidFill>
                          <a:effectLst/>
                          <a:latin typeface="Arial" panose="020B0604020202020204" pitchFamily="34" charset="0"/>
                          <a:ea typeface="+mn-ea"/>
                          <a:cs typeface="Arial" panose="020B0604020202020204" pitchFamily="34" charset="0"/>
                        </a:rPr>
                        <a:t>Continue the implementation of planned fundraising events and campaigns, including pledged donor follow-ups </a:t>
                      </a:r>
                    </a:p>
                    <a:p>
                      <a:pPr marL="174625" lvl="0" indent="-174625" algn="l" defTabSz="685800" rtl="0" eaLnBrk="1" latinLnBrk="0" hangingPunct="1">
                        <a:buFont typeface="Wingdings" panose="05000000000000000000" pitchFamily="2" charset="2"/>
                        <a:buChar char="§"/>
                      </a:pPr>
                      <a:endParaRPr lang="en-US" sz="800" kern="1200" dirty="0">
                        <a:solidFill>
                          <a:schemeClr val="tx1"/>
                        </a:solidFill>
                        <a:effectLst/>
                        <a:latin typeface="Arial" panose="020B0604020202020204" pitchFamily="34" charset="0"/>
                        <a:ea typeface="+mn-ea"/>
                        <a:cs typeface="Arial" panose="020B0604020202020204" pitchFamily="34" charset="0"/>
                      </a:endParaRPr>
                    </a:p>
                    <a:p>
                      <a:pPr marL="174625" lvl="0" indent="-174625" algn="l" defTabSz="685800" rtl="0" eaLnBrk="1" latinLnBrk="0" hangingPunct="1">
                        <a:buFont typeface="Wingdings" panose="05000000000000000000" pitchFamily="2" charset="2"/>
                        <a:buChar char="§"/>
                      </a:pPr>
                      <a:r>
                        <a:rPr lang="en-US" sz="1000" kern="1200" dirty="0">
                          <a:solidFill>
                            <a:schemeClr val="tx1"/>
                          </a:solidFill>
                          <a:effectLst/>
                          <a:latin typeface="Arial" panose="020B0604020202020204" pitchFamily="34" charset="0"/>
                          <a:ea typeface="+mn-ea"/>
                          <a:cs typeface="Arial" panose="020B0604020202020204" pitchFamily="34" charset="0"/>
                        </a:rPr>
                        <a:t>Plan and execute public campaign to attract entry level donors, including greater mobile and social media efforts (</a:t>
                      </a:r>
                      <a:r>
                        <a:rPr kumimoji="0" lang="en-US"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mobile devices accounted for 48% of traffic to nonprofit websites</a:t>
                      </a:r>
                      <a:r>
                        <a:rPr kumimoji="0" lang="en-US" sz="1000" b="0" i="0" u="none" strike="noStrike" kern="1200" cap="none" spc="0" normalizeH="0" baseline="30000" noProof="0" dirty="0">
                          <a:ln>
                            <a:noFill/>
                          </a:ln>
                          <a:solidFill>
                            <a:schemeClr val="tx1"/>
                          </a:solidFill>
                          <a:effectLst/>
                          <a:uLnTx/>
                          <a:uFillTx/>
                          <a:latin typeface="Arial" panose="020B0604020202020204" pitchFamily="34" charset="0"/>
                          <a:ea typeface="+mn-ea"/>
                          <a:cs typeface="Arial" panose="020B0604020202020204" pitchFamily="34" charset="0"/>
                        </a:rPr>
                        <a:t>1</a:t>
                      </a:r>
                      <a:r>
                        <a:rPr kumimoji="0" lang="en-US"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endParaRPr lang="en-US" sz="1000" kern="1200" baseline="30000" dirty="0">
                        <a:solidFill>
                          <a:schemeClr val="tx1"/>
                        </a:solidFill>
                        <a:effectLst/>
                        <a:latin typeface="Arial" panose="020B0604020202020204" pitchFamily="34" charset="0"/>
                        <a:ea typeface="+mn-ea"/>
                        <a:cs typeface="Arial" panose="020B0604020202020204" pitchFamily="34" charset="0"/>
                      </a:endParaRPr>
                    </a:p>
                  </a:txBody>
                  <a:tcP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noFill/>
                  </a:tcPr>
                </a:tc>
                <a:tc>
                  <a:txBody>
                    <a:bodyPr/>
                    <a:lstStyle/>
                    <a:p>
                      <a:pPr marL="171450" marR="0" lvl="0" indent="-17145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Fundraising goals met to enable facility ground-breaking</a:t>
                      </a:r>
                    </a:p>
                  </a:txBody>
                  <a:tcP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737357697"/>
                  </a:ext>
                </a:extLst>
              </a:tr>
              <a:tr h="122518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1" kern="1200" dirty="0">
                          <a:solidFill>
                            <a:schemeClr val="dk1"/>
                          </a:solidFill>
                          <a:latin typeface="Arial" panose="020B0604020202020204" pitchFamily="34" charset="0"/>
                          <a:ea typeface="+mn-ea"/>
                          <a:cs typeface="Arial" panose="020B0604020202020204" pitchFamily="34" charset="0"/>
                        </a:rPr>
                        <a:t>Develop Initial Programming Plan</a:t>
                      </a:r>
                    </a:p>
                  </a:txBody>
                  <a:tcPr anchor="ct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marL="174625" marR="0" lvl="0" indent="-174625"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Create a base-model contract template, including what technologies and set-ups will be supported by the center and what would need to provided and supported by the client</a:t>
                      </a:r>
                    </a:p>
                    <a:p>
                      <a:pPr marL="174625" marR="0" lvl="0" indent="-174625"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174625" marR="0" lvl="0" indent="-174625"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Determine price point targets / break even levels and the programming needs to meet financial goals</a:t>
                      </a:r>
                    </a:p>
                    <a:p>
                      <a:pPr marL="0" marR="0" lvl="0" indent="0" algn="l"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sz="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174625" marR="0" lvl="0" indent="-174625"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Review the Next Stage Consulting 2017 market study to target potential clients as aligned to community interests and create a plan for client marketing (commission an updated market study for continued program plan guidance including client interests) </a:t>
                      </a:r>
                    </a:p>
                  </a:txBody>
                  <a:tcP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noFill/>
                  </a:tcPr>
                </a:tc>
                <a:tc>
                  <a:txBody>
                    <a:bodyPr/>
                    <a:lstStyle/>
                    <a:p>
                      <a:pPr marL="171450" marR="0" lvl="0" indent="-17145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Programming plan developed (for opening and first full year)</a:t>
                      </a:r>
                    </a:p>
                    <a:p>
                      <a:pPr marL="171450" marR="0" lvl="0" indent="-17145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171450" marR="0" lvl="0" indent="-17145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Targeting of potential presenting / rental clients (ready-to-go list for marketing)</a:t>
                      </a:r>
                    </a:p>
                  </a:txBody>
                  <a:tcP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3971291418"/>
                  </a:ext>
                </a:extLst>
              </a:tr>
              <a:tr h="122518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1" kern="1200" dirty="0">
                          <a:solidFill>
                            <a:schemeClr val="dk1"/>
                          </a:solidFill>
                          <a:latin typeface="Arial" panose="020B0604020202020204" pitchFamily="34" charset="0"/>
                          <a:ea typeface="+mn-ea"/>
                          <a:cs typeface="Arial" panose="020B0604020202020204" pitchFamily="34" charset="0"/>
                        </a:rPr>
                        <a:t>Establish an Outreach Network</a:t>
                      </a:r>
                    </a:p>
                  </a:txBody>
                  <a:tcPr anchor="ct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marL="174625" marR="0" lvl="0" indent="-174625"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Create a volunteer coordinator position (an Advisory Board role working in partnership with the Development Associate)</a:t>
                      </a:r>
                    </a:p>
                    <a:p>
                      <a:pPr marL="174625" marR="0" lvl="0" indent="-174625"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174625" marR="0" lvl="0" indent="-174625"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Define volunteer needs (what roles / support is needed), initial focus on awareness building (what is the center and its value)</a:t>
                      </a:r>
                    </a:p>
                    <a:p>
                      <a:pPr marL="174625" marR="0" lvl="0" indent="-174625"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174625" marR="0" lvl="0" indent="-174625"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Develop a volunteer attraction, onboarding, and management plan </a:t>
                      </a:r>
                    </a:p>
                    <a:p>
                      <a:pPr marL="517525" marR="0" lvl="1" indent="-174625" algn="l" defTabSz="6858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7 of 10 volunteers never come back; engagement can be improved through a focus on value alignment, group / partner activities, cadence of support, and sharing results</a:t>
                      </a:r>
                      <a:r>
                        <a:rPr kumimoji="0" lang="en-US" sz="1000" b="0" i="0" u="none" strike="noStrike" kern="1200" cap="none" spc="0" normalizeH="0" baseline="30000" noProof="0" dirty="0">
                          <a:ln>
                            <a:noFill/>
                          </a:ln>
                          <a:solidFill>
                            <a:schemeClr val="tx1"/>
                          </a:solidFill>
                          <a:effectLst/>
                          <a:uLnTx/>
                          <a:uFillTx/>
                          <a:latin typeface="Arial" panose="020B0604020202020204" pitchFamily="34" charset="0"/>
                          <a:ea typeface="+mn-ea"/>
                          <a:cs typeface="Arial" panose="020B0604020202020204" pitchFamily="34" charset="0"/>
                        </a:rPr>
                        <a:t>2</a:t>
                      </a:r>
                    </a:p>
                  </a:txBody>
                  <a:tcP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noFill/>
                  </a:tcPr>
                </a:tc>
                <a:tc>
                  <a:txBody>
                    <a:bodyPr/>
                    <a:lstStyle/>
                    <a:p>
                      <a:pPr marL="171450" marR="0" lvl="0" indent="-17145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Creating a volunteer network to promote the center</a:t>
                      </a:r>
                    </a:p>
                  </a:txBody>
                  <a:tcP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1785465684"/>
                  </a:ext>
                </a:extLst>
              </a:tr>
              <a:tr h="503202">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1" kern="1200" dirty="0">
                          <a:solidFill>
                            <a:schemeClr val="dk1"/>
                          </a:solidFill>
                          <a:latin typeface="Arial" panose="020B0604020202020204" pitchFamily="34" charset="0"/>
                          <a:ea typeface="+mn-ea"/>
                          <a:cs typeface="Arial" panose="020B0604020202020204" pitchFamily="34" charset="0"/>
                        </a:rPr>
                        <a:t>Determine Local Partnerships</a:t>
                      </a:r>
                    </a:p>
                  </a:txBody>
                  <a:tcPr anchor="ct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bg1">
                        <a:lumMod val="95000"/>
                      </a:schemeClr>
                    </a:solidFill>
                  </a:tcPr>
                </a:tc>
                <a:tc>
                  <a:txBody>
                    <a:bodyPr/>
                    <a:lstStyle/>
                    <a:p>
                      <a:pPr marL="174625" marR="0" lvl="0" indent="-174625"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Form and launch a taskforce collaboratively with the Town of Cornelius to seek out joint opportunities and ongoing alignment options regarding the Cornelius Arts Center</a:t>
                      </a:r>
                    </a:p>
                  </a:txBody>
                  <a:tcPr anchor="ct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noFill/>
                  </a:tcPr>
                </a:tc>
                <a:tc>
                  <a:txBody>
                    <a:bodyPr/>
                    <a:lstStyle/>
                    <a:p>
                      <a:pPr marL="171450" marR="0" lvl="0" indent="-17145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Developing a business case for joint operation decisioning </a:t>
                      </a:r>
                    </a:p>
                  </a:txBody>
                  <a:tcP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3511566928"/>
                  </a:ext>
                </a:extLst>
              </a:tr>
            </a:tbl>
          </a:graphicData>
        </a:graphic>
      </p:graphicFrame>
      <p:cxnSp>
        <p:nvCxnSpPr>
          <p:cNvPr id="9" name="Straight Connector 8">
            <a:extLst>
              <a:ext uri="{FF2B5EF4-FFF2-40B4-BE49-F238E27FC236}">
                <a16:creationId xmlns:a16="http://schemas.microsoft.com/office/drawing/2014/main" id="{EC03DC30-1E25-47E0-9276-0697DC6B6839}"/>
              </a:ext>
            </a:extLst>
          </p:cNvPr>
          <p:cNvCxnSpPr>
            <a:cxnSpLocks/>
          </p:cNvCxnSpPr>
          <p:nvPr/>
        </p:nvCxnSpPr>
        <p:spPr>
          <a:xfrm>
            <a:off x="310587" y="1609344"/>
            <a:ext cx="6236827" cy="0"/>
          </a:xfrm>
          <a:prstGeom prst="line">
            <a:avLst/>
          </a:prstGeom>
          <a:ln w="19050">
            <a:solidFill>
              <a:srgbClr val="51C7E3"/>
            </a:solidFill>
          </a:ln>
        </p:spPr>
        <p:style>
          <a:lnRef idx="1">
            <a:schemeClr val="accent1"/>
          </a:lnRef>
          <a:fillRef idx="0">
            <a:schemeClr val="accent1"/>
          </a:fillRef>
          <a:effectRef idx="0">
            <a:schemeClr val="accent1"/>
          </a:effectRef>
          <a:fontRef idx="minor">
            <a:schemeClr val="tx1"/>
          </a:fontRef>
        </p:style>
      </p:cxnSp>
      <p:sp>
        <p:nvSpPr>
          <p:cNvPr id="10" name="Arrow: Right 9">
            <a:extLst>
              <a:ext uri="{FF2B5EF4-FFF2-40B4-BE49-F238E27FC236}">
                <a16:creationId xmlns:a16="http://schemas.microsoft.com/office/drawing/2014/main" id="{F81A9EDE-F5C7-4ED0-B477-AE4BDC0D7F09}"/>
              </a:ext>
            </a:extLst>
          </p:cNvPr>
          <p:cNvSpPr/>
          <p:nvPr/>
        </p:nvSpPr>
        <p:spPr>
          <a:xfrm>
            <a:off x="310586" y="1675181"/>
            <a:ext cx="6236828" cy="1470115"/>
          </a:xfrm>
          <a:prstGeom prst="rightArrow">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F0A4AF9-D844-486C-B8C5-80A4A7AFAB93}"/>
              </a:ext>
            </a:extLst>
          </p:cNvPr>
          <p:cNvSpPr/>
          <p:nvPr/>
        </p:nvSpPr>
        <p:spPr>
          <a:xfrm>
            <a:off x="488373" y="2151329"/>
            <a:ext cx="1340723" cy="5178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Preparing</a:t>
            </a:r>
          </a:p>
          <a:p>
            <a:pPr algn="ctr"/>
            <a:r>
              <a:rPr lang="en-US" sz="1600" i="1" dirty="0"/>
              <a:t>2019-2020</a:t>
            </a:r>
          </a:p>
        </p:txBody>
      </p:sp>
      <p:sp>
        <p:nvSpPr>
          <p:cNvPr id="14" name="Rectangle 13">
            <a:extLst>
              <a:ext uri="{FF2B5EF4-FFF2-40B4-BE49-F238E27FC236}">
                <a16:creationId xmlns:a16="http://schemas.microsoft.com/office/drawing/2014/main" id="{69BFBB67-B7EB-4A4C-B016-B1F646E9EB9C}"/>
              </a:ext>
            </a:extLst>
          </p:cNvPr>
          <p:cNvSpPr/>
          <p:nvPr/>
        </p:nvSpPr>
        <p:spPr>
          <a:xfrm>
            <a:off x="1905703" y="2151329"/>
            <a:ext cx="1340723" cy="5178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Building</a:t>
            </a:r>
          </a:p>
          <a:p>
            <a:pPr algn="ctr"/>
            <a:r>
              <a:rPr lang="en-US" sz="1600" i="1" dirty="0"/>
              <a:t>2020-2021</a:t>
            </a:r>
          </a:p>
        </p:txBody>
      </p:sp>
      <p:sp>
        <p:nvSpPr>
          <p:cNvPr id="15" name="Rectangle 14">
            <a:extLst>
              <a:ext uri="{FF2B5EF4-FFF2-40B4-BE49-F238E27FC236}">
                <a16:creationId xmlns:a16="http://schemas.microsoft.com/office/drawing/2014/main" id="{8528F736-EBC0-44B4-9EF4-78B72A870347}"/>
              </a:ext>
            </a:extLst>
          </p:cNvPr>
          <p:cNvSpPr/>
          <p:nvPr/>
        </p:nvSpPr>
        <p:spPr>
          <a:xfrm>
            <a:off x="3323033" y="2151329"/>
            <a:ext cx="1340723" cy="5178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Opening</a:t>
            </a:r>
          </a:p>
          <a:p>
            <a:pPr algn="ctr"/>
            <a:r>
              <a:rPr lang="en-US" sz="1600" i="1" dirty="0"/>
              <a:t>2021-2022</a:t>
            </a:r>
          </a:p>
        </p:txBody>
      </p:sp>
      <p:sp>
        <p:nvSpPr>
          <p:cNvPr id="16" name="Rectangle 15">
            <a:extLst>
              <a:ext uri="{FF2B5EF4-FFF2-40B4-BE49-F238E27FC236}">
                <a16:creationId xmlns:a16="http://schemas.microsoft.com/office/drawing/2014/main" id="{0486606B-6724-4EED-9546-F08C8BF0C805}"/>
              </a:ext>
            </a:extLst>
          </p:cNvPr>
          <p:cNvSpPr/>
          <p:nvPr/>
        </p:nvSpPr>
        <p:spPr>
          <a:xfrm>
            <a:off x="4740362" y="2151329"/>
            <a:ext cx="1340723" cy="5178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Maturing</a:t>
            </a:r>
          </a:p>
          <a:p>
            <a:pPr algn="ctr"/>
            <a:r>
              <a:rPr lang="en-US" sz="1600" i="1" dirty="0"/>
              <a:t>2022-2023</a:t>
            </a:r>
          </a:p>
        </p:txBody>
      </p:sp>
      <p:sp>
        <p:nvSpPr>
          <p:cNvPr id="30" name="Rectangle 29">
            <a:extLst>
              <a:ext uri="{FF2B5EF4-FFF2-40B4-BE49-F238E27FC236}">
                <a16:creationId xmlns:a16="http://schemas.microsoft.com/office/drawing/2014/main" id="{DE31ADD1-9D84-4CC6-9537-1E21D5875D59}"/>
              </a:ext>
            </a:extLst>
          </p:cNvPr>
          <p:cNvSpPr/>
          <p:nvPr/>
        </p:nvSpPr>
        <p:spPr>
          <a:xfrm>
            <a:off x="-34415" y="8727675"/>
            <a:ext cx="2427758" cy="415498"/>
          </a:xfrm>
          <a:prstGeom prst="rect">
            <a:avLst/>
          </a:prstGeom>
        </p:spPr>
        <p:txBody>
          <a:bodyPr wrap="square">
            <a:spAutoFit/>
          </a:bodyPr>
          <a:lstStyle/>
          <a:p>
            <a:r>
              <a:rPr lang="en-US" sz="700" baseline="30000" dirty="0">
                <a:latin typeface="Arial" panose="020B0604020202020204" pitchFamily="34" charset="0"/>
                <a:cs typeface="Arial" panose="020B0604020202020204" pitchFamily="34" charset="0"/>
              </a:rPr>
              <a:t>1 </a:t>
            </a:r>
            <a:r>
              <a:rPr lang="en-US" sz="700" dirty="0">
                <a:latin typeface="Arial" panose="020B0604020202020204" pitchFamily="34" charset="0"/>
                <a:cs typeface="Arial" panose="020B0604020202020204" pitchFamily="34" charset="0"/>
              </a:rPr>
              <a:t>M+R, Non-Profit Fundraising Benchmarks Study, 2019</a:t>
            </a:r>
            <a:endParaRPr lang="en-US" sz="700" baseline="30000" dirty="0">
              <a:latin typeface="Arial" panose="020B0604020202020204" pitchFamily="34" charset="0"/>
              <a:cs typeface="Arial" panose="020B0604020202020204" pitchFamily="34" charset="0"/>
            </a:endParaRPr>
          </a:p>
          <a:p>
            <a:r>
              <a:rPr lang="en-US" sz="700" baseline="30000" dirty="0">
                <a:latin typeface="Arial" panose="020B0604020202020204" pitchFamily="34" charset="0"/>
                <a:cs typeface="Arial" panose="020B0604020202020204" pitchFamily="34" charset="0"/>
              </a:rPr>
              <a:t>2 </a:t>
            </a:r>
            <a:r>
              <a:rPr lang="en-US" sz="700" dirty="0">
                <a:latin typeface="Arial" panose="020B0604020202020204" pitchFamily="34" charset="0"/>
                <a:cs typeface="Arial" panose="020B0604020202020204" pitchFamily="34" charset="0"/>
              </a:rPr>
              <a:t>Harvard Business Review, A Guide to Managing a Volunteer Workforce, 2016</a:t>
            </a:r>
            <a:endParaRPr lang="en-US" sz="700" dirty="0"/>
          </a:p>
        </p:txBody>
      </p:sp>
      <p:sp>
        <p:nvSpPr>
          <p:cNvPr id="32" name="Footer Placeholder 1">
            <a:extLst>
              <a:ext uri="{FF2B5EF4-FFF2-40B4-BE49-F238E27FC236}">
                <a16:creationId xmlns:a16="http://schemas.microsoft.com/office/drawing/2014/main" id="{F36BEBA4-7986-4F72-989D-50AE5EF19FA7}"/>
              </a:ext>
            </a:extLst>
          </p:cNvPr>
          <p:cNvSpPr>
            <a:spLocks noGrp="1"/>
          </p:cNvSpPr>
          <p:nvPr>
            <p:ph type="ftr" sz="quarter" idx="11"/>
          </p:nvPr>
        </p:nvSpPr>
        <p:spPr>
          <a:xfrm>
            <a:off x="2271713" y="8712880"/>
            <a:ext cx="2314575" cy="486833"/>
          </a:xfrm>
        </p:spPr>
        <p:txBody>
          <a:bodyPr/>
          <a:lstStyle/>
          <a:p>
            <a:r>
              <a:rPr lang="en-US" dirty="0"/>
              <a:t>Cain Center for the Arts - Strategic Plan</a:t>
            </a:r>
          </a:p>
        </p:txBody>
      </p:sp>
      <p:sp>
        <p:nvSpPr>
          <p:cNvPr id="33" name="Slide Number Placeholder 2">
            <a:extLst>
              <a:ext uri="{FF2B5EF4-FFF2-40B4-BE49-F238E27FC236}">
                <a16:creationId xmlns:a16="http://schemas.microsoft.com/office/drawing/2014/main" id="{0B4262F6-E4B8-45CA-BE40-D2B9FEBA5BDA}"/>
              </a:ext>
            </a:extLst>
          </p:cNvPr>
          <p:cNvSpPr>
            <a:spLocks noGrp="1"/>
          </p:cNvSpPr>
          <p:nvPr>
            <p:ph type="sldNum" sz="quarter" idx="12"/>
          </p:nvPr>
        </p:nvSpPr>
        <p:spPr>
          <a:xfrm>
            <a:off x="4843463" y="8676304"/>
            <a:ext cx="1543050" cy="486833"/>
          </a:xfrm>
        </p:spPr>
        <p:txBody>
          <a:bodyPr/>
          <a:lstStyle/>
          <a:p>
            <a:fld id="{242445D3-2E3D-4463-913C-05D3012C1118}" type="slidenum">
              <a:rPr lang="en-US" smtClean="0"/>
              <a:t>9</a:t>
            </a:fld>
            <a:endParaRPr lang="en-US"/>
          </a:p>
        </p:txBody>
      </p:sp>
    </p:spTree>
    <p:extLst>
      <p:ext uri="{BB962C8B-B14F-4D97-AF65-F5344CB8AC3E}">
        <p14:creationId xmlns:p14="http://schemas.microsoft.com/office/powerpoint/2010/main" val="17401978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9125</TotalTime>
  <Words>4902</Words>
  <Application>Microsoft Office PowerPoint</Application>
  <PresentationFormat>Letter Paper (8.5x11 in)</PresentationFormat>
  <Paragraphs>972</Paragraphs>
  <Slides>26</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Brush Script MT</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Toof, Zack</dc:creator>
  <cp:lastModifiedBy>Anita Overcash</cp:lastModifiedBy>
  <cp:revision>241</cp:revision>
  <cp:lastPrinted>2019-08-04T22:08:37Z</cp:lastPrinted>
  <dcterms:created xsi:type="dcterms:W3CDTF">2019-07-23T15:41:30Z</dcterms:created>
  <dcterms:modified xsi:type="dcterms:W3CDTF">2019-11-06T22:05:03Z</dcterms:modified>
</cp:coreProperties>
</file>