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36" r:id="rId3"/>
    <p:sldId id="335" r:id="rId4"/>
    <p:sldId id="342" r:id="rId5"/>
    <p:sldId id="337" r:id="rId6"/>
    <p:sldId id="330" r:id="rId7"/>
    <p:sldId id="343" r:id="rId8"/>
    <p:sldId id="349" r:id="rId9"/>
    <p:sldId id="360" r:id="rId10"/>
    <p:sldId id="351" r:id="rId11"/>
    <p:sldId id="350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4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C558D"/>
    <a:srgbClr val="E82404"/>
    <a:srgbClr val="942920"/>
    <a:srgbClr val="2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0" autoAdjust="0"/>
    <p:restoredTop sz="94510"/>
  </p:normalViewPr>
  <p:slideViewPr>
    <p:cSldViewPr snapToGrid="0" snapToObjects="1">
      <p:cViewPr varScale="1">
        <p:scale>
          <a:sx n="109" d="100"/>
          <a:sy n="109" d="100"/>
        </p:scale>
        <p:origin x="9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E322-BA0D-A946-84AE-D4F44B7E9242}" type="datetimeFigureOut">
              <a:rPr lang="en-US" smtClean="0"/>
              <a:pPr/>
              <a:t>1/9/20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96F7F-9BAA-D24F-80A6-D4D7AEF961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638F-773B-F545-9D1B-1898DCD2CB91}" type="datetimeFigureOut">
              <a:rPr lang="en-US" smtClean="0"/>
              <a:pPr/>
              <a:t>1/9/20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B9729-C6E3-8B4C-8F9F-EB538DBA2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D10A6-EF00-5947-9C8C-2F841B262E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2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6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3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2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6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80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6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2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3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18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B9729-C6E3-8B4C-8F9F-EB538DBA2C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Cain Center for the Arts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79A6-871B-AA4B-8793-A51F300DBC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32066"/>
            <a:ext cx="9153922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0" y="4606344"/>
            <a:ext cx="6809014" cy="1252144"/>
          </a:xfrm>
          <a:prstGeom prst="rect">
            <a:avLst/>
          </a:prstGeom>
        </p:spPr>
        <p:txBody>
          <a:bodyPr vert="horz" lIns="91407" tIns="45704" rIns="91407" bIns="4570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Garamond"/>
              </a:rPr>
              <a:t>January, 2020 Executive Committee Meeting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673872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9, 2020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4F4-51CC-2A4C-AEE0-04CBA1AFBE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Cain Center for the Arts - CONFIDENTIAL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714FD-7C39-BF4B-8015-740A1A22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3713663" cy="48059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7C72B2-3EB3-0643-BF1D-2C5CE18E4D3A}"/>
              </a:ext>
            </a:extLst>
          </p:cNvPr>
          <p:cNvSpPr/>
          <p:nvPr/>
        </p:nvSpPr>
        <p:spPr>
          <a:xfrm>
            <a:off x="0" y="6032063"/>
            <a:ext cx="9153922" cy="825937"/>
          </a:xfrm>
          <a:prstGeom prst="rect">
            <a:avLst/>
          </a:prstGeom>
          <a:solidFill>
            <a:srgbClr val="2244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91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10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297026" y="1667555"/>
            <a:ext cx="7892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Marketing and Public Relations</a:t>
            </a:r>
            <a:r>
              <a:rPr lang="en-US" dirty="0"/>
              <a:t> 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8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11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C5F74-DFC8-5743-85F9-DFDC1DA6B347}"/>
              </a:ext>
            </a:extLst>
          </p:cNvPr>
          <p:cNvSpPr txBox="1"/>
          <p:nvPr/>
        </p:nvSpPr>
        <p:spPr>
          <a:xfrm>
            <a:off x="1268963" y="1940767"/>
            <a:ext cx="6354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Marketing Team: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Ginger Griffin Marketing and Design</a:t>
            </a:r>
          </a:p>
          <a:p>
            <a:r>
              <a:rPr lang="en-US" dirty="0"/>
              <a:t>	Graphic Design Strategy and Execution</a:t>
            </a:r>
          </a:p>
          <a:p>
            <a:r>
              <a:rPr lang="en-US" dirty="0"/>
              <a:t>	Brochures</a:t>
            </a:r>
          </a:p>
          <a:p>
            <a:r>
              <a:rPr lang="en-US" dirty="0"/>
              <a:t>	Display</a:t>
            </a:r>
          </a:p>
          <a:p>
            <a:r>
              <a:rPr lang="en-US" dirty="0"/>
              <a:t>	Website</a:t>
            </a:r>
          </a:p>
          <a:p>
            <a:r>
              <a:rPr lang="en-US" dirty="0"/>
              <a:t>	Newsletters</a:t>
            </a:r>
          </a:p>
          <a:p>
            <a:r>
              <a:rPr lang="en-US" dirty="0"/>
              <a:t>	Brick Campaign Collateral</a:t>
            </a:r>
          </a:p>
          <a:p>
            <a:r>
              <a:rPr lang="en-US" dirty="0"/>
              <a:t>	Invitations</a:t>
            </a:r>
          </a:p>
          <a:p>
            <a:r>
              <a:rPr lang="en-US" dirty="0"/>
              <a:t>	Campaign Branded Giveaways</a:t>
            </a:r>
          </a:p>
          <a:p>
            <a:r>
              <a:rPr lang="en-US" dirty="0"/>
              <a:t>	Signage</a:t>
            </a:r>
          </a:p>
        </p:txBody>
      </p:sp>
    </p:spTree>
    <p:extLst>
      <p:ext uri="{BB962C8B-B14F-4D97-AF65-F5344CB8AC3E}">
        <p14:creationId xmlns:p14="http://schemas.microsoft.com/office/powerpoint/2010/main" val="237568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12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1203650" y="1567032"/>
            <a:ext cx="577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A7EA5-4186-5843-9604-696C5D06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642498"/>
            <a:ext cx="7584175" cy="58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13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C5F74-DFC8-5743-85F9-DFDC1DA6B347}"/>
              </a:ext>
            </a:extLst>
          </p:cNvPr>
          <p:cNvSpPr txBox="1"/>
          <p:nvPr/>
        </p:nvSpPr>
        <p:spPr>
          <a:xfrm>
            <a:off x="1268963" y="1940767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Marketing Team: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Ginger Griffin Marketing and Design</a:t>
            </a:r>
          </a:p>
          <a:p>
            <a:r>
              <a:rPr lang="en-US" dirty="0"/>
              <a:t>	Graphic Design Strategy and 	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Wheelhouse Media</a:t>
            </a:r>
          </a:p>
          <a:p>
            <a:r>
              <a:rPr lang="en-US" dirty="0"/>
              <a:t>	Digital Content Strategy and Execution</a:t>
            </a:r>
          </a:p>
          <a:p>
            <a:r>
              <a:rPr lang="en-US" dirty="0"/>
              <a:t>	Video</a:t>
            </a:r>
          </a:p>
          <a:p>
            <a:r>
              <a:rPr lang="en-US" dirty="0"/>
              <a:t>	Social Media Content</a:t>
            </a:r>
          </a:p>
          <a:p>
            <a:r>
              <a:rPr lang="en-US" dirty="0"/>
              <a:t>	Content To Elevate and Integrate with GGMD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166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14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A76CC-176D-1348-8351-619AAA77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58" y="1317085"/>
            <a:ext cx="8261106" cy="43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8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15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C5F74-DFC8-5743-85F9-DFDC1DA6B347}"/>
              </a:ext>
            </a:extLst>
          </p:cNvPr>
          <p:cNvSpPr txBox="1"/>
          <p:nvPr/>
        </p:nvSpPr>
        <p:spPr>
          <a:xfrm>
            <a:off x="1219200" y="1530504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Marketing Team: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Ginger Griffin Marketing and Design</a:t>
            </a:r>
          </a:p>
          <a:p>
            <a:r>
              <a:rPr lang="en-US" dirty="0"/>
              <a:t>	Graphic Design Strategy and 	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Wheelhouse Media</a:t>
            </a:r>
          </a:p>
          <a:p>
            <a:r>
              <a:rPr lang="en-US" dirty="0"/>
              <a:t>	Digital Content Strategy and Execution</a:t>
            </a:r>
          </a:p>
          <a:p>
            <a:r>
              <a:rPr lang="en-US" dirty="0"/>
              <a:t>	Video</a:t>
            </a:r>
          </a:p>
          <a:p>
            <a:r>
              <a:rPr lang="en-US" dirty="0"/>
              <a:t>	Social Media Content</a:t>
            </a:r>
          </a:p>
          <a:p>
            <a:r>
              <a:rPr lang="en-US" dirty="0"/>
              <a:t>	Content To Elevate and Integrate with GGMD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</a:t>
            </a:r>
          </a:p>
          <a:p>
            <a:r>
              <a:rPr lang="en-US" dirty="0"/>
              <a:t>	Brand Champions</a:t>
            </a:r>
          </a:p>
          <a:p>
            <a:r>
              <a:rPr lang="en-US" dirty="0"/>
              <a:t>	Campaign Messaging</a:t>
            </a:r>
          </a:p>
          <a:p>
            <a:r>
              <a:rPr lang="en-US" dirty="0"/>
              <a:t>	Public Relations Strategies</a:t>
            </a:r>
          </a:p>
          <a:p>
            <a:r>
              <a:rPr lang="en-US" dirty="0"/>
              <a:t>	Project Management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261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16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1203650" y="1567032"/>
            <a:ext cx="577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Events</a:t>
            </a: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17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517C7-62D0-B149-844C-3A2EDD5E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2" y="601825"/>
            <a:ext cx="7284099" cy="54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5E67A-5F97-E647-B563-543C8A5AC2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8927B-6410-B749-8F55-0F238DA0D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37512" y="-83811"/>
            <a:ext cx="5614499" cy="72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2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Board Leadership</a:t>
            </a:r>
            <a:endParaRPr lang="en-US" sz="2900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19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E8A77-B9D1-794F-8413-59EEE968D7B4}"/>
              </a:ext>
            </a:extLst>
          </p:cNvPr>
          <p:cNvSpPr txBox="1"/>
          <p:nvPr/>
        </p:nvSpPr>
        <p:spPr>
          <a:xfrm>
            <a:off x="306990" y="1747472"/>
            <a:ext cx="6050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on your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Cultivate your prospects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to your prospect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with your prospects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Monthly email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Founders’ Society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us names to add to the Gala invitation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dates on the calendar for porch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with Development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5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December Pledge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4" y="6315033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2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34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5539644" y="2240734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4531063" y="3429000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BD9D5-008F-B747-81DB-257886CB2DD6}"/>
              </a:ext>
            </a:extLst>
          </p:cNvPr>
          <p:cNvSpPr txBox="1"/>
          <p:nvPr/>
        </p:nvSpPr>
        <p:spPr>
          <a:xfrm>
            <a:off x="450934" y="1493650"/>
            <a:ext cx="8235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21 new pledges totaling $187,600 on a $100,000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Founders’ Society members – 115 (12 new in December) </a:t>
            </a:r>
          </a:p>
        </p:txBody>
      </p:sp>
    </p:spTree>
    <p:extLst>
      <p:ext uri="{BB962C8B-B14F-4D97-AF65-F5344CB8AC3E}">
        <p14:creationId xmlns:p14="http://schemas.microsoft.com/office/powerpoint/2010/main" val="121412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3 Month Snapshot – Pledges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4" y="6315033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3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34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5539644" y="2240734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4531063" y="3429000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D31F21-89DB-7B42-B9E2-745EFE10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0" y="1346200"/>
            <a:ext cx="8804610" cy="45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  <a:cs typeface="Garamond"/>
              </a:rPr>
              <a:t>FINAL QUARTER OF 2019:</a:t>
            </a:r>
            <a:endParaRPr lang="en-US" sz="2900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4" y="6315033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4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34778" y="6519175"/>
            <a:ext cx="3185022" cy="358002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195E1-33C7-E64C-A905-C11CD2CECDB9}"/>
              </a:ext>
            </a:extLst>
          </p:cNvPr>
          <p:cNvSpPr/>
          <p:nvPr/>
        </p:nvSpPr>
        <p:spPr>
          <a:xfrm>
            <a:off x="5539644" y="2240734"/>
            <a:ext cx="1013555" cy="2776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7B136-E1AC-7243-98C0-96E019D4F7E5}"/>
              </a:ext>
            </a:extLst>
          </p:cNvPr>
          <p:cNvSpPr/>
          <p:nvPr/>
        </p:nvSpPr>
        <p:spPr>
          <a:xfrm>
            <a:off x="4531063" y="3429000"/>
            <a:ext cx="1013555" cy="1583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BD9D5-008F-B747-81DB-257886CB2DD6}"/>
              </a:ext>
            </a:extLst>
          </p:cNvPr>
          <p:cNvSpPr txBox="1"/>
          <p:nvPr/>
        </p:nvSpPr>
        <p:spPr>
          <a:xfrm>
            <a:off x="1937844" y="2038142"/>
            <a:ext cx="51864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TOTAL NEW PLEDGES OF </a:t>
            </a:r>
          </a:p>
          <a:p>
            <a:pPr algn="ctr"/>
            <a:r>
              <a:rPr lang="en-US" sz="3600" dirty="0"/>
              <a:t>$495,450</a:t>
            </a:r>
          </a:p>
          <a:p>
            <a:pPr algn="ctr"/>
            <a:endParaRPr lang="en-US" sz="3600" dirty="0"/>
          </a:p>
          <a:p>
            <a:pPr algn="ctr"/>
            <a:r>
              <a:rPr lang="en-US" sz="2400" i="1" dirty="0"/>
              <a:t>does not include naming gifts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31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December Cash Activity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5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BBF84D-D58E-AB42-9A26-26F2569BBEA6}"/>
              </a:ext>
            </a:extLst>
          </p:cNvPr>
          <p:cNvSpPr txBox="1"/>
          <p:nvPr/>
        </p:nvSpPr>
        <p:spPr>
          <a:xfrm>
            <a:off x="1470598" y="2593025"/>
            <a:ext cx="6676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24 payments totaling $912,273.65 </a:t>
            </a:r>
          </a:p>
        </p:txBody>
      </p:sp>
    </p:spTree>
    <p:extLst>
      <p:ext uri="{BB962C8B-B14F-4D97-AF65-F5344CB8AC3E}">
        <p14:creationId xmlns:p14="http://schemas.microsoft.com/office/powerpoint/2010/main" val="40458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3 Month Snapshot - Cash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6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31463-0DC1-0B4D-93BD-9D773AEC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555750"/>
            <a:ext cx="8026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2020- The Campaign Ahead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7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E8A77-B9D1-794F-8413-59EEE968D7B4}"/>
              </a:ext>
            </a:extLst>
          </p:cNvPr>
          <p:cNvSpPr txBox="1"/>
          <p:nvPr/>
        </p:nvSpPr>
        <p:spPr>
          <a:xfrm>
            <a:off x="1470765" y="1997839"/>
            <a:ext cx="6050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Left to Raise: $9,521,050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Naming Gifts: $7,500,000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Founders’ Society Gifts: $600,000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Gifts: $1,500,000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Includes Brick Campaign $500,000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Local Businesses and Families/Individual $1,000,000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6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978186"/>
            <a:ext cx="679329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3449" y="407952"/>
            <a:ext cx="8670551" cy="556866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50929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B73C24"/>
                </a:solidFill>
                <a:latin typeface="Avenir Book"/>
              </a:rPr>
              <a:t>2020 Strategies</a:t>
            </a:r>
            <a:endParaRPr lang="en-US" sz="2900" i="1" dirty="0">
              <a:solidFill>
                <a:srgbClr val="B73C24"/>
              </a:solidFill>
              <a:latin typeface="Avenir Book"/>
              <a:cs typeface="Garamo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0121" y="6081116"/>
            <a:ext cx="5573879" cy="65741"/>
          </a:xfrm>
          <a:prstGeom prst="rect">
            <a:avLst/>
          </a:prstGeom>
          <a:solidFill>
            <a:srgbClr val="B73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519175"/>
            <a:ext cx="2133600" cy="365125"/>
          </a:xfrm>
        </p:spPr>
        <p:txBody>
          <a:bodyPr/>
          <a:lstStyle/>
          <a:p>
            <a:fld id="{2D85E67A-5F97-E647-B563-543C8A5AC201}" type="slidenum">
              <a:rPr lang="en-US" smtClean="0">
                <a:latin typeface="Avenir Book"/>
              </a:rPr>
              <a:pPr/>
              <a:t>8</a:t>
            </a:fld>
            <a:endParaRPr lang="en-US" dirty="0">
              <a:latin typeface="Avenir Book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512052"/>
            <a:ext cx="2133600" cy="365125"/>
          </a:xfrm>
        </p:spPr>
        <p:txBody>
          <a:bodyPr/>
          <a:lstStyle/>
          <a:p>
            <a:r>
              <a:rPr lang="en-US">
                <a:latin typeface="Avenir Book"/>
              </a:rPr>
              <a:t>January 9, 2020</a:t>
            </a:r>
            <a:endParaRPr lang="en-US" dirty="0">
              <a:latin typeface="Avenir Book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48000" y="6583366"/>
            <a:ext cx="2895600" cy="365125"/>
          </a:xfrm>
        </p:spPr>
        <p:txBody>
          <a:bodyPr/>
          <a:lstStyle/>
          <a:p>
            <a:r>
              <a:rPr lang="en-US" dirty="0">
                <a:latin typeface="Avenir Book"/>
              </a:rPr>
              <a:t>Cain Center for the Arts -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7C42-AC0B-E541-BBFD-CD8F48209EDA}"/>
              </a:ext>
            </a:extLst>
          </p:cNvPr>
          <p:cNvSpPr txBox="1"/>
          <p:nvPr/>
        </p:nvSpPr>
        <p:spPr>
          <a:xfrm>
            <a:off x="-1203650" y="1567032"/>
            <a:ext cx="5775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Leadership</a:t>
            </a:r>
            <a:r>
              <a:rPr lang="en-US" dirty="0"/>
              <a:t> </a:t>
            </a:r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  <a:p>
            <a:pPr marL="400050" indent="-40005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7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5307"/>
            <a:ext cx="9143999" cy="287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Remaining Goal: $9.5MM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552" y="1213342"/>
            <a:ext cx="3456759" cy="2578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1800" dirty="0"/>
              <a:t>Campaign Chair – Pat </a:t>
            </a:r>
            <a:r>
              <a:rPr lang="en-US" sz="1800" dirty="0" err="1"/>
              <a:t>Bechdol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4733" y="1855985"/>
            <a:ext cx="1976757" cy="6516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Naming Gifts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$8MM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Woody </a:t>
            </a:r>
            <a:r>
              <a:rPr lang="en-US" sz="1500" b="1" dirty="0" err="1"/>
              <a:t>Washam</a:t>
            </a:r>
            <a:endParaRPr lang="en-US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 </a:t>
            </a:r>
            <a:r>
              <a:rPr lang="en-US" sz="1500" dirty="0"/>
              <a:t>Justin</a:t>
            </a:r>
            <a:endParaRPr lang="en-US" sz="1500" b="1" dirty="0"/>
          </a:p>
          <a:p>
            <a:pPr marL="0" indent="0"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8156" y="2679153"/>
            <a:ext cx="1735727" cy="2040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Greg </a:t>
            </a:r>
            <a:r>
              <a:rPr lang="en-US" sz="1350" dirty="0" err="1"/>
              <a:t>Wessling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Woody </a:t>
            </a:r>
            <a:r>
              <a:rPr lang="en-US" sz="1350" dirty="0" err="1"/>
              <a:t>Washam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Pat </a:t>
            </a:r>
            <a:r>
              <a:rPr lang="en-US" sz="1350" dirty="0" err="1"/>
              <a:t>Bechdol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Troy Stafford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Tools: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Naming Opportunities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Founders Society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Direct Ask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67932" y="1404731"/>
            <a:ext cx="0" cy="2208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1941" y="1614128"/>
            <a:ext cx="6867465" cy="353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1941" y="1614579"/>
            <a:ext cx="0" cy="2483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2272498" y="2507635"/>
            <a:ext cx="2182055" cy="8726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Local/Regional  Business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Joshua </a:t>
            </a:r>
            <a:r>
              <a:rPr lang="en-US" sz="1500" b="1" dirty="0" err="1"/>
              <a:t>Dobi</a:t>
            </a: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 </a:t>
            </a:r>
            <a:r>
              <a:rPr lang="en-US" sz="1500" dirty="0"/>
              <a:t>Justin</a:t>
            </a:r>
            <a:endParaRPr lang="en-US" sz="15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66012" y="1648028"/>
            <a:ext cx="6531" cy="2601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597597" y="2514562"/>
            <a:ext cx="1831352" cy="44107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Individuals &amp; Families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Cynthia Bush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</a:t>
            </a:r>
            <a:r>
              <a:rPr lang="en-US" sz="1500" dirty="0"/>
              <a:t> Allison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 u="sng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u="sng" dirty="0"/>
              <a:t>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</a:t>
            </a:r>
            <a:r>
              <a:rPr lang="en-US" sz="135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Founders Society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Paver Campaign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Mobile Giving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Neighborhood </a:t>
            </a:r>
            <a:r>
              <a:rPr lang="en-US" sz="1350" dirty="0" err="1"/>
              <a:t>Cptns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79591" y="3086613"/>
            <a:ext cx="2042297" cy="21779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Team: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Amy </a:t>
            </a:r>
            <a:r>
              <a:rPr lang="en-US" sz="1350" dirty="0" err="1"/>
              <a:t>Lykins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Scott Rothenberg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Tools:</a:t>
            </a: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Naming Opportunities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Founders Society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Mobile Giving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37321" y="2138810"/>
            <a:ext cx="2608748" cy="31214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Campaign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Chair: Bill Morgan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/>
              <a:t>Staff:</a:t>
            </a:r>
            <a:r>
              <a:rPr lang="en-US" sz="1500" dirty="0"/>
              <a:t> Allison/Anita</a:t>
            </a:r>
            <a:endParaRPr lang="en-US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Marketing/PR: Staff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Stewardship:  Christian Burns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 Planning/Assistance: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Finance:  Jim Duke</a:t>
            </a:r>
          </a:p>
          <a:p>
            <a:pPr marL="0" indent="0">
              <a:spcBef>
                <a:spcPts val="0"/>
              </a:spcBef>
              <a:buNone/>
            </a:pPr>
            <a:endParaRPr lang="en-US" sz="1350" dirty="0"/>
          </a:p>
          <a:p>
            <a:pPr marL="0" indent="0">
              <a:spcBef>
                <a:spcPts val="0"/>
              </a:spcBef>
              <a:buNone/>
            </a:pPr>
            <a:endParaRPr lang="en-US" sz="1350" b="1" dirty="0"/>
          </a:p>
          <a:p>
            <a:pPr marL="0" indent="0">
              <a:spcBef>
                <a:spcPts val="0"/>
              </a:spcBef>
              <a:buNone/>
            </a:pPr>
            <a:endParaRPr lang="en-US" sz="135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/>
              <a:t>Tools</a:t>
            </a:r>
            <a:r>
              <a:rPr lang="en-US" sz="135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Volunteers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/>
              <a:t>Events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685280" y="1648027"/>
            <a:ext cx="14126" cy="5313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9552" y="1862911"/>
            <a:ext cx="2606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Community Gifts - $1.5MM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679878" y="2188736"/>
            <a:ext cx="6531" cy="2601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2874" y="2181275"/>
            <a:ext cx="6531" cy="2601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86408" y="2193317"/>
            <a:ext cx="2152997" cy="15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481DBB6-24E3-D145-B577-1AE24068D9FC}"/>
              </a:ext>
            </a:extLst>
          </p:cNvPr>
          <p:cNvSpPr/>
          <p:nvPr/>
        </p:nvSpPr>
        <p:spPr>
          <a:xfrm>
            <a:off x="0" y="-667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DA4AE-F9B2-BB4B-8EA4-0CEA14DD9538}"/>
              </a:ext>
            </a:extLst>
          </p:cNvPr>
          <p:cNvSpPr/>
          <p:nvPr/>
        </p:nvSpPr>
        <p:spPr>
          <a:xfrm>
            <a:off x="0" y="6583366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19FB54-A6C0-CB49-BC55-168F2F52CE41}"/>
              </a:ext>
            </a:extLst>
          </p:cNvPr>
          <p:cNvSpPr/>
          <p:nvPr/>
        </p:nvSpPr>
        <p:spPr>
          <a:xfrm>
            <a:off x="95931" y="6584398"/>
            <a:ext cx="9144000" cy="274637"/>
          </a:xfrm>
          <a:prstGeom prst="rect">
            <a:avLst/>
          </a:prstGeom>
          <a:solidFill>
            <a:srgbClr val="2244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1BB4B4-ED46-1346-ACE0-1435E56B610C}"/>
              </a:ext>
            </a:extLst>
          </p:cNvPr>
          <p:cNvSpPr txBox="1"/>
          <p:nvPr/>
        </p:nvSpPr>
        <p:spPr>
          <a:xfrm>
            <a:off x="1026367" y="5990253"/>
            <a:ext cx="380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Meeting: January 17</a:t>
            </a:r>
          </a:p>
        </p:txBody>
      </p:sp>
    </p:spTree>
    <p:extLst>
      <p:ext uri="{BB962C8B-B14F-4D97-AF65-F5344CB8AC3E}">
        <p14:creationId xmlns:p14="http://schemas.microsoft.com/office/powerpoint/2010/main" val="2266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24695</TotalTime>
  <Words>654</Words>
  <Application>Microsoft Macintosh PowerPoint</Application>
  <PresentationFormat>On-screen Show (4:3)</PresentationFormat>
  <Paragraphs>216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Book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Remaining Goal: $9.5MM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Bank of America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Matt Hawkins</dc:creator>
  <cp:keywords/>
  <dc:description/>
  <cp:lastModifiedBy>Microsoft Office User</cp:lastModifiedBy>
  <cp:revision>206</cp:revision>
  <cp:lastPrinted>2019-12-05T19:27:24Z</cp:lastPrinted>
  <dcterms:created xsi:type="dcterms:W3CDTF">2019-07-16T19:00:35Z</dcterms:created>
  <dcterms:modified xsi:type="dcterms:W3CDTF">2020-01-10T18:00:00Z</dcterms:modified>
  <cp:category/>
</cp:coreProperties>
</file>