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0"/>
  </p:notesMasterIdLst>
  <p:handoutMasterIdLst>
    <p:handoutMasterId r:id="rId21"/>
  </p:handoutMasterIdLst>
  <p:sldIdLst>
    <p:sldId id="258" r:id="rId2"/>
    <p:sldId id="336" r:id="rId3"/>
    <p:sldId id="335" r:id="rId4"/>
    <p:sldId id="337" r:id="rId5"/>
    <p:sldId id="330" r:id="rId6"/>
    <p:sldId id="343" r:id="rId7"/>
    <p:sldId id="349" r:id="rId8"/>
    <p:sldId id="374" r:id="rId9"/>
    <p:sldId id="364" r:id="rId10"/>
    <p:sldId id="378" r:id="rId11"/>
    <p:sldId id="377" r:id="rId12"/>
    <p:sldId id="367" r:id="rId13"/>
    <p:sldId id="365" r:id="rId14"/>
    <p:sldId id="375" r:id="rId15"/>
    <p:sldId id="368" r:id="rId16"/>
    <p:sldId id="369" r:id="rId17"/>
    <p:sldId id="376" r:id="rId18"/>
    <p:sldId id="348" r:id="rId1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CC558D"/>
    <a:srgbClr val="E82404"/>
    <a:srgbClr val="942920"/>
    <a:srgbClr val="2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1335" autoAdjust="0"/>
    <p:restoredTop sz="94512"/>
  </p:normalViewPr>
  <p:slideViewPr>
    <p:cSldViewPr snapToGrid="0" snapToObjects="1">
      <p:cViewPr>
        <p:scale>
          <a:sx n="57" d="100"/>
          <a:sy n="57" d="100"/>
        </p:scale>
        <p:origin x="256" y="1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95E322-BA0D-A946-84AE-D4F44B7E9242}" type="datetimeFigureOut">
              <a:rPr lang="en-US" smtClean="0"/>
              <a:pPr/>
              <a:t>2/7/20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0196F7F-9BAA-D24F-80A6-D4D7AEF9615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E4638F-773B-F545-9D1B-1898DCD2CB91}" type="datetimeFigureOut">
              <a:rPr lang="en-US" smtClean="0"/>
              <a:pPr/>
              <a:t>2/7/20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10B9729-C6E3-8B4C-8F9F-EB538DBA2CCE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EFD10A6-EF00-5947-9C8C-2F841B262E7A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652900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8236234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1476423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24097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42799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293837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765239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38592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50235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49629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702384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8780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553644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631877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095752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10B9729-C6E3-8B4C-8F9F-EB538DBA2CCE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4642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90800" y="6356350"/>
            <a:ext cx="396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Cain Center for the Arts - CONFIDENTIAL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7279A6-871B-AA4B-8793-A51F300DBC8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6032066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7" name="Text Placeholder 7"/>
          <p:cNvSpPr txBox="1">
            <a:spLocks/>
          </p:cNvSpPr>
          <p:nvPr/>
        </p:nvSpPr>
        <p:spPr>
          <a:xfrm>
            <a:off x="552734" y="4643394"/>
            <a:ext cx="6809014" cy="1252144"/>
          </a:xfrm>
          <a:prstGeom prst="rect">
            <a:avLst/>
          </a:prstGeom>
        </p:spPr>
        <p:txBody>
          <a:bodyPr vert="horz" lIns="91407" tIns="45704" rIns="91407" bIns="45704" rtlCol="0">
            <a:noAutofit/>
          </a:bodyPr>
          <a:lstStyle>
            <a:lvl1pPr marL="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457200" rtl="0" eaLnBrk="1" latinLnBrk="0" hangingPunct="1">
              <a:spcBef>
                <a:spcPct val="20000"/>
              </a:spcBef>
              <a:buFont typeface="Arial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sz="20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Avenir Book"/>
                <a:cs typeface="Garamond"/>
              </a:rPr>
              <a:t>February, 2020 Board Meeting</a:t>
            </a:r>
          </a:p>
        </p:txBody>
      </p:sp>
      <p:sp>
        <p:nvSpPr>
          <p:cNvPr id="8" name="Rectangle 7"/>
          <p:cNvSpPr/>
          <p:nvPr/>
        </p:nvSpPr>
        <p:spPr>
          <a:xfrm>
            <a:off x="0" y="2"/>
            <a:ext cx="9144000" cy="673872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February 6, 2020</a:t>
            </a:r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A0D4F4-51CC-2A4C-AEE0-04CBA1AFBEC6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Cain Center for the Arts - CONFIDENTIAL</a:t>
            </a: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BC714FD-7C39-BF4B-8015-740A1A22F3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5168" y="0"/>
            <a:ext cx="3713663" cy="4805916"/>
          </a:xfrm>
          <a:prstGeom prst="rect">
            <a:avLst/>
          </a:prstGeom>
        </p:spPr>
      </p:pic>
      <p:sp>
        <p:nvSpPr>
          <p:cNvPr id="15" name="Rectangle 14">
            <a:extLst>
              <a:ext uri="{FF2B5EF4-FFF2-40B4-BE49-F238E27FC236}">
                <a16:creationId xmlns:a16="http://schemas.microsoft.com/office/drawing/2014/main" id="{227C72B2-3EB3-0643-BF1D-2C5CE18E4D3A}"/>
              </a:ext>
            </a:extLst>
          </p:cNvPr>
          <p:cNvSpPr/>
          <p:nvPr/>
        </p:nvSpPr>
        <p:spPr>
          <a:xfrm>
            <a:off x="0" y="6032063"/>
            <a:ext cx="9153922" cy="825937"/>
          </a:xfrm>
          <a:prstGeom prst="rect">
            <a:avLst/>
          </a:prstGeom>
          <a:solidFill>
            <a:srgbClr val="22446D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22917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Events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10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8624B9C9-C859-C444-85B2-334CC06AF61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" y="1484063"/>
            <a:ext cx="8229600" cy="35008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25238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Gala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11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D0394C9-C372-C24E-9FEB-0889981E64F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0414" y="1339341"/>
            <a:ext cx="3176690" cy="4447366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AE6BF0A4-E0DE-3F42-A3CB-E7175AB0062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897" y="1337135"/>
            <a:ext cx="3178823" cy="4447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222831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Gala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12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167949" y="1324071"/>
            <a:ext cx="8670551" cy="35086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Goals of the Event:</a:t>
            </a:r>
          </a:p>
          <a:p>
            <a:pPr algn="ctr"/>
            <a:endParaRPr lang="en-US" sz="3600" dirty="0"/>
          </a:p>
          <a:p>
            <a:pPr marL="742950" indent="-742950">
              <a:buAutoNum type="arabicPeriod"/>
            </a:pPr>
            <a:r>
              <a:rPr lang="en-US" sz="2400" dirty="0"/>
              <a:t>Raise Money</a:t>
            </a:r>
          </a:p>
          <a:p>
            <a:pPr marL="742950" indent="-742950">
              <a:buAutoNum type="arabicPeriod"/>
            </a:pPr>
            <a:r>
              <a:rPr lang="en-US" sz="2400" dirty="0"/>
              <a:t>Honor our Founders’ Society Members</a:t>
            </a:r>
          </a:p>
          <a:p>
            <a:pPr marL="742950" indent="-742950">
              <a:buAutoNum type="arabicPeriod"/>
            </a:pPr>
            <a:r>
              <a:rPr lang="en-US" sz="2400" dirty="0"/>
              <a:t>Cultivate Naming, Business, and Founders’ Society level donors</a:t>
            </a:r>
          </a:p>
          <a:p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09170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Gala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13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457200" y="1346530"/>
            <a:ext cx="577565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Founders’ Gala</a:t>
            </a:r>
          </a:p>
          <a:p>
            <a:endParaRPr lang="en-US" sz="36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Committee: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Sharon and Woody Washam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Pat Bechdol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Cynthia Bush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Joy Evans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Meredith Fite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Della Stafford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dirty="0"/>
              <a:t>Vickie VanWingerden</a:t>
            </a:r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630433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Gala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14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CA24B9AA-1075-134C-895F-3AF6F2AA66C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600" y="1480436"/>
            <a:ext cx="8686800" cy="2387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911838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Gala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15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167950" y="1324071"/>
            <a:ext cx="5775650" cy="560153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/>
              <a:t>The Evening:</a:t>
            </a:r>
          </a:p>
          <a:p>
            <a:endParaRPr lang="en-US" sz="20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5:30 Pre-reception to honor sponsors, Cain level donors, and top prospects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6:30 Guests arrive. Cocktails and passed hors d’oeuvres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Paver sales begin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Music by Bill Ward Jazz Trio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Seated dinner, doors open at 7:30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Reveal new renderings, video fly-through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Live auction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Paddle-Raise pledging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Dessert reception, more jazz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000" dirty="0"/>
              <a:t>Valet and rides home</a:t>
            </a:r>
            <a:endParaRPr lang="en-US" sz="1400" dirty="0"/>
          </a:p>
          <a:p>
            <a:endParaRPr lang="en-US" sz="2400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15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Ball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16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167950" y="1228537"/>
            <a:ext cx="5775650" cy="64633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WE’VE ACCOMPLISHED: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A goal-driven plan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Outstanding Committee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Invitations are on press and on time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Subcommittees working on details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Prospect lists delivered to board members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First sponsorship successful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r>
              <a:rPr lang="en-US" sz="2400" dirty="0"/>
              <a:t>WHAT LIES AHEAD: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Executing the collateral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Finalizing menu, décor, vendors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Finalizing presentation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400" dirty="0"/>
              <a:t>Inviting guests and cultivating donors </a:t>
            </a:r>
          </a:p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400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4485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Founders’ Ball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17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167950" y="1324071"/>
            <a:ext cx="5775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WHAT WE NEED:</a:t>
            </a:r>
          </a:p>
          <a:p>
            <a:pPr lvl="0"/>
            <a:r>
              <a:rPr lang="en-US" sz="2400" dirty="0"/>
              <a:t>Board members to return their invite lists.</a:t>
            </a:r>
          </a:p>
          <a:p>
            <a:pPr lvl="1"/>
            <a:r>
              <a:rPr lang="en-US" sz="2400" dirty="0"/>
              <a:t>First deadline 2/4</a:t>
            </a:r>
          </a:p>
          <a:p>
            <a:pPr lvl="1"/>
            <a:r>
              <a:rPr lang="en-US" sz="2400" dirty="0"/>
              <a:t>2/17 absolute deadline</a:t>
            </a:r>
          </a:p>
        </p:txBody>
      </p:sp>
    </p:spTree>
    <p:extLst>
      <p:ext uri="{BB962C8B-B14F-4D97-AF65-F5344CB8AC3E}">
        <p14:creationId xmlns:p14="http://schemas.microsoft.com/office/powerpoint/2010/main" val="35484661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  <a:cs typeface="Garamond"/>
              </a:rPr>
              <a:t>This is What We’re Asking the Board to do:</a:t>
            </a:r>
            <a:endParaRPr lang="en-US" sz="2900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18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5E8A77-B9D1-794F-8413-59EEE968D7B4}"/>
              </a:ext>
            </a:extLst>
          </p:cNvPr>
          <p:cNvSpPr txBox="1"/>
          <p:nvPr/>
        </p:nvSpPr>
        <p:spPr>
          <a:xfrm>
            <a:off x="297495" y="1131514"/>
            <a:ext cx="6050070" cy="49552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Complete your invitation list by this Friday.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Hand deliver invitation when possible beginning February 17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Personalize mailed invitations by February 21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Make it clear that the goal of the evening is fundraising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Cultivate your prospects: 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Have coffee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Host a porch party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Make a personal phone call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Send email with electronic invitation now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Follow up for RSVP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Arrive at the event by 6:15 to greet guests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Circulate, answer questions, be an ambassador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89557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January Pledge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2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February 6, 2020</a:t>
            </a: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6BD9D5-008F-B747-81DB-257886CB2DD6}"/>
              </a:ext>
            </a:extLst>
          </p:cNvPr>
          <p:cNvSpPr txBox="1"/>
          <p:nvPr/>
        </p:nvSpPr>
        <p:spPr>
          <a:xfrm>
            <a:off x="450934" y="1493650"/>
            <a:ext cx="823586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8 new pledges totaling $26,125 on a $25,000 goal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We remain $205,975 ahead of goal because of November and December successes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400" dirty="0"/>
              <a:t>Total Founders’ Society members – 120 (5 new in January) </a:t>
            </a:r>
          </a:p>
        </p:txBody>
      </p:sp>
    </p:spTree>
    <p:extLst>
      <p:ext uri="{BB962C8B-B14F-4D97-AF65-F5344CB8AC3E}">
        <p14:creationId xmlns:p14="http://schemas.microsoft.com/office/powerpoint/2010/main" val="12141259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3 Month Snapshot – Pledges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4" y="6315033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3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2834778" y="6519175"/>
            <a:ext cx="3185022" cy="358002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701195E1-33C7-E64C-A905-C11CD2CECDB9}"/>
              </a:ext>
            </a:extLst>
          </p:cNvPr>
          <p:cNvSpPr/>
          <p:nvPr/>
        </p:nvSpPr>
        <p:spPr>
          <a:xfrm>
            <a:off x="5539644" y="2240734"/>
            <a:ext cx="1013555" cy="2776451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A1E7B136-E1AC-7243-98C0-96E019D4F7E5}"/>
              </a:ext>
            </a:extLst>
          </p:cNvPr>
          <p:cNvSpPr/>
          <p:nvPr/>
        </p:nvSpPr>
        <p:spPr>
          <a:xfrm>
            <a:off x="4531063" y="3429000"/>
            <a:ext cx="1013555" cy="15833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7D13AD9-48D9-0249-B35B-E3344C79928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4053" y="1365249"/>
            <a:ext cx="8592747" cy="48822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January Cash Activity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4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DBBF84D-D58E-AB42-9A26-26F2569BBEA6}"/>
              </a:ext>
            </a:extLst>
          </p:cNvPr>
          <p:cNvSpPr txBox="1"/>
          <p:nvPr/>
        </p:nvSpPr>
        <p:spPr>
          <a:xfrm>
            <a:off x="1470598" y="2593025"/>
            <a:ext cx="585711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dirty="0"/>
              <a:t>18 payments totaling $77,791 </a:t>
            </a:r>
          </a:p>
        </p:txBody>
      </p:sp>
    </p:spTree>
    <p:extLst>
      <p:ext uri="{BB962C8B-B14F-4D97-AF65-F5344CB8AC3E}">
        <p14:creationId xmlns:p14="http://schemas.microsoft.com/office/powerpoint/2010/main" val="4045867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3 Month Snapshot - Cash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5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A123FA8-A734-824C-BFBC-6791569E0E1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0966" y="1401327"/>
            <a:ext cx="8565834" cy="4387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767400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2020 - The Campaign Ahead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6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EB5E8A77-B9D1-794F-8413-59EEE968D7B4}"/>
              </a:ext>
            </a:extLst>
          </p:cNvPr>
          <p:cNvSpPr txBox="1"/>
          <p:nvPr/>
        </p:nvSpPr>
        <p:spPr>
          <a:xfrm>
            <a:off x="1470765" y="1997839"/>
            <a:ext cx="605007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/>
              <a:t>Left to Raise: $9,487,425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Naming Gifts: $8,000,000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Community Gifts: $1,500,000 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Includes Brick Campaign $500,000</a:t>
            </a:r>
          </a:p>
          <a:p>
            <a:pPr marL="742950" lvl="1" indent="-285750">
              <a:buFont typeface="Courier New" panose="02070309020205020404" pitchFamily="49" charset="0"/>
              <a:buChar char="o"/>
            </a:pPr>
            <a:r>
              <a:rPr lang="en-US" dirty="0"/>
              <a:t>Local Businesses and Families/Individual $1,000,000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861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Campaign Update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7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1607975" y="1518545"/>
            <a:ext cx="5775650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/>
              <a:t>THIS IS THE YEAR</a:t>
            </a:r>
          </a:p>
          <a:p>
            <a:pPr algn="ctr"/>
            <a:endParaRPr lang="en-US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Campaign Cabinet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Major Gifts and Business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Individuals/Families and Campaign Support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Events Update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Gala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dirty="0"/>
              <a:t>Upcoming Private &amp; Community Events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71779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Campaign Update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8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473450" y="2197530"/>
            <a:ext cx="821335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3600" b="1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800" dirty="0"/>
              <a:t>Campaign Cabinet Report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Major Gifts and Business (Woody, Joshua)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/>
              <a:t>Individuals/Families and Campaign Support (Cynthia, Bill)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24923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0" y="6583366"/>
            <a:ext cx="9144000" cy="274637"/>
          </a:xfrm>
          <a:prstGeom prst="rect">
            <a:avLst/>
          </a:prstGeom>
          <a:solidFill>
            <a:srgbClr val="22446D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91407" tIns="45704" rIns="91407" bIns="45704"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-1" y="978186"/>
            <a:ext cx="679329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473449" y="407952"/>
            <a:ext cx="8670551" cy="556866"/>
          </a:xfrm>
          <a:prstGeom prst="rect">
            <a:avLst/>
          </a:prstGeom>
        </p:spPr>
        <p:txBody>
          <a:bodyPr vert="horz" lIns="91407" tIns="45704" rIns="91407" bIns="45704" rtlCol="0" anchor="ctr">
            <a:noAutofit/>
          </a:bodyPr>
          <a:lstStyle>
            <a:lvl1pPr algn="ctr" defTabSz="509292" rtl="0" eaLnBrk="1" latinLnBrk="0" hangingPunct="1">
              <a:spcBef>
                <a:spcPct val="0"/>
              </a:spcBef>
              <a:buNone/>
              <a:defRPr sz="49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2400" dirty="0">
                <a:solidFill>
                  <a:srgbClr val="B73C24"/>
                </a:solidFill>
                <a:latin typeface="Avenir Book"/>
              </a:rPr>
              <a:t>2020 Strategies</a:t>
            </a:r>
            <a:endParaRPr lang="en-US" sz="2900" i="1" dirty="0">
              <a:solidFill>
                <a:srgbClr val="B73C24"/>
              </a:solidFill>
              <a:latin typeface="Avenir Book"/>
              <a:cs typeface="Garamond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570121" y="6081116"/>
            <a:ext cx="5573879" cy="65741"/>
          </a:xfrm>
          <a:prstGeom prst="rect">
            <a:avLst/>
          </a:prstGeom>
          <a:solidFill>
            <a:srgbClr val="B73C24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82058" tIns="41029" rIns="82058" bIns="41029" rtlCol="0" anchor="ctr"/>
          <a:lstStyle/>
          <a:p>
            <a:pPr algn="ctr"/>
            <a:endParaRPr lang="en-US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6553200" y="6519175"/>
            <a:ext cx="2133600" cy="365125"/>
          </a:xfrm>
        </p:spPr>
        <p:txBody>
          <a:bodyPr/>
          <a:lstStyle/>
          <a:p>
            <a:fld id="{2D85E67A-5F97-E647-B563-543C8A5AC201}" type="slidenum">
              <a:rPr lang="en-US" smtClean="0">
                <a:latin typeface="Avenir Book"/>
              </a:rPr>
              <a:pPr/>
              <a:t>9</a:t>
            </a:fld>
            <a:endParaRPr lang="en-US" dirty="0">
              <a:latin typeface="Avenir Book"/>
            </a:endParaRP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>
          <a:xfrm>
            <a:off x="457200" y="6512052"/>
            <a:ext cx="2133600" cy="365125"/>
          </a:xfrm>
        </p:spPr>
        <p:txBody>
          <a:bodyPr/>
          <a:lstStyle/>
          <a:p>
            <a:r>
              <a:rPr lang="en-US">
                <a:latin typeface="Avenir Book"/>
              </a:rPr>
              <a:t>February 6, 2020</a:t>
            </a:r>
            <a:endParaRPr lang="en-US" dirty="0">
              <a:latin typeface="Avenir Book"/>
            </a:endParaRPr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11"/>
          </p:nvPr>
        </p:nvSpPr>
        <p:spPr>
          <a:xfrm>
            <a:off x="3048000" y="6583366"/>
            <a:ext cx="2895600" cy="365125"/>
          </a:xfrm>
        </p:spPr>
        <p:txBody>
          <a:bodyPr/>
          <a:lstStyle/>
          <a:p>
            <a:r>
              <a:rPr lang="en-US" dirty="0">
                <a:latin typeface="Avenir Book"/>
              </a:rPr>
              <a:t>Cain Center for the Arts - CONFIDENTIAL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FDCB7C42-AC0B-E541-BBFD-CD8F48209EDA}"/>
              </a:ext>
            </a:extLst>
          </p:cNvPr>
          <p:cNvSpPr txBox="1"/>
          <p:nvPr/>
        </p:nvSpPr>
        <p:spPr>
          <a:xfrm>
            <a:off x="457200" y="1218197"/>
            <a:ext cx="82296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/>
              <a:t>Campaign Support Committee Recommended Policies for Public Phase</a:t>
            </a: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  <a:p>
            <a:pPr marL="400050" indent="-400050">
              <a:buAutoNum type="romanUcPeriod"/>
            </a:pPr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18C4632-78C6-B743-88CC-9DD4E033A247}"/>
              </a:ext>
            </a:extLst>
          </p:cNvPr>
          <p:cNvSpPr txBox="1"/>
          <p:nvPr/>
        </p:nvSpPr>
        <p:spPr>
          <a:xfrm>
            <a:off x="457200" y="2452002"/>
            <a:ext cx="8059271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As of May 1, 2020: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Pledge period becomes 24 months.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Gift must be $2,500 or more to be pledged out over time, and pledging becomes a benefit of joining the  Founders’ Society.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Three payment options are available: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Quarterly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Semi-Annually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Annually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Pledge cards no longer required for gifts outright.</a:t>
            </a:r>
          </a:p>
          <a:p>
            <a:pPr marL="800100" lvl="1" indent="-342900">
              <a:buFont typeface="+mj-lt"/>
              <a:buAutoNum type="alphaLcParenR"/>
            </a:pPr>
            <a:r>
              <a:rPr lang="en-US" dirty="0"/>
              <a:t>Staff will continue to verify acknowledgement on gifts of $2,500 and above.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Gifts of less than $2,500 will be acknowledged by email.</a:t>
            </a:r>
          </a:p>
          <a:p>
            <a:pPr marL="342900" lvl="0" indent="-342900">
              <a:buFont typeface="+mj-lt"/>
              <a:buAutoNum type="arabicPeriod"/>
            </a:pPr>
            <a:r>
              <a:rPr lang="en-US" dirty="0"/>
              <a:t>Paver campaign is entirely transactional.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602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28864</TotalTime>
  <Words>769</Words>
  <Application>Microsoft Macintosh PowerPoint</Application>
  <PresentationFormat>On-screen Show (4:3)</PresentationFormat>
  <Paragraphs>195</Paragraphs>
  <Slides>18</Slides>
  <Notes>18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Avenir Book</vt:lpstr>
      <vt:lpstr>Calibri</vt:lpstr>
      <vt:lpstr>Courier New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>Bank of America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Matt Hawkins</dc:creator>
  <cp:keywords/>
  <dc:description/>
  <cp:lastModifiedBy>Microsoft Office User</cp:lastModifiedBy>
  <cp:revision>230</cp:revision>
  <cp:lastPrinted>2019-12-05T19:27:24Z</cp:lastPrinted>
  <dcterms:created xsi:type="dcterms:W3CDTF">2019-07-16T19:00:35Z</dcterms:created>
  <dcterms:modified xsi:type="dcterms:W3CDTF">2020-02-10T23:00:55Z</dcterms:modified>
  <cp:category/>
</cp:coreProperties>
</file>