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336" r:id="rId3"/>
    <p:sldId id="335" r:id="rId4"/>
    <p:sldId id="337" r:id="rId5"/>
    <p:sldId id="330" r:id="rId6"/>
    <p:sldId id="343" r:id="rId7"/>
    <p:sldId id="349" r:id="rId8"/>
    <p:sldId id="374" r:id="rId9"/>
    <p:sldId id="364" r:id="rId10"/>
    <p:sldId id="378" r:id="rId11"/>
    <p:sldId id="377" r:id="rId12"/>
    <p:sldId id="367" r:id="rId13"/>
    <p:sldId id="365" r:id="rId14"/>
    <p:sldId id="375" r:id="rId15"/>
    <p:sldId id="368" r:id="rId16"/>
    <p:sldId id="369" r:id="rId17"/>
    <p:sldId id="376" r:id="rId18"/>
    <p:sldId id="34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C558D"/>
    <a:srgbClr val="E82404"/>
    <a:srgbClr val="942920"/>
    <a:srgbClr val="2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335" autoAdjust="0"/>
    <p:restoredTop sz="94512"/>
  </p:normalViewPr>
  <p:slideViewPr>
    <p:cSldViewPr snapToGrid="0" snapToObjects="1">
      <p:cViewPr>
        <p:scale>
          <a:sx n="57" d="100"/>
          <a:sy n="57" d="100"/>
        </p:scale>
        <p:origin x="256" y="1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5E322-BA0D-A946-84AE-D4F44B7E9242}" type="datetimeFigureOut">
              <a:rPr lang="en-US" smtClean="0"/>
              <a:pPr/>
              <a:t>2/7/20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96F7F-9BAA-D24F-80A6-D4D7AEF961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4638F-773B-F545-9D1B-1898DCD2CB91}" type="datetimeFigureOut">
              <a:rPr lang="en-US" smtClean="0"/>
              <a:pPr/>
              <a:t>2/7/20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B9729-C6E3-8B4C-8F9F-EB538DBA2C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29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62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64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40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79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38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52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85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023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62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2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3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18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57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6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79A6-871B-AA4B-8793-A51F300DBC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6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552734" y="4643394"/>
            <a:ext cx="6809014" cy="1252144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February, 2020 Board Meeting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9144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February 6, 2020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168" y="0"/>
            <a:ext cx="3713663" cy="480591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27C72B2-3EB3-0643-BF1D-2C5CE18E4D3A}"/>
              </a:ext>
            </a:extLst>
          </p:cNvPr>
          <p:cNvSpPr/>
          <p:nvPr/>
        </p:nvSpPr>
        <p:spPr>
          <a:xfrm>
            <a:off x="0" y="6032063"/>
            <a:ext cx="9153922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9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Events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10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24B9C9-C859-C444-85B2-334CC06AF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84063"/>
            <a:ext cx="8229600" cy="350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3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Founders’ Gala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11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0394C9-C372-C24E-9FEB-0889981E6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414" y="1339341"/>
            <a:ext cx="3176690" cy="44473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6BF0A4-E0DE-3F42-A3CB-E7175AB006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897" y="1337135"/>
            <a:ext cx="3178823" cy="444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2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Gala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12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B7C42-AC0B-E541-BBFD-CD8F48209EDA}"/>
              </a:ext>
            </a:extLst>
          </p:cNvPr>
          <p:cNvSpPr txBox="1"/>
          <p:nvPr/>
        </p:nvSpPr>
        <p:spPr>
          <a:xfrm>
            <a:off x="167949" y="1324071"/>
            <a:ext cx="867055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Goals of the Event:</a:t>
            </a:r>
          </a:p>
          <a:p>
            <a:pPr algn="ctr"/>
            <a:endParaRPr lang="en-US" sz="3600" dirty="0"/>
          </a:p>
          <a:p>
            <a:pPr marL="742950" indent="-742950">
              <a:buAutoNum type="arabicPeriod"/>
            </a:pPr>
            <a:r>
              <a:rPr lang="en-US" sz="2400" dirty="0"/>
              <a:t>Raise Money</a:t>
            </a:r>
          </a:p>
          <a:p>
            <a:pPr marL="742950" indent="-742950">
              <a:buAutoNum type="arabicPeriod"/>
            </a:pPr>
            <a:r>
              <a:rPr lang="en-US" sz="2400" dirty="0"/>
              <a:t>Honor our Founders’ Society Members</a:t>
            </a:r>
          </a:p>
          <a:p>
            <a:pPr marL="742950" indent="-742950">
              <a:buAutoNum type="arabicPeriod"/>
            </a:pPr>
            <a:r>
              <a:rPr lang="en-US" sz="2400" dirty="0"/>
              <a:t>Cultivate Naming, Business, and Founders’ Society level donors</a:t>
            </a:r>
          </a:p>
          <a:p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9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Founders’ Gala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13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B7C42-AC0B-E541-BBFD-CD8F48209EDA}"/>
              </a:ext>
            </a:extLst>
          </p:cNvPr>
          <p:cNvSpPr txBox="1"/>
          <p:nvPr/>
        </p:nvSpPr>
        <p:spPr>
          <a:xfrm>
            <a:off x="457200" y="1346530"/>
            <a:ext cx="577565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Founders’ Gala</a:t>
            </a:r>
          </a:p>
          <a:p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Committee: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Sharon and Woody Washam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Pat Bechdol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Cynthia Bush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Joy Evans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Meredith Fite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Della Stafford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Vickie VanWingerden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04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Founders’ Gala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14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A24B9AA-1075-134C-895F-3AF6F2AA6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80436"/>
            <a:ext cx="8686800" cy="238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11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Founders’ Gala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15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B7C42-AC0B-E541-BBFD-CD8F48209EDA}"/>
              </a:ext>
            </a:extLst>
          </p:cNvPr>
          <p:cNvSpPr txBox="1"/>
          <p:nvPr/>
        </p:nvSpPr>
        <p:spPr>
          <a:xfrm>
            <a:off x="167950" y="1324071"/>
            <a:ext cx="577565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Evening: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5:30 Pre-reception to honor sponsors, Cain level donors, and top prospects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6:30 Guests arrive. Cocktails and passed hors d’oeuvres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Paver sales begin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Music by Bill Ward Jazz Trio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Seated dinner, doors open at 7:30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Reveal new renderings, video fly-through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Live auction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Paddle-Raise pledging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Dessert reception, more jazz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Valet and rides home</a:t>
            </a:r>
            <a:endParaRPr lang="en-US" sz="1400" dirty="0"/>
          </a:p>
          <a:p>
            <a:endParaRPr lang="en-US" sz="2400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Founders’ Ball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16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B7C42-AC0B-E541-BBFD-CD8F48209EDA}"/>
              </a:ext>
            </a:extLst>
          </p:cNvPr>
          <p:cNvSpPr txBox="1"/>
          <p:nvPr/>
        </p:nvSpPr>
        <p:spPr>
          <a:xfrm>
            <a:off x="167950" y="1228537"/>
            <a:ext cx="577565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WE’VE ACCOMPLISHED: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goal-driven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Outstanding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Invitations are on press and on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Subcommittees working on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Prospect lists delivered to board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First sponsorship successful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WHAT LIES AHEAD: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Executing the collateral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Finalizing menu, décor, vendors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Finalizing presentation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Inviting guests and cultivating donors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8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Founders’ Ball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17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B7C42-AC0B-E541-BBFD-CD8F48209EDA}"/>
              </a:ext>
            </a:extLst>
          </p:cNvPr>
          <p:cNvSpPr txBox="1"/>
          <p:nvPr/>
        </p:nvSpPr>
        <p:spPr>
          <a:xfrm>
            <a:off x="167950" y="1324071"/>
            <a:ext cx="5775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WE NEED:</a:t>
            </a:r>
          </a:p>
          <a:p>
            <a:pPr lvl="0"/>
            <a:r>
              <a:rPr lang="en-US" sz="2400" dirty="0"/>
              <a:t>Board members to return their invite lists.</a:t>
            </a:r>
          </a:p>
          <a:p>
            <a:pPr lvl="1"/>
            <a:r>
              <a:rPr lang="en-US" sz="2400" dirty="0"/>
              <a:t>First deadline 2/4</a:t>
            </a:r>
          </a:p>
          <a:p>
            <a:pPr lvl="1"/>
            <a:r>
              <a:rPr lang="en-US" sz="2400" dirty="0"/>
              <a:t>2/17 absolute deadline</a:t>
            </a:r>
          </a:p>
        </p:txBody>
      </p:sp>
    </p:spTree>
    <p:extLst>
      <p:ext uri="{BB962C8B-B14F-4D97-AF65-F5344CB8AC3E}">
        <p14:creationId xmlns:p14="http://schemas.microsoft.com/office/powerpoint/2010/main" val="3548466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  <a:cs typeface="Garamond"/>
              </a:rPr>
              <a:t>This is What We’re Asking the Board to do:</a:t>
            </a:r>
            <a:endParaRPr lang="en-US" sz="2900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18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5E8A77-B9D1-794F-8413-59EEE968D7B4}"/>
              </a:ext>
            </a:extLst>
          </p:cNvPr>
          <p:cNvSpPr txBox="1"/>
          <p:nvPr/>
        </p:nvSpPr>
        <p:spPr>
          <a:xfrm>
            <a:off x="297495" y="1131514"/>
            <a:ext cx="605007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Complete your invitation list by this Friday.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Hand deliver invitation when possible beginning February 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Personalize mailed invitations by February 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Make it clear that the goal of the evening is fundraising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Cultivate your prospects: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Have coffee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Host a porch party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Make a personal phone call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Send email with electronic invitation now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Follow up for RSVP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Arrive at the event by 6:15 to greet guests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Circulate, answer questions, be an ambassador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5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January Pledge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2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February 6, 2020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34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539644" y="2240734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31063" y="3429000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450934" y="1493650"/>
            <a:ext cx="82358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8 new pledges totaling $26,125 on a $25,000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remain $205,975 ahead of goal because of November and December successes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Total Founders’ Society members – 120 (5 new in January) </a:t>
            </a:r>
          </a:p>
        </p:txBody>
      </p:sp>
    </p:spTree>
    <p:extLst>
      <p:ext uri="{BB962C8B-B14F-4D97-AF65-F5344CB8AC3E}">
        <p14:creationId xmlns:p14="http://schemas.microsoft.com/office/powerpoint/2010/main" val="121412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3 Month Snapshot – Pledges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4" y="6315033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3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34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5539644" y="2240734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4531063" y="3429000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D13AD9-48D9-0249-B35B-E3344C799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53" y="1365249"/>
            <a:ext cx="8592747" cy="488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January Cash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4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BF84D-D58E-AB42-9A26-26F2569BBEA6}"/>
              </a:ext>
            </a:extLst>
          </p:cNvPr>
          <p:cNvSpPr txBox="1"/>
          <p:nvPr/>
        </p:nvSpPr>
        <p:spPr>
          <a:xfrm>
            <a:off x="1470598" y="2593025"/>
            <a:ext cx="5857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18 payments totaling $77,791 </a:t>
            </a:r>
          </a:p>
        </p:txBody>
      </p:sp>
    </p:spTree>
    <p:extLst>
      <p:ext uri="{BB962C8B-B14F-4D97-AF65-F5344CB8AC3E}">
        <p14:creationId xmlns:p14="http://schemas.microsoft.com/office/powerpoint/2010/main" val="40458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3 Month Snapshot - Cash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5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123FA8-A734-824C-BFBC-6791569E0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66" y="1401327"/>
            <a:ext cx="8565834" cy="438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4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2020 - The Campaign Ahead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6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5E8A77-B9D1-794F-8413-59EEE968D7B4}"/>
              </a:ext>
            </a:extLst>
          </p:cNvPr>
          <p:cNvSpPr txBox="1"/>
          <p:nvPr/>
        </p:nvSpPr>
        <p:spPr>
          <a:xfrm>
            <a:off x="1470765" y="1997839"/>
            <a:ext cx="60500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Left to Raise: $9,487,425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Naming Gifts: $8,000,000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Gifts: $1,500,000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Includes Brick Campaign $500,000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Local Businesses and Families/Individual $1,000,000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61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Campaign Update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7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B7C42-AC0B-E541-BBFD-CD8F48209EDA}"/>
              </a:ext>
            </a:extLst>
          </p:cNvPr>
          <p:cNvSpPr txBox="1"/>
          <p:nvPr/>
        </p:nvSpPr>
        <p:spPr>
          <a:xfrm>
            <a:off x="1607975" y="1518545"/>
            <a:ext cx="577565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THIS IS THE YEAR</a:t>
            </a:r>
          </a:p>
          <a:p>
            <a:pPr algn="ctr"/>
            <a:endParaRPr lang="en-US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Campaign Cabinet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Major Gifts and 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Individuals/Families and Campaign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Events Update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Gala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Upcoming Private &amp; Community Events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7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Campaign Update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8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B7C42-AC0B-E541-BBFD-CD8F48209EDA}"/>
              </a:ext>
            </a:extLst>
          </p:cNvPr>
          <p:cNvSpPr txBox="1"/>
          <p:nvPr/>
        </p:nvSpPr>
        <p:spPr>
          <a:xfrm>
            <a:off x="473450" y="2197530"/>
            <a:ext cx="821335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Campaign Cabinet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Major Gifts and Business (Woody, Joshua)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Individuals/Families and Campaign Support (Cynthia, Bill)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9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583366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978186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73449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2020 Strategies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70121" y="6081116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519175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9</a:t>
            </a:fld>
            <a:endParaRPr lang="en-US" dirty="0">
              <a:latin typeface="Avenir Book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512052"/>
            <a:ext cx="2133600" cy="365125"/>
          </a:xfrm>
        </p:spPr>
        <p:txBody>
          <a:bodyPr/>
          <a:lstStyle/>
          <a:p>
            <a:r>
              <a:rPr lang="en-US">
                <a:latin typeface="Avenir Book"/>
              </a:rPr>
              <a:t>February 6, 2020</a:t>
            </a:r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048000" y="6583366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B7C42-AC0B-E541-BBFD-CD8F48209EDA}"/>
              </a:ext>
            </a:extLst>
          </p:cNvPr>
          <p:cNvSpPr txBox="1"/>
          <p:nvPr/>
        </p:nvSpPr>
        <p:spPr>
          <a:xfrm>
            <a:off x="457200" y="1218197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Campaign Support Committee Recommended Policies for Public Phase</a:t>
            </a: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8C4632-78C6-B743-88CC-9DD4E033A247}"/>
              </a:ext>
            </a:extLst>
          </p:cNvPr>
          <p:cNvSpPr txBox="1"/>
          <p:nvPr/>
        </p:nvSpPr>
        <p:spPr>
          <a:xfrm>
            <a:off x="457200" y="2452002"/>
            <a:ext cx="80592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of May 1, 2020: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Pledge period becomes 24 months.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Gift must be $2,500 or more to be pledged out over time, and pledging becomes a benefit of joining the  Founders’ Society.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Three payment options are available: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Quarterly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Semi-Annually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Annually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Pledge cards no longer required for gifts outright.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Staff will continue to verify acknowledgement on gifts of $2,500 and above.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Gifts of less than $2,500 will be acknowledged by email.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Paver campaign is entirely transactional.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28864</TotalTime>
  <Words>769</Words>
  <Application>Microsoft Macintosh PowerPoint</Application>
  <PresentationFormat>On-screen Show (4:3)</PresentationFormat>
  <Paragraphs>195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Avenir Book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Bank of America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Matt Hawkins</dc:creator>
  <cp:keywords/>
  <dc:description/>
  <cp:lastModifiedBy>Microsoft Office User</cp:lastModifiedBy>
  <cp:revision>230</cp:revision>
  <cp:lastPrinted>2019-12-05T19:27:24Z</cp:lastPrinted>
  <dcterms:created xsi:type="dcterms:W3CDTF">2019-07-16T19:00:35Z</dcterms:created>
  <dcterms:modified xsi:type="dcterms:W3CDTF">2020-02-10T23:00:55Z</dcterms:modified>
  <cp:category/>
</cp:coreProperties>
</file>