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8" r:id="rId2"/>
    <p:sldId id="336" r:id="rId3"/>
    <p:sldId id="335" r:id="rId4"/>
    <p:sldId id="337" r:id="rId5"/>
    <p:sldId id="330" r:id="rId6"/>
    <p:sldId id="343" r:id="rId7"/>
    <p:sldId id="383" r:id="rId8"/>
    <p:sldId id="390" r:id="rId9"/>
    <p:sldId id="384" r:id="rId10"/>
    <p:sldId id="385" r:id="rId11"/>
    <p:sldId id="386" r:id="rId12"/>
    <p:sldId id="387" r:id="rId13"/>
    <p:sldId id="388" r:id="rId14"/>
    <p:sldId id="389" r:id="rId15"/>
    <p:sldId id="375" r:id="rId16"/>
    <p:sldId id="391" r:id="rId17"/>
    <p:sldId id="381" r:id="rId18"/>
    <p:sldId id="368" r:id="rId19"/>
    <p:sldId id="379" r:id="rId20"/>
    <p:sldId id="38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CC558D"/>
    <a:srgbClr val="E82404"/>
    <a:srgbClr val="942920"/>
    <a:srgbClr val="2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94494"/>
  </p:normalViewPr>
  <p:slideViewPr>
    <p:cSldViewPr snapToGrid="0" snapToObjects="1">
      <p:cViewPr varScale="1">
        <p:scale>
          <a:sx n="77" d="100"/>
          <a:sy n="77" d="100"/>
        </p:scale>
        <p:origin x="89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95E322-BA0D-A946-84AE-D4F44B7E9242}" type="datetimeFigureOut">
              <a:rPr lang="en-US" smtClean="0"/>
              <a:pPr/>
              <a:t>3/9/20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196F7F-9BAA-D24F-80A6-D4D7AEF9615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4638F-773B-F545-9D1B-1898DCD2CB91}" type="datetimeFigureOut">
              <a:rPr lang="en-US" smtClean="0"/>
              <a:pPr/>
              <a:t>3/9/20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0B9729-C6E3-8B4C-8F9F-EB538DBA2CCE}"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FD10A6-EF00-5947-9C8C-2F841B262E7A}" type="slidenum">
              <a:rPr lang="en-US" smtClean="0"/>
              <a:pPr/>
              <a:t>1</a:t>
            </a:fld>
            <a:endParaRPr lang="en-US" dirty="0"/>
          </a:p>
        </p:txBody>
      </p:sp>
    </p:spTree>
    <p:extLst>
      <p:ext uri="{BB962C8B-B14F-4D97-AF65-F5344CB8AC3E}">
        <p14:creationId xmlns:p14="http://schemas.microsoft.com/office/powerpoint/2010/main" val="4046529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16</a:t>
            </a:fld>
            <a:endParaRPr lang="en-US" dirty="0"/>
          </a:p>
        </p:txBody>
      </p:sp>
    </p:spTree>
    <p:extLst>
      <p:ext uri="{BB962C8B-B14F-4D97-AF65-F5344CB8AC3E}">
        <p14:creationId xmlns:p14="http://schemas.microsoft.com/office/powerpoint/2010/main" val="622078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17</a:t>
            </a:fld>
            <a:endParaRPr lang="en-US" dirty="0"/>
          </a:p>
        </p:txBody>
      </p:sp>
    </p:spTree>
    <p:extLst>
      <p:ext uri="{BB962C8B-B14F-4D97-AF65-F5344CB8AC3E}">
        <p14:creationId xmlns:p14="http://schemas.microsoft.com/office/powerpoint/2010/main" val="358260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18</a:t>
            </a:fld>
            <a:endParaRPr lang="en-US" dirty="0"/>
          </a:p>
        </p:txBody>
      </p:sp>
    </p:spTree>
    <p:extLst>
      <p:ext uri="{BB962C8B-B14F-4D97-AF65-F5344CB8AC3E}">
        <p14:creationId xmlns:p14="http://schemas.microsoft.com/office/powerpoint/2010/main" val="304985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20</a:t>
            </a:fld>
            <a:endParaRPr lang="en-US" dirty="0"/>
          </a:p>
        </p:txBody>
      </p:sp>
    </p:spTree>
    <p:extLst>
      <p:ext uri="{BB962C8B-B14F-4D97-AF65-F5344CB8AC3E}">
        <p14:creationId xmlns:p14="http://schemas.microsoft.com/office/powerpoint/2010/main" val="202298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2</a:t>
            </a:fld>
            <a:endParaRPr lang="en-US" dirty="0"/>
          </a:p>
        </p:txBody>
      </p:sp>
    </p:spTree>
    <p:extLst>
      <p:ext uri="{BB962C8B-B14F-4D97-AF65-F5344CB8AC3E}">
        <p14:creationId xmlns:p14="http://schemas.microsoft.com/office/powerpoint/2010/main" val="3347023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4</a:t>
            </a:fld>
            <a:endParaRPr lang="en-US" dirty="0"/>
          </a:p>
        </p:txBody>
      </p:sp>
    </p:spTree>
    <p:extLst>
      <p:ext uri="{BB962C8B-B14F-4D97-AF65-F5344CB8AC3E}">
        <p14:creationId xmlns:p14="http://schemas.microsoft.com/office/powerpoint/2010/main" val="26787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6</a:t>
            </a:fld>
            <a:endParaRPr lang="en-US" dirty="0"/>
          </a:p>
        </p:txBody>
      </p:sp>
    </p:spTree>
    <p:extLst>
      <p:ext uri="{BB962C8B-B14F-4D97-AF65-F5344CB8AC3E}">
        <p14:creationId xmlns:p14="http://schemas.microsoft.com/office/powerpoint/2010/main" val="2025536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13</a:t>
            </a:fld>
            <a:endParaRPr lang="en-US" dirty="0"/>
          </a:p>
        </p:txBody>
      </p:sp>
    </p:spTree>
    <p:extLst>
      <p:ext uri="{BB962C8B-B14F-4D97-AF65-F5344CB8AC3E}">
        <p14:creationId xmlns:p14="http://schemas.microsoft.com/office/powerpoint/2010/main" val="3507935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14</a:t>
            </a:fld>
            <a:endParaRPr lang="en-US" dirty="0"/>
          </a:p>
        </p:txBody>
      </p:sp>
    </p:spTree>
    <p:extLst>
      <p:ext uri="{BB962C8B-B14F-4D97-AF65-F5344CB8AC3E}">
        <p14:creationId xmlns:p14="http://schemas.microsoft.com/office/powerpoint/2010/main" val="3461169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15</a:t>
            </a:fld>
            <a:endParaRPr lang="en-US" dirty="0"/>
          </a:p>
        </p:txBody>
      </p:sp>
    </p:spTree>
    <p:extLst>
      <p:ext uri="{BB962C8B-B14F-4D97-AF65-F5344CB8AC3E}">
        <p14:creationId xmlns:p14="http://schemas.microsoft.com/office/powerpoint/2010/main" val="4282661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March 9,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9,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9,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9,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9,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March 9,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March 9, 2020</a:t>
            </a:r>
            <a:endParaRPr lang="en-US" dirty="0"/>
          </a:p>
        </p:txBody>
      </p:sp>
      <p:sp>
        <p:nvSpPr>
          <p:cNvPr id="8" name="Footer Placeholder 7"/>
          <p:cNvSpPr>
            <a:spLocks noGrp="1"/>
          </p:cNvSpPr>
          <p:nvPr>
            <p:ph type="ftr" sz="quarter" idx="11"/>
          </p:nvPr>
        </p:nvSpPr>
        <p:spPr/>
        <p:txBody>
          <a:bodyPr/>
          <a:lstStyle/>
          <a:p>
            <a:r>
              <a:rPr lang="en-US"/>
              <a:t>Cain Center for the Arts - CONFIDENTIAL</a:t>
            </a:r>
            <a:endParaRPr lang="en-US" dirty="0"/>
          </a:p>
        </p:txBody>
      </p:sp>
      <p:sp>
        <p:nvSpPr>
          <p:cNvPr id="9" name="Slide Number Placeholder 8"/>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9, 2020</a:t>
            </a:r>
            <a:endParaRPr lang="en-US" dirty="0"/>
          </a:p>
        </p:txBody>
      </p:sp>
      <p:sp>
        <p:nvSpPr>
          <p:cNvPr id="4" name="Footer Placeholder 3"/>
          <p:cNvSpPr>
            <a:spLocks noGrp="1"/>
          </p:cNvSpPr>
          <p:nvPr>
            <p:ph type="ftr" sz="quarter" idx="11"/>
          </p:nvPr>
        </p:nvSpPr>
        <p:spPr/>
        <p:txBody>
          <a:bodyPr/>
          <a:lstStyle/>
          <a:p>
            <a:r>
              <a:rPr lang="en-US"/>
              <a:t>Cain Center for the Arts - CONFIDENTIAL</a:t>
            </a:r>
            <a:endParaRPr lang="en-US" dirty="0"/>
          </a:p>
        </p:txBody>
      </p:sp>
      <p:sp>
        <p:nvSpPr>
          <p:cNvPr id="5" name="Slide Number Placeholder 4"/>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9, 2020</a:t>
            </a:r>
            <a:endParaRPr lang="en-US" dirty="0"/>
          </a:p>
        </p:txBody>
      </p:sp>
      <p:sp>
        <p:nvSpPr>
          <p:cNvPr id="3" name="Footer Placeholder 2"/>
          <p:cNvSpPr>
            <a:spLocks noGrp="1"/>
          </p:cNvSpPr>
          <p:nvPr>
            <p:ph type="ftr" sz="quarter" idx="11"/>
          </p:nvPr>
        </p:nvSpPr>
        <p:spPr/>
        <p:txBody>
          <a:bodyPr/>
          <a:lstStyle/>
          <a:p>
            <a:r>
              <a:rPr lang="en-US"/>
              <a:t>Cain Center for the Arts - CONFIDENTIAL</a:t>
            </a:r>
            <a:endParaRPr lang="en-US" dirty="0"/>
          </a:p>
        </p:txBody>
      </p:sp>
      <p:sp>
        <p:nvSpPr>
          <p:cNvPr id="4" name="Slide Number Placeholder 3"/>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9,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9,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9, 2020</a:t>
            </a:r>
            <a:endParaRPr lang="en-US" dirty="0"/>
          </a:p>
        </p:txBody>
      </p:sp>
      <p:sp>
        <p:nvSpPr>
          <p:cNvPr id="5" name="Footer Placeholder 4"/>
          <p:cNvSpPr>
            <a:spLocks noGrp="1"/>
          </p:cNvSpPr>
          <p:nvPr>
            <p:ph type="ftr" sz="quarter" idx="3"/>
          </p:nvPr>
        </p:nvSpPr>
        <p:spPr>
          <a:xfrm>
            <a:off x="2590800" y="6356350"/>
            <a:ext cx="3962400"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lang="en-US"/>
              <a:t>Cain Center for the Arts - CONFIDENTIAL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279A6-871B-AA4B-8793-A51F300DBC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032066"/>
            <a:ext cx="9153922" cy="825937"/>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7" name="Text Placeholder 7"/>
          <p:cNvSpPr txBox="1">
            <a:spLocks/>
          </p:cNvSpPr>
          <p:nvPr/>
        </p:nvSpPr>
        <p:spPr>
          <a:xfrm>
            <a:off x="552734" y="4643394"/>
            <a:ext cx="6809014" cy="1252144"/>
          </a:xfrm>
          <a:prstGeom prst="rect">
            <a:avLst/>
          </a:prstGeom>
        </p:spPr>
        <p:txBody>
          <a:bodyPr vert="horz" lIns="91407" tIns="45704" rIns="91407" bIns="45704"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r>
              <a:rPr lang="en-US" sz="2000" b="1" dirty="0">
                <a:solidFill>
                  <a:schemeClr val="tx1">
                    <a:lumMod val="65000"/>
                    <a:lumOff val="35000"/>
                  </a:schemeClr>
                </a:solidFill>
                <a:latin typeface="Avenir Book"/>
                <a:cs typeface="Garamond"/>
              </a:rPr>
              <a:t>March, 2020 Board Meeting</a:t>
            </a:r>
          </a:p>
        </p:txBody>
      </p:sp>
      <p:sp>
        <p:nvSpPr>
          <p:cNvPr id="8" name="Rectangle 7"/>
          <p:cNvSpPr/>
          <p:nvPr/>
        </p:nvSpPr>
        <p:spPr>
          <a:xfrm>
            <a:off x="0" y="2"/>
            <a:ext cx="9144000" cy="673872"/>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11" name="Date Placeholder 10"/>
          <p:cNvSpPr>
            <a:spLocks noGrp="1"/>
          </p:cNvSpPr>
          <p:nvPr>
            <p:ph type="dt" sz="half" idx="10"/>
          </p:nvPr>
        </p:nvSpPr>
        <p:spPr/>
        <p:txBody>
          <a:bodyPr/>
          <a:lstStyle/>
          <a:p>
            <a:r>
              <a:rPr lang="en-US"/>
              <a:t>March 9, 2020</a:t>
            </a:r>
            <a:endParaRPr lang="en-US" dirty="0"/>
          </a:p>
        </p:txBody>
      </p:sp>
      <p:sp>
        <p:nvSpPr>
          <p:cNvPr id="12" name="Slide Number Placeholder 11"/>
          <p:cNvSpPr>
            <a:spLocks noGrp="1"/>
          </p:cNvSpPr>
          <p:nvPr>
            <p:ph type="sldNum" sz="quarter" idx="12"/>
          </p:nvPr>
        </p:nvSpPr>
        <p:spPr/>
        <p:txBody>
          <a:bodyPr/>
          <a:lstStyle/>
          <a:p>
            <a:fld id="{48A0D4F4-51CC-2A4C-AEE0-04CBA1AFBEC6}" type="slidenum">
              <a:rPr lang="en-US" smtClean="0"/>
              <a:pPr/>
              <a:t>1</a:t>
            </a:fld>
            <a:endParaRPr lang="en-US" dirty="0"/>
          </a:p>
        </p:txBody>
      </p:sp>
      <p:sp>
        <p:nvSpPr>
          <p:cNvPr id="13" name="Footer Placeholder 12"/>
          <p:cNvSpPr>
            <a:spLocks noGrp="1"/>
          </p:cNvSpPr>
          <p:nvPr>
            <p:ph type="ftr" sz="quarter" idx="11"/>
          </p:nvPr>
        </p:nvSpPr>
        <p:spPr/>
        <p:txBody>
          <a:bodyPr/>
          <a:lstStyle/>
          <a:p>
            <a:r>
              <a:rPr lang="en-US"/>
              <a:t>Cain Center for the Arts - CONFIDENTIAL</a:t>
            </a:r>
            <a:endParaRPr lang="en-US" dirty="0"/>
          </a:p>
        </p:txBody>
      </p:sp>
      <p:pic>
        <p:nvPicPr>
          <p:cNvPr id="4" name="Picture 3">
            <a:extLst>
              <a:ext uri="{FF2B5EF4-FFF2-40B4-BE49-F238E27FC236}">
                <a16:creationId xmlns:a16="http://schemas.microsoft.com/office/drawing/2014/main" id="{0BC714FD-7C39-BF4B-8015-740A1A22F304}"/>
              </a:ext>
            </a:extLst>
          </p:cNvPr>
          <p:cNvPicPr>
            <a:picLocks noChangeAspect="1"/>
          </p:cNvPicPr>
          <p:nvPr/>
        </p:nvPicPr>
        <p:blipFill>
          <a:blip r:embed="rId3"/>
          <a:stretch>
            <a:fillRect/>
          </a:stretch>
        </p:blipFill>
        <p:spPr>
          <a:xfrm>
            <a:off x="2715168" y="0"/>
            <a:ext cx="3713663" cy="4805916"/>
          </a:xfrm>
          <a:prstGeom prst="rect">
            <a:avLst/>
          </a:prstGeom>
        </p:spPr>
      </p:pic>
    </p:spTree>
    <p:extLst>
      <p:ext uri="{BB962C8B-B14F-4D97-AF65-F5344CB8AC3E}">
        <p14:creationId xmlns:p14="http://schemas.microsoft.com/office/powerpoint/2010/main" val="299229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FEE7-0023-4D5E-BCC5-485858547096}"/>
              </a:ext>
            </a:extLst>
          </p:cNvPr>
          <p:cNvSpPr>
            <a:spLocks noGrp="1"/>
          </p:cNvSpPr>
          <p:nvPr>
            <p:ph type="title"/>
          </p:nvPr>
        </p:nvSpPr>
        <p:spPr>
          <a:xfrm>
            <a:off x="457200" y="519764"/>
            <a:ext cx="8229600" cy="1143000"/>
          </a:xfrm>
        </p:spPr>
        <p:txBody>
          <a:bodyPr/>
          <a:lstStyle/>
          <a:p>
            <a:r>
              <a:rPr lang="en-US" dirty="0"/>
              <a:t>Potentially 8,000 Pavers</a:t>
            </a:r>
          </a:p>
        </p:txBody>
      </p:sp>
      <p:sp>
        <p:nvSpPr>
          <p:cNvPr id="3" name="Content Placeholder 2">
            <a:extLst>
              <a:ext uri="{FF2B5EF4-FFF2-40B4-BE49-F238E27FC236}">
                <a16:creationId xmlns:a16="http://schemas.microsoft.com/office/drawing/2014/main" id="{BABE8D5C-9EB5-4A8A-B70F-816D91CCE92E}"/>
              </a:ext>
            </a:extLst>
          </p:cNvPr>
          <p:cNvSpPr>
            <a:spLocks noGrp="1"/>
          </p:cNvSpPr>
          <p:nvPr>
            <p:ph idx="1"/>
          </p:nvPr>
        </p:nvSpPr>
        <p:spPr/>
        <p:txBody>
          <a:bodyPr/>
          <a:lstStyle/>
          <a:p>
            <a:pPr marL="0" indent="0">
              <a:buNone/>
            </a:pPr>
            <a:endParaRPr lang="en-US" dirty="0"/>
          </a:p>
          <a:p>
            <a:pPr marL="0" indent="0">
              <a:buNone/>
            </a:pPr>
            <a:r>
              <a:rPr lang="en-US" dirty="0"/>
              <a:t>The number of potential pavers provides a number of opportunities and challenges:</a:t>
            </a:r>
          </a:p>
          <a:p>
            <a:pPr lvl="1">
              <a:buFont typeface="Arial" panose="020B0604020202020204" pitchFamily="34" charset="0"/>
              <a:buChar char="•"/>
            </a:pPr>
            <a:r>
              <a:rPr lang="en-US" dirty="0"/>
              <a:t>How many can we reasonably sell?</a:t>
            </a:r>
          </a:p>
          <a:p>
            <a:pPr lvl="1">
              <a:buFont typeface="Arial" panose="020B0604020202020204" pitchFamily="34" charset="0"/>
              <a:buChar char="•"/>
            </a:pPr>
            <a:r>
              <a:rPr lang="en-US" dirty="0"/>
              <a:t>What is our timeframe for selling?</a:t>
            </a:r>
          </a:p>
          <a:p>
            <a:pPr lvl="1">
              <a:buFont typeface="Arial" panose="020B0604020202020204" pitchFamily="34" charset="0"/>
              <a:buChar char="•"/>
            </a:pPr>
            <a:r>
              <a:rPr lang="en-US" dirty="0"/>
              <a:t>What is the appropriate price point for the three sizes of pavers?</a:t>
            </a:r>
          </a:p>
        </p:txBody>
      </p:sp>
      <p:sp>
        <p:nvSpPr>
          <p:cNvPr id="4" name="Date Placeholder 3">
            <a:extLst>
              <a:ext uri="{FF2B5EF4-FFF2-40B4-BE49-F238E27FC236}">
                <a16:creationId xmlns:a16="http://schemas.microsoft.com/office/drawing/2014/main" id="{8EA72CF5-AC03-474A-A612-0C4027F76C05}"/>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2DEE1119-EED1-4B58-B522-C9D6BCCF9CF2}"/>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0764E5DF-623D-4781-9173-DA693CCD11DA}"/>
              </a:ext>
            </a:extLst>
          </p:cNvPr>
          <p:cNvSpPr>
            <a:spLocks noGrp="1"/>
          </p:cNvSpPr>
          <p:nvPr>
            <p:ph type="sldNum" sz="quarter" idx="12"/>
          </p:nvPr>
        </p:nvSpPr>
        <p:spPr/>
        <p:txBody>
          <a:bodyPr/>
          <a:lstStyle/>
          <a:p>
            <a:fld id="{907279A6-871B-AA4B-8793-A51F300DBC82}" type="slidenum">
              <a:rPr lang="en-US" smtClean="0"/>
              <a:pPr/>
              <a:t>10</a:t>
            </a:fld>
            <a:endParaRPr lang="en-US" dirty="0"/>
          </a:p>
        </p:txBody>
      </p:sp>
      <p:sp>
        <p:nvSpPr>
          <p:cNvPr id="7" name="Rectangle 6">
            <a:extLst>
              <a:ext uri="{FF2B5EF4-FFF2-40B4-BE49-F238E27FC236}">
                <a16:creationId xmlns:a16="http://schemas.microsoft.com/office/drawing/2014/main" id="{32EE8913-787F-1C46-82D2-0901581947F1}"/>
              </a:ext>
            </a:extLst>
          </p:cNvPr>
          <p:cNvSpPr/>
          <p:nvPr/>
        </p:nvSpPr>
        <p:spPr>
          <a:xfrm>
            <a:off x="0" y="14940"/>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394015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57E3-1B58-4D14-88D4-1334186A1DCB}"/>
              </a:ext>
            </a:extLst>
          </p:cNvPr>
          <p:cNvSpPr>
            <a:spLocks noGrp="1"/>
          </p:cNvSpPr>
          <p:nvPr>
            <p:ph type="title"/>
          </p:nvPr>
        </p:nvSpPr>
        <p:spPr/>
        <p:txBody>
          <a:bodyPr>
            <a:noAutofit/>
          </a:bodyPr>
          <a:lstStyle/>
          <a:p>
            <a:r>
              <a:rPr lang="en-US" sz="3600" dirty="0"/>
              <a:t>How Much Revenue Could Pavers Produce? </a:t>
            </a:r>
          </a:p>
        </p:txBody>
      </p:sp>
      <p:sp>
        <p:nvSpPr>
          <p:cNvPr id="4" name="Date Placeholder 3">
            <a:extLst>
              <a:ext uri="{FF2B5EF4-FFF2-40B4-BE49-F238E27FC236}">
                <a16:creationId xmlns:a16="http://schemas.microsoft.com/office/drawing/2014/main" id="{11109E5E-DB53-4D2F-9780-54FDBA70131C}"/>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A502D3A8-2FEE-4760-94B2-DB8BA4343AC1}"/>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5D9D7967-699B-46BA-BEBE-A5F02714D78A}"/>
              </a:ext>
            </a:extLst>
          </p:cNvPr>
          <p:cNvSpPr>
            <a:spLocks noGrp="1"/>
          </p:cNvSpPr>
          <p:nvPr>
            <p:ph type="sldNum" sz="quarter" idx="12"/>
          </p:nvPr>
        </p:nvSpPr>
        <p:spPr/>
        <p:txBody>
          <a:bodyPr/>
          <a:lstStyle/>
          <a:p>
            <a:fld id="{907279A6-871B-AA4B-8793-A51F300DBC82}" type="slidenum">
              <a:rPr lang="en-US" smtClean="0"/>
              <a:pPr/>
              <a:t>11</a:t>
            </a:fld>
            <a:endParaRPr lang="en-US" dirty="0"/>
          </a:p>
        </p:txBody>
      </p:sp>
      <p:graphicFrame>
        <p:nvGraphicFramePr>
          <p:cNvPr id="11" name="Table 10">
            <a:extLst>
              <a:ext uri="{FF2B5EF4-FFF2-40B4-BE49-F238E27FC236}">
                <a16:creationId xmlns:a16="http://schemas.microsoft.com/office/drawing/2014/main" id="{B9772D7B-174C-F14F-9850-1AC84E3FEFA5}"/>
              </a:ext>
            </a:extLst>
          </p:cNvPr>
          <p:cNvGraphicFramePr>
            <a:graphicFrameLocks noGrp="1"/>
          </p:cNvGraphicFramePr>
          <p:nvPr/>
        </p:nvGraphicFramePr>
        <p:xfrm>
          <a:off x="457200" y="1417637"/>
          <a:ext cx="8229601" cy="3985640"/>
        </p:xfrm>
        <a:graphic>
          <a:graphicData uri="http://schemas.openxmlformats.org/drawingml/2006/table">
            <a:tbl>
              <a:tblPr>
                <a:tableStyleId>{5C22544A-7EE6-4342-B048-85BDC9FD1C3A}</a:tableStyleId>
              </a:tblPr>
              <a:tblGrid>
                <a:gridCol w="1501461">
                  <a:extLst>
                    <a:ext uri="{9D8B030D-6E8A-4147-A177-3AD203B41FA5}">
                      <a16:colId xmlns:a16="http://schemas.microsoft.com/office/drawing/2014/main" val="4075916788"/>
                    </a:ext>
                  </a:extLst>
                </a:gridCol>
                <a:gridCol w="1660708">
                  <a:extLst>
                    <a:ext uri="{9D8B030D-6E8A-4147-A177-3AD203B41FA5}">
                      <a16:colId xmlns:a16="http://schemas.microsoft.com/office/drawing/2014/main" val="54312413"/>
                    </a:ext>
                  </a:extLst>
                </a:gridCol>
                <a:gridCol w="1689144">
                  <a:extLst>
                    <a:ext uri="{9D8B030D-6E8A-4147-A177-3AD203B41FA5}">
                      <a16:colId xmlns:a16="http://schemas.microsoft.com/office/drawing/2014/main" val="2929912338"/>
                    </a:ext>
                  </a:extLst>
                </a:gridCol>
                <a:gridCol w="1689144">
                  <a:extLst>
                    <a:ext uri="{9D8B030D-6E8A-4147-A177-3AD203B41FA5}">
                      <a16:colId xmlns:a16="http://schemas.microsoft.com/office/drawing/2014/main" val="2411700308"/>
                    </a:ext>
                  </a:extLst>
                </a:gridCol>
                <a:gridCol w="1689144">
                  <a:extLst>
                    <a:ext uri="{9D8B030D-6E8A-4147-A177-3AD203B41FA5}">
                      <a16:colId xmlns:a16="http://schemas.microsoft.com/office/drawing/2014/main" val="4267937466"/>
                    </a:ext>
                  </a:extLst>
                </a:gridCol>
              </a:tblGrid>
              <a:tr h="398564">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6X6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6X12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12x12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Total</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72625409"/>
                  </a:ext>
                </a:extLst>
              </a:tr>
              <a:tr h="398564">
                <a:tc>
                  <a:txBody>
                    <a:bodyPr/>
                    <a:lstStyle/>
                    <a:p>
                      <a:pPr algn="l" fontAlgn="b"/>
                      <a:r>
                        <a:rPr lang="en-US" sz="1800" u="none" strike="noStrike">
                          <a:effectLst/>
                        </a:rPr>
                        <a:t>Units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350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250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9954821"/>
                  </a:ext>
                </a:extLst>
              </a:tr>
              <a:tr h="398564">
                <a:tc>
                  <a:txBody>
                    <a:bodyPr/>
                    <a:lstStyle/>
                    <a:p>
                      <a:pPr algn="l" fontAlgn="b"/>
                      <a:r>
                        <a:rPr lang="en-US" sz="1800" u="none" strike="noStrike">
                          <a:effectLst/>
                        </a:rPr>
                        <a:t>Price/Unit</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250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08326251"/>
                  </a:ext>
                </a:extLst>
              </a:tr>
              <a:tr h="398564">
                <a:tc>
                  <a:txBody>
                    <a:bodyPr/>
                    <a:lstStyle/>
                    <a:p>
                      <a:pPr algn="l" fontAlgn="b"/>
                      <a:r>
                        <a:rPr lang="en-US" sz="1800" u="none" strike="noStrike">
                          <a:effectLst/>
                        </a:rPr>
                        <a:t>Revenue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$125,000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$175,000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$250,000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$550,000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88565902"/>
                  </a:ext>
                </a:extLst>
              </a:tr>
              <a:tr h="398564">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50091190"/>
                  </a:ext>
                </a:extLst>
              </a:tr>
              <a:tr h="398564">
                <a:tc>
                  <a:txBody>
                    <a:bodyPr/>
                    <a:lstStyle/>
                    <a:p>
                      <a:pPr algn="l" fontAlgn="b"/>
                      <a:r>
                        <a:rPr lang="en-US" sz="1800" u="none" strike="noStrike">
                          <a:effectLst/>
                        </a:rPr>
                        <a:t>Price/Unit</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1000</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3,500</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0307817"/>
                  </a:ext>
                </a:extLst>
              </a:tr>
              <a:tr h="398564">
                <a:tc>
                  <a:txBody>
                    <a:bodyPr/>
                    <a:lstStyle/>
                    <a:p>
                      <a:pPr algn="l" fontAlgn="b"/>
                      <a:r>
                        <a:rPr lang="en-US" sz="1800" u="none" strike="noStrike">
                          <a:effectLst/>
                        </a:rPr>
                        <a:t>Revenue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$250,000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$350,000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$1,100,000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4380401"/>
                  </a:ext>
                </a:extLst>
              </a:tr>
              <a:tr h="398564">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6517144"/>
                  </a:ext>
                </a:extLst>
              </a:tr>
              <a:tr h="398564">
                <a:tc>
                  <a:txBody>
                    <a:bodyPr/>
                    <a:lstStyle/>
                    <a:p>
                      <a:pPr algn="l" fontAlgn="b"/>
                      <a:r>
                        <a:rPr lang="en-US" sz="1800" u="none" strike="noStrike">
                          <a:effectLst/>
                        </a:rPr>
                        <a:t>Price/Unit</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250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875</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328718"/>
                  </a:ext>
                </a:extLst>
              </a:tr>
              <a:tr h="398564">
                <a:tc>
                  <a:txBody>
                    <a:bodyPr/>
                    <a:lstStyle/>
                    <a:p>
                      <a:pPr algn="l" fontAlgn="b"/>
                      <a:r>
                        <a:rPr lang="en-US" sz="1800" u="none" strike="noStrike">
                          <a:effectLst/>
                        </a:rPr>
                        <a:t>Revenue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$62,500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$87,500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$125,000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$275,000</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8430144"/>
                  </a:ext>
                </a:extLst>
              </a:tr>
            </a:tbl>
          </a:graphicData>
        </a:graphic>
      </p:graphicFrame>
      <p:sp>
        <p:nvSpPr>
          <p:cNvPr id="7" name="Rectangle 6">
            <a:extLst>
              <a:ext uri="{FF2B5EF4-FFF2-40B4-BE49-F238E27FC236}">
                <a16:creationId xmlns:a16="http://schemas.microsoft.com/office/drawing/2014/main" id="{7D805FFB-4498-504B-B845-F043136B3215}"/>
              </a:ext>
            </a:extLst>
          </p:cNvPr>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229766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33363-246A-4492-B4A5-7D4B7AC66B1E}"/>
              </a:ext>
            </a:extLst>
          </p:cNvPr>
          <p:cNvSpPr>
            <a:spLocks noGrp="1"/>
          </p:cNvSpPr>
          <p:nvPr>
            <p:ph type="title"/>
          </p:nvPr>
        </p:nvSpPr>
        <p:spPr>
          <a:xfrm>
            <a:off x="457200" y="457200"/>
            <a:ext cx="8229600" cy="1143000"/>
          </a:xfrm>
        </p:spPr>
        <p:txBody>
          <a:bodyPr>
            <a:normAutofit fontScale="90000"/>
          </a:bodyPr>
          <a:lstStyle/>
          <a:p>
            <a:r>
              <a:rPr lang="en-US" dirty="0"/>
              <a:t>Campaign Cabinet Recommendations</a:t>
            </a:r>
          </a:p>
        </p:txBody>
      </p:sp>
      <p:sp>
        <p:nvSpPr>
          <p:cNvPr id="3" name="Content Placeholder 2">
            <a:extLst>
              <a:ext uri="{FF2B5EF4-FFF2-40B4-BE49-F238E27FC236}">
                <a16:creationId xmlns:a16="http://schemas.microsoft.com/office/drawing/2014/main" id="{CD262684-4136-4480-9756-10B7123F567D}"/>
              </a:ext>
            </a:extLst>
          </p:cNvPr>
          <p:cNvSpPr>
            <a:spLocks noGrp="1"/>
          </p:cNvSpPr>
          <p:nvPr>
            <p:ph idx="1"/>
          </p:nvPr>
        </p:nvSpPr>
        <p:spPr>
          <a:xfrm>
            <a:off x="457200" y="1767823"/>
            <a:ext cx="8229600" cy="4525963"/>
          </a:xfrm>
        </p:spPr>
        <p:txBody>
          <a:bodyPr>
            <a:normAutofit/>
          </a:bodyPr>
          <a:lstStyle/>
          <a:p>
            <a:r>
              <a:rPr lang="en-US" sz="2800" dirty="0"/>
              <a:t>We need to reach our goal of $500,000 by 12/31/20 to meet our defined campaign goal.</a:t>
            </a:r>
          </a:p>
          <a:p>
            <a:r>
              <a:rPr lang="en-US" sz="2800" dirty="0"/>
              <a:t>Phase I timeframe 4/3/2020 to 12/31/20</a:t>
            </a:r>
          </a:p>
          <a:p>
            <a:r>
              <a:rPr lang="en-US" sz="2800" dirty="0"/>
              <a:t>Price Tiers $250, $500, $1,000</a:t>
            </a:r>
          </a:p>
          <a:p>
            <a:r>
              <a:rPr lang="en-US" sz="2800" dirty="0"/>
              <a:t>Recruit Task Force:</a:t>
            </a:r>
          </a:p>
          <a:p>
            <a:pPr lvl="1"/>
            <a:r>
              <a:rPr lang="en-US" sz="2400" dirty="0"/>
              <a:t>Organize details of Phase One launch May 1</a:t>
            </a:r>
          </a:p>
          <a:p>
            <a:pPr lvl="1"/>
            <a:r>
              <a:rPr lang="en-US" sz="2400" dirty="0"/>
              <a:t>Execute Gala paver sales</a:t>
            </a:r>
          </a:p>
          <a:p>
            <a:pPr lvl="1"/>
            <a:r>
              <a:rPr lang="en-US" sz="2400" dirty="0"/>
              <a:t>Create data driven Phase Two</a:t>
            </a:r>
          </a:p>
        </p:txBody>
      </p:sp>
      <p:sp>
        <p:nvSpPr>
          <p:cNvPr id="4" name="Date Placeholder 3">
            <a:extLst>
              <a:ext uri="{FF2B5EF4-FFF2-40B4-BE49-F238E27FC236}">
                <a16:creationId xmlns:a16="http://schemas.microsoft.com/office/drawing/2014/main" id="{3EF2AA65-6B55-4D1E-8865-9A1CD0D0B742}"/>
              </a:ext>
            </a:extLst>
          </p:cNvPr>
          <p:cNvSpPr>
            <a:spLocks noGrp="1"/>
          </p:cNvSpPr>
          <p:nvPr>
            <p:ph type="dt" sz="half" idx="10"/>
          </p:nvPr>
        </p:nvSpPr>
        <p:spPr>
          <a:xfrm>
            <a:off x="457200" y="6461409"/>
            <a:ext cx="2133600" cy="365125"/>
          </a:xfrm>
        </p:spPr>
        <p:txBody>
          <a:bodyPr/>
          <a:lstStyle/>
          <a:p>
            <a:r>
              <a:rPr lang="en-US" dirty="0"/>
              <a:t>March 9, 2020</a:t>
            </a:r>
          </a:p>
        </p:txBody>
      </p:sp>
      <p:sp>
        <p:nvSpPr>
          <p:cNvPr id="5" name="Footer Placeholder 4">
            <a:extLst>
              <a:ext uri="{FF2B5EF4-FFF2-40B4-BE49-F238E27FC236}">
                <a16:creationId xmlns:a16="http://schemas.microsoft.com/office/drawing/2014/main" id="{B93345F7-ACB7-4507-97F9-9AA78FD05714}"/>
              </a:ext>
            </a:extLst>
          </p:cNvPr>
          <p:cNvSpPr>
            <a:spLocks noGrp="1"/>
          </p:cNvSpPr>
          <p:nvPr>
            <p:ph type="ftr" sz="quarter" idx="11"/>
          </p:nvPr>
        </p:nvSpPr>
        <p:spPr>
          <a:xfrm>
            <a:off x="2590800" y="6492875"/>
            <a:ext cx="3962400" cy="365125"/>
          </a:xfrm>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9CF10CAB-3626-4536-85A9-3DF78C194AC2}"/>
              </a:ext>
            </a:extLst>
          </p:cNvPr>
          <p:cNvSpPr>
            <a:spLocks noGrp="1"/>
          </p:cNvSpPr>
          <p:nvPr>
            <p:ph type="sldNum" sz="quarter" idx="12"/>
          </p:nvPr>
        </p:nvSpPr>
        <p:spPr/>
        <p:txBody>
          <a:bodyPr/>
          <a:lstStyle/>
          <a:p>
            <a:fld id="{907279A6-871B-AA4B-8793-A51F300DBC82}" type="slidenum">
              <a:rPr lang="en-US" smtClean="0"/>
              <a:pPr/>
              <a:t>12</a:t>
            </a:fld>
            <a:endParaRPr lang="en-US" dirty="0"/>
          </a:p>
        </p:txBody>
      </p:sp>
      <p:sp>
        <p:nvSpPr>
          <p:cNvPr id="7" name="Rectangle 6">
            <a:extLst>
              <a:ext uri="{FF2B5EF4-FFF2-40B4-BE49-F238E27FC236}">
                <a16:creationId xmlns:a16="http://schemas.microsoft.com/office/drawing/2014/main" id="{549658F6-C468-0046-B13F-56737C19D743}"/>
              </a:ext>
            </a:extLst>
          </p:cNvPr>
          <p:cNvSpPr/>
          <p:nvPr/>
        </p:nvSpPr>
        <p:spPr>
          <a:xfrm>
            <a:off x="0" y="14940"/>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8" name="Rectangle 7">
            <a:extLst>
              <a:ext uri="{FF2B5EF4-FFF2-40B4-BE49-F238E27FC236}">
                <a16:creationId xmlns:a16="http://schemas.microsoft.com/office/drawing/2014/main" id="{DFFACBD7-D16D-2743-BA79-A430FA8CDF3C}"/>
              </a:ext>
            </a:extLst>
          </p:cNvPr>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2096726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Aquesta Naming Agreement</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13</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8" name="TextBox 7">
            <a:extLst>
              <a:ext uri="{FF2B5EF4-FFF2-40B4-BE49-F238E27FC236}">
                <a16:creationId xmlns:a16="http://schemas.microsoft.com/office/drawing/2014/main" id="{EB5E8A77-B9D1-794F-8413-59EEE968D7B4}"/>
              </a:ext>
            </a:extLst>
          </p:cNvPr>
          <p:cNvSpPr txBox="1"/>
          <p:nvPr/>
        </p:nvSpPr>
        <p:spPr>
          <a:xfrm>
            <a:off x="577907" y="1098129"/>
            <a:ext cx="8108893" cy="5078313"/>
          </a:xfrm>
          <a:prstGeom prst="rect">
            <a:avLst/>
          </a:prstGeom>
          <a:noFill/>
        </p:spPr>
        <p:txBody>
          <a:bodyPr wrap="square" rtlCol="0">
            <a:spAutoFit/>
          </a:bodyPr>
          <a:lstStyle/>
          <a:p>
            <a:r>
              <a:rPr lang="en-US" sz="3600" dirty="0"/>
              <a:t>Request to add to Section 8:</a:t>
            </a:r>
          </a:p>
          <a:p>
            <a:endParaRPr lang="en-US" dirty="0"/>
          </a:p>
          <a:p>
            <a:r>
              <a:rPr lang="en-US" dirty="0"/>
              <a:t>8(a), Donor may assigning the rights under this agreement to a successor in interest, including a corporate acquirer of its corporate charter through merger or otherwise and / or an acquirer of substantially all of the Donor’s assets and liabilities through a purchase/ merger or other type of acquisition or reorganization transaction. </a:t>
            </a:r>
          </a:p>
          <a:p>
            <a:r>
              <a:rPr lang="en-US" dirty="0"/>
              <a:t>                       </a:t>
            </a:r>
          </a:p>
          <a:p>
            <a:r>
              <a:rPr lang="en-US" dirty="0"/>
              <a:t> 8(b),  A successor in interest as described in 8(a) above shall be entitled to have the benefits of this contract (Naming rights under Section 4) changed to such successor’s tradename.  The cost of modification of any related signage, etc., shall be solely the responsibility of such successor.  The change of naming  in accordance with this provision shall not be unreasonably withheld or denied pursuant to section 5 of this agreement. </a:t>
            </a:r>
          </a:p>
          <a:p>
            <a:r>
              <a:rPr lang="en-US" dirty="0"/>
              <a:t> </a:t>
            </a:r>
          </a:p>
          <a:p>
            <a:endParaRPr lang="en-US" dirty="0"/>
          </a:p>
          <a:p>
            <a:endParaRPr lang="en-US" dirty="0"/>
          </a:p>
          <a:p>
            <a:endParaRPr lang="en-US" dirty="0"/>
          </a:p>
        </p:txBody>
      </p:sp>
    </p:spTree>
    <p:extLst>
      <p:ext uri="{BB962C8B-B14F-4D97-AF65-F5344CB8AC3E}">
        <p14:creationId xmlns:p14="http://schemas.microsoft.com/office/powerpoint/2010/main" val="3507296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Non-Discrimination Policy</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14</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8" name="TextBox 7">
            <a:extLst>
              <a:ext uri="{FF2B5EF4-FFF2-40B4-BE49-F238E27FC236}">
                <a16:creationId xmlns:a16="http://schemas.microsoft.com/office/drawing/2014/main" id="{EB5E8A77-B9D1-794F-8413-59EEE968D7B4}"/>
              </a:ext>
            </a:extLst>
          </p:cNvPr>
          <p:cNvSpPr txBox="1"/>
          <p:nvPr/>
        </p:nvSpPr>
        <p:spPr>
          <a:xfrm>
            <a:off x="577907" y="1098129"/>
            <a:ext cx="8108893" cy="923330"/>
          </a:xfrm>
          <a:prstGeom prst="rect">
            <a:avLst/>
          </a:prstGeom>
          <a:noFill/>
        </p:spPr>
        <p:txBody>
          <a:bodyPr wrap="square" rtlCol="0">
            <a:spAutoFit/>
          </a:bodyPr>
          <a:lstStyle/>
          <a:p>
            <a:endParaRPr lang="en-US" dirty="0"/>
          </a:p>
          <a:p>
            <a:endParaRPr lang="en-US" dirty="0"/>
          </a:p>
          <a:p>
            <a:endParaRPr lang="en-US" dirty="0"/>
          </a:p>
        </p:txBody>
      </p:sp>
      <p:sp>
        <p:nvSpPr>
          <p:cNvPr id="3" name="TextBox 2">
            <a:extLst>
              <a:ext uri="{FF2B5EF4-FFF2-40B4-BE49-F238E27FC236}">
                <a16:creationId xmlns:a16="http://schemas.microsoft.com/office/drawing/2014/main" id="{218E4E38-EED2-864D-9EC4-52AF43C5FD82}"/>
              </a:ext>
            </a:extLst>
          </p:cNvPr>
          <p:cNvSpPr txBox="1"/>
          <p:nvPr/>
        </p:nvSpPr>
        <p:spPr>
          <a:xfrm>
            <a:off x="372470" y="838763"/>
            <a:ext cx="8246660" cy="4616648"/>
          </a:xfrm>
          <a:prstGeom prst="rect">
            <a:avLst/>
          </a:prstGeom>
          <a:noFill/>
        </p:spPr>
        <p:txBody>
          <a:bodyPr wrap="square" rtlCol="0">
            <a:spAutoFit/>
          </a:bodyPr>
          <a:lstStyle/>
          <a:p>
            <a:br>
              <a:rPr lang="en-US" b="1" dirty="0"/>
            </a:br>
            <a:endParaRPr lang="en-US" dirty="0"/>
          </a:p>
          <a:p>
            <a:r>
              <a:rPr lang="en-US" sz="2400" dirty="0"/>
              <a:t>Cain Center for the Arts does not discriminate against any person based on age, sex, race, color, creed, religion, sexual orientation, political affiliation or national origin in the operation, conduct, or administration of community recreation programs or its facilities. Third parties who receive a contract, permit, or similar use authorization from Cain Center for the Arts to operate, conduct, administer or offer a class/program, activity or service are also prohibited from discriminating based on age, sex, race, color, creed, religion, sexual orientation, political affiliation or national origin. </a:t>
            </a:r>
            <a:br>
              <a:rPr lang="en-US" dirty="0"/>
            </a:br>
            <a:endParaRPr lang="en-US" dirty="0"/>
          </a:p>
        </p:txBody>
      </p:sp>
    </p:spTree>
    <p:extLst>
      <p:ext uri="{BB962C8B-B14F-4D97-AF65-F5344CB8AC3E}">
        <p14:creationId xmlns:p14="http://schemas.microsoft.com/office/powerpoint/2010/main" val="3364100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Founders’ Gala</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15</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pic>
        <p:nvPicPr>
          <p:cNvPr id="12" name="Picture 11">
            <a:extLst>
              <a:ext uri="{FF2B5EF4-FFF2-40B4-BE49-F238E27FC236}">
                <a16:creationId xmlns:a16="http://schemas.microsoft.com/office/drawing/2014/main" id="{CA24B9AA-1075-134C-895F-3AF6F2AA66C0}"/>
              </a:ext>
            </a:extLst>
          </p:cNvPr>
          <p:cNvPicPr>
            <a:picLocks noChangeAspect="1"/>
          </p:cNvPicPr>
          <p:nvPr/>
        </p:nvPicPr>
        <p:blipFill>
          <a:blip r:embed="rId3"/>
          <a:stretch>
            <a:fillRect/>
          </a:stretch>
        </p:blipFill>
        <p:spPr>
          <a:xfrm>
            <a:off x="266006" y="1546369"/>
            <a:ext cx="8670551" cy="2383055"/>
          </a:xfrm>
          <a:prstGeom prst="rect">
            <a:avLst/>
          </a:prstGeom>
        </p:spPr>
      </p:pic>
    </p:spTree>
    <p:extLst>
      <p:ext uri="{BB962C8B-B14F-4D97-AF65-F5344CB8AC3E}">
        <p14:creationId xmlns:p14="http://schemas.microsoft.com/office/powerpoint/2010/main" val="2848496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Founders’ Gala</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16</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3" name="TextBox 2">
            <a:extLst>
              <a:ext uri="{FF2B5EF4-FFF2-40B4-BE49-F238E27FC236}">
                <a16:creationId xmlns:a16="http://schemas.microsoft.com/office/drawing/2014/main" id="{FDCB7C42-AC0B-E541-BBFD-CD8F48209EDA}"/>
              </a:ext>
            </a:extLst>
          </p:cNvPr>
          <p:cNvSpPr txBox="1"/>
          <p:nvPr/>
        </p:nvSpPr>
        <p:spPr>
          <a:xfrm>
            <a:off x="374073" y="1668363"/>
            <a:ext cx="7562886" cy="5416868"/>
          </a:xfrm>
          <a:prstGeom prst="rect">
            <a:avLst/>
          </a:prstGeom>
          <a:noFill/>
        </p:spPr>
        <p:txBody>
          <a:bodyPr wrap="square" rtlCol="0">
            <a:spAutoFit/>
          </a:bodyPr>
          <a:lstStyle/>
          <a:p>
            <a:r>
              <a:rPr lang="en-US" sz="2800" dirty="0"/>
              <a:t>Confirmed Sponsors:</a:t>
            </a:r>
          </a:p>
          <a:p>
            <a:endParaRPr lang="en-US" sz="2800" dirty="0"/>
          </a:p>
          <a:p>
            <a:pPr marL="285750" indent="-285750">
              <a:buFont typeface="Arial" panose="020B0604020202020204" pitchFamily="34" charset="0"/>
              <a:buChar char="•"/>
            </a:pPr>
            <a:r>
              <a:rPr lang="en-US" sz="2800" dirty="0"/>
              <a:t>Aquesta Bank</a:t>
            </a:r>
          </a:p>
          <a:p>
            <a:pPr marL="285750" indent="-285750">
              <a:buFont typeface="Arial" panose="020B0604020202020204" pitchFamily="34" charset="0"/>
              <a:buChar char="•"/>
            </a:pPr>
            <a:r>
              <a:rPr lang="en-US" sz="2800" dirty="0"/>
              <a:t>Randy Marion</a:t>
            </a:r>
          </a:p>
          <a:p>
            <a:pPr marL="285750" indent="-285750">
              <a:buFont typeface="Arial" panose="020B0604020202020204" pitchFamily="34" charset="0"/>
              <a:buChar char="•"/>
            </a:pPr>
            <a:r>
              <a:rPr lang="en-US" sz="2800" dirty="0"/>
              <a:t>Keele Family Foundation</a:t>
            </a:r>
          </a:p>
          <a:p>
            <a:pPr marL="285750" indent="-285750">
              <a:buFont typeface="Arial" panose="020B0604020202020204" pitchFamily="34" charset="0"/>
              <a:buChar char="•"/>
            </a:pPr>
            <a:r>
              <a:rPr lang="en-US" sz="2800" dirty="0"/>
              <a:t>Atrium Health</a:t>
            </a:r>
          </a:p>
          <a:p>
            <a:pPr marL="285750" indent="-285750">
              <a:buFont typeface="Arial" panose="020B0604020202020204" pitchFamily="34" charset="0"/>
              <a:buChar char="•"/>
            </a:pPr>
            <a:endParaRPr lang="en-US" sz="2800" dirty="0"/>
          </a:p>
          <a:p>
            <a:endParaRPr lang="en-US" sz="2800" dirty="0"/>
          </a:p>
          <a:p>
            <a:pPr marL="285750" indent="-285750">
              <a:buFont typeface="Arial" panose="020B0604020202020204" pitchFamily="34" charset="0"/>
              <a:buChar char="•"/>
            </a:pPr>
            <a:endParaRPr lang="en-US" dirty="0"/>
          </a:p>
          <a:p>
            <a:endParaRPr lang="en-US" sz="3200" dirty="0"/>
          </a:p>
          <a:p>
            <a:pPr marL="400050" indent="-400050">
              <a:buAutoNum type="romanUcPeriod"/>
            </a:pPr>
            <a:endParaRPr lang="en-US" sz="2400" dirty="0"/>
          </a:p>
          <a:p>
            <a:pPr marL="400050" indent="-400050">
              <a:buAutoNum type="romanUcPeriod"/>
            </a:pPr>
            <a:endParaRPr lang="en-US" sz="2400" dirty="0"/>
          </a:p>
          <a:p>
            <a:pPr marL="400050" indent="-400050">
              <a:buAutoNum type="romanUcPeriod"/>
            </a:pPr>
            <a:endParaRPr lang="en-US" sz="2400" dirty="0"/>
          </a:p>
        </p:txBody>
      </p:sp>
    </p:spTree>
    <p:extLst>
      <p:ext uri="{BB962C8B-B14F-4D97-AF65-F5344CB8AC3E}">
        <p14:creationId xmlns:p14="http://schemas.microsoft.com/office/powerpoint/2010/main" val="985927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Founders’ Gala</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17</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3" name="TextBox 2">
            <a:extLst>
              <a:ext uri="{FF2B5EF4-FFF2-40B4-BE49-F238E27FC236}">
                <a16:creationId xmlns:a16="http://schemas.microsoft.com/office/drawing/2014/main" id="{FDCB7C42-AC0B-E541-BBFD-CD8F48209EDA}"/>
              </a:ext>
            </a:extLst>
          </p:cNvPr>
          <p:cNvSpPr txBox="1"/>
          <p:nvPr/>
        </p:nvSpPr>
        <p:spPr>
          <a:xfrm>
            <a:off x="473449" y="1338594"/>
            <a:ext cx="7562886" cy="4955203"/>
          </a:xfrm>
          <a:prstGeom prst="rect">
            <a:avLst/>
          </a:prstGeom>
          <a:noFill/>
        </p:spPr>
        <p:txBody>
          <a:bodyPr wrap="square" rtlCol="0">
            <a:spAutoFit/>
          </a:bodyPr>
          <a:lstStyle/>
          <a:p>
            <a:r>
              <a:rPr lang="en-US" sz="2800" dirty="0"/>
              <a:t>Invitations went out on February 21st</a:t>
            </a:r>
          </a:p>
          <a:p>
            <a:endParaRPr lang="en-US" sz="2800" dirty="0"/>
          </a:p>
          <a:p>
            <a:pPr marL="285750" indent="-285750">
              <a:buFont typeface="Arial" panose="020B0604020202020204" pitchFamily="34" charset="0"/>
              <a:buChar char="•"/>
            </a:pPr>
            <a:r>
              <a:rPr lang="en-US" sz="2800" dirty="0"/>
              <a:t>120 guests have accepted the invitation</a:t>
            </a:r>
          </a:p>
          <a:p>
            <a:pPr marL="285750" indent="-285750">
              <a:buFont typeface="Arial" panose="020B0604020202020204" pitchFamily="34" charset="0"/>
              <a:buChar char="•"/>
            </a:pPr>
            <a:r>
              <a:rPr lang="en-US" sz="2800" dirty="0"/>
              <a:t>Goal is 200 – 240 guests</a:t>
            </a:r>
          </a:p>
          <a:p>
            <a:pPr marL="285750" indent="-285750">
              <a:buFont typeface="Arial" panose="020B0604020202020204" pitchFamily="34" charset="0"/>
              <a:buChar char="•"/>
            </a:pPr>
            <a:r>
              <a:rPr lang="en-US" sz="2800" dirty="0"/>
              <a:t>Follow up: Call your prospects and ask if they received their invitation. Personally invite them to join us.</a:t>
            </a:r>
          </a:p>
          <a:p>
            <a:endParaRPr lang="en-US" sz="2800" dirty="0"/>
          </a:p>
          <a:p>
            <a:pPr marL="285750" indent="-285750">
              <a:buFont typeface="Arial" panose="020B0604020202020204" pitchFamily="34" charset="0"/>
              <a:buChar char="•"/>
            </a:pPr>
            <a:endParaRPr lang="en-US" sz="1400" dirty="0"/>
          </a:p>
          <a:p>
            <a:endParaRPr lang="en-US" sz="2400" dirty="0"/>
          </a:p>
          <a:p>
            <a:pPr marL="400050" indent="-400050">
              <a:buAutoNum type="romanUcPeriod"/>
            </a:pPr>
            <a:endParaRPr lang="en-US" dirty="0"/>
          </a:p>
          <a:p>
            <a:pPr marL="400050" indent="-400050">
              <a:buAutoNum type="romanUcPeriod"/>
            </a:pPr>
            <a:endParaRPr lang="en-US" dirty="0"/>
          </a:p>
          <a:p>
            <a:pPr marL="400050" indent="-400050">
              <a:buAutoNum type="romanUcPeriod"/>
            </a:pPr>
            <a:endParaRPr lang="en-US" dirty="0"/>
          </a:p>
        </p:txBody>
      </p:sp>
    </p:spTree>
    <p:extLst>
      <p:ext uri="{BB962C8B-B14F-4D97-AF65-F5344CB8AC3E}">
        <p14:creationId xmlns:p14="http://schemas.microsoft.com/office/powerpoint/2010/main" val="1776578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Founders’ Gala</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18</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3" name="TextBox 2">
            <a:extLst>
              <a:ext uri="{FF2B5EF4-FFF2-40B4-BE49-F238E27FC236}">
                <a16:creationId xmlns:a16="http://schemas.microsoft.com/office/drawing/2014/main" id="{FDCB7C42-AC0B-E541-BBFD-CD8F48209EDA}"/>
              </a:ext>
            </a:extLst>
          </p:cNvPr>
          <p:cNvSpPr txBox="1"/>
          <p:nvPr/>
        </p:nvSpPr>
        <p:spPr>
          <a:xfrm>
            <a:off x="167950" y="1324071"/>
            <a:ext cx="5775650" cy="5293757"/>
          </a:xfrm>
          <a:prstGeom prst="rect">
            <a:avLst/>
          </a:prstGeom>
          <a:noFill/>
        </p:spPr>
        <p:txBody>
          <a:bodyPr wrap="square" rtlCol="0">
            <a:spAutoFit/>
          </a:bodyPr>
          <a:lstStyle/>
          <a:p>
            <a:r>
              <a:rPr lang="en-US" sz="2000" dirty="0"/>
              <a:t>The Evening:</a:t>
            </a:r>
          </a:p>
          <a:p>
            <a:endParaRPr lang="en-US" sz="2000" dirty="0"/>
          </a:p>
          <a:p>
            <a:pPr marL="342900" indent="-342900">
              <a:buFont typeface="Arial" panose="020B0604020202020204" pitchFamily="34" charset="0"/>
              <a:buChar char="•"/>
            </a:pPr>
            <a:r>
              <a:rPr lang="en-US" sz="2000" dirty="0"/>
              <a:t>5:30 Pre-reception to honor sponsors, Cain level donors, and top prospects</a:t>
            </a:r>
          </a:p>
          <a:p>
            <a:pPr marL="342900" indent="-342900">
              <a:buFont typeface="Arial" panose="020B0604020202020204" pitchFamily="34" charset="0"/>
              <a:buChar char="•"/>
            </a:pPr>
            <a:r>
              <a:rPr lang="en-US" sz="2000" dirty="0"/>
              <a:t>6:30 Guests arrive. Cocktails and passed hors d’oeuvres</a:t>
            </a:r>
          </a:p>
          <a:p>
            <a:pPr marL="342900" indent="-342900">
              <a:buFont typeface="Arial" panose="020B0604020202020204" pitchFamily="34" charset="0"/>
              <a:buChar char="•"/>
            </a:pPr>
            <a:r>
              <a:rPr lang="en-US" sz="2000" dirty="0"/>
              <a:t>Music by Bill Ward Jazz Trio</a:t>
            </a:r>
          </a:p>
          <a:p>
            <a:pPr marL="342900" indent="-342900">
              <a:buFont typeface="Arial" panose="020B0604020202020204" pitchFamily="34" charset="0"/>
              <a:buChar char="•"/>
            </a:pPr>
            <a:r>
              <a:rPr lang="en-US" sz="2000" dirty="0"/>
              <a:t>Seated dinner, doors open at 7:30</a:t>
            </a:r>
          </a:p>
          <a:p>
            <a:pPr marL="342900" indent="-342900">
              <a:buFont typeface="Arial" panose="020B0604020202020204" pitchFamily="34" charset="0"/>
              <a:buChar char="•"/>
            </a:pPr>
            <a:r>
              <a:rPr lang="en-US" sz="2000" dirty="0"/>
              <a:t>Reveal new renderings, video fly-through</a:t>
            </a:r>
          </a:p>
          <a:p>
            <a:pPr marL="342900" indent="-342900">
              <a:buFont typeface="Arial" panose="020B0604020202020204" pitchFamily="34" charset="0"/>
              <a:buChar char="•"/>
            </a:pPr>
            <a:r>
              <a:rPr lang="en-US" sz="2000" dirty="0"/>
              <a:t>Live auction</a:t>
            </a:r>
          </a:p>
          <a:p>
            <a:pPr marL="342900" indent="-342900">
              <a:buFont typeface="Arial" panose="020B0604020202020204" pitchFamily="34" charset="0"/>
              <a:buChar char="•"/>
            </a:pPr>
            <a:r>
              <a:rPr lang="en-US" sz="2000" dirty="0"/>
              <a:t>Paddle-Raise / Paver Sales</a:t>
            </a:r>
          </a:p>
          <a:p>
            <a:pPr marL="342900" indent="-342900">
              <a:buFont typeface="Arial" panose="020B0604020202020204" pitchFamily="34" charset="0"/>
              <a:buChar char="•"/>
            </a:pPr>
            <a:r>
              <a:rPr lang="en-US" sz="2000" dirty="0"/>
              <a:t>Dessert reception, more jazz</a:t>
            </a:r>
          </a:p>
          <a:p>
            <a:pPr marL="342900" indent="-342900">
              <a:buFont typeface="Arial" panose="020B0604020202020204" pitchFamily="34" charset="0"/>
              <a:buChar char="•"/>
            </a:pPr>
            <a:r>
              <a:rPr lang="en-US" sz="2000" dirty="0"/>
              <a:t>Valet and rides home</a:t>
            </a:r>
            <a:endParaRPr lang="en-US" sz="1400" dirty="0"/>
          </a:p>
          <a:p>
            <a:endParaRPr lang="en-US" sz="2400" dirty="0"/>
          </a:p>
          <a:p>
            <a:pPr marL="400050" indent="-400050">
              <a:buAutoNum type="romanUcPeriod"/>
            </a:pPr>
            <a:endParaRPr lang="en-US" dirty="0"/>
          </a:p>
          <a:p>
            <a:pPr marL="400050" indent="-400050">
              <a:buAutoNum type="romanUcPeriod"/>
            </a:pPr>
            <a:endParaRPr lang="en-US" dirty="0"/>
          </a:p>
          <a:p>
            <a:pPr marL="400050" indent="-400050">
              <a:buAutoNum type="romanUcPeriod"/>
            </a:pPr>
            <a:endParaRPr lang="en-US" dirty="0"/>
          </a:p>
        </p:txBody>
      </p:sp>
    </p:spTree>
    <p:extLst>
      <p:ext uri="{BB962C8B-B14F-4D97-AF65-F5344CB8AC3E}">
        <p14:creationId xmlns:p14="http://schemas.microsoft.com/office/powerpoint/2010/main" val="72007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F5A72-B6ED-DB4C-A7BA-84E63B183974}"/>
              </a:ext>
            </a:extLst>
          </p:cNvPr>
          <p:cNvSpPr>
            <a:spLocks noGrp="1"/>
          </p:cNvSpPr>
          <p:nvPr>
            <p:ph type="title"/>
          </p:nvPr>
        </p:nvSpPr>
        <p:spPr/>
        <p:txBody>
          <a:bodyPr/>
          <a:lstStyle/>
          <a:p>
            <a:r>
              <a:rPr lang="en-US" dirty="0"/>
              <a:t>Gala Success</a:t>
            </a:r>
          </a:p>
        </p:txBody>
      </p:sp>
      <p:sp>
        <p:nvSpPr>
          <p:cNvPr id="3" name="Content Placeholder 2">
            <a:extLst>
              <a:ext uri="{FF2B5EF4-FFF2-40B4-BE49-F238E27FC236}">
                <a16:creationId xmlns:a16="http://schemas.microsoft.com/office/drawing/2014/main" id="{017F8F6D-0BDC-7A4D-AA89-CC4D1C0C9238}"/>
              </a:ext>
            </a:extLst>
          </p:cNvPr>
          <p:cNvSpPr>
            <a:spLocks noGrp="1"/>
          </p:cNvSpPr>
          <p:nvPr>
            <p:ph idx="1"/>
          </p:nvPr>
        </p:nvSpPr>
        <p:spPr/>
        <p:txBody>
          <a:bodyPr/>
          <a:lstStyle/>
          <a:p>
            <a:r>
              <a:rPr lang="en-US" dirty="0"/>
              <a:t>Cultivate your list:</a:t>
            </a:r>
          </a:p>
          <a:p>
            <a:pPr lvl="1"/>
            <a:r>
              <a:rPr lang="en-US" dirty="0"/>
              <a:t>Make a phone call </a:t>
            </a:r>
          </a:p>
          <a:p>
            <a:pPr lvl="1"/>
            <a:r>
              <a:rPr lang="en-US" dirty="0"/>
              <a:t>Take someone to coffee</a:t>
            </a:r>
          </a:p>
          <a:p>
            <a:pPr lvl="1"/>
            <a:r>
              <a:rPr lang="en-US" dirty="0"/>
              <a:t>Make a personal ask</a:t>
            </a:r>
          </a:p>
          <a:p>
            <a:r>
              <a:rPr lang="en-US" dirty="0"/>
              <a:t>Arrive at 6:15 to greet guests</a:t>
            </a:r>
          </a:p>
          <a:p>
            <a:r>
              <a:rPr lang="en-US" dirty="0"/>
              <a:t>Be the first to buy a paver</a:t>
            </a:r>
          </a:p>
          <a:p>
            <a:r>
              <a:rPr lang="en-US" dirty="0"/>
              <a:t>Be ready to follow up with thanks and asks</a:t>
            </a:r>
          </a:p>
        </p:txBody>
      </p:sp>
      <p:sp>
        <p:nvSpPr>
          <p:cNvPr id="4" name="Date Placeholder 3">
            <a:extLst>
              <a:ext uri="{FF2B5EF4-FFF2-40B4-BE49-F238E27FC236}">
                <a16:creationId xmlns:a16="http://schemas.microsoft.com/office/drawing/2014/main" id="{987BCC75-20CB-D242-A837-2F8C359D1FE0}"/>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004FDF82-09AF-274F-A0CF-9F24B3213934}"/>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CF08B233-B924-464F-8ECE-55CC2112B00A}"/>
              </a:ext>
            </a:extLst>
          </p:cNvPr>
          <p:cNvSpPr>
            <a:spLocks noGrp="1"/>
          </p:cNvSpPr>
          <p:nvPr>
            <p:ph type="sldNum" sz="quarter" idx="12"/>
          </p:nvPr>
        </p:nvSpPr>
        <p:spPr/>
        <p:txBody>
          <a:bodyPr/>
          <a:lstStyle/>
          <a:p>
            <a:fld id="{907279A6-871B-AA4B-8793-A51F300DBC82}" type="slidenum">
              <a:rPr lang="en-US" smtClean="0"/>
              <a:pPr/>
              <a:t>19</a:t>
            </a:fld>
            <a:endParaRPr lang="en-US" dirty="0"/>
          </a:p>
        </p:txBody>
      </p:sp>
    </p:spTree>
    <p:extLst>
      <p:ext uri="{BB962C8B-B14F-4D97-AF65-F5344CB8AC3E}">
        <p14:creationId xmlns:p14="http://schemas.microsoft.com/office/powerpoint/2010/main" val="1376581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February Pledge Activity</a:t>
            </a:r>
            <a:endParaRPr lang="en-US" sz="2900" i="1" dirty="0">
              <a:solidFill>
                <a:srgbClr val="B73C24"/>
              </a:solidFill>
              <a:latin typeface="Avenir Book"/>
              <a:cs typeface="Garamond"/>
            </a:endParaRPr>
          </a:p>
        </p:txBody>
      </p:sp>
      <p:sp>
        <p:nvSpPr>
          <p:cNvPr id="15" name="Rectangle 14"/>
          <p:cNvSpPr/>
          <p:nvPr/>
        </p:nvSpPr>
        <p:spPr>
          <a:xfrm>
            <a:off x="3570124" y="6315033"/>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2</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2834778" y="6519175"/>
            <a:ext cx="3185022" cy="358002"/>
          </a:xfrm>
        </p:spPr>
        <p:txBody>
          <a:bodyPr/>
          <a:lstStyle/>
          <a:p>
            <a:r>
              <a:rPr lang="en-US" dirty="0">
                <a:latin typeface="Avenir Book"/>
              </a:rPr>
              <a:t>Cain Center for the Arts - CONFIDENTIAL</a:t>
            </a:r>
          </a:p>
        </p:txBody>
      </p:sp>
      <p:sp>
        <p:nvSpPr>
          <p:cNvPr id="3" name="Rectangle 2">
            <a:extLst>
              <a:ext uri="{FF2B5EF4-FFF2-40B4-BE49-F238E27FC236}">
                <a16:creationId xmlns:a16="http://schemas.microsoft.com/office/drawing/2014/main" id="{701195E1-33C7-E64C-A905-C11CD2CECDB9}"/>
              </a:ext>
            </a:extLst>
          </p:cNvPr>
          <p:cNvSpPr/>
          <p:nvPr/>
        </p:nvSpPr>
        <p:spPr>
          <a:xfrm>
            <a:off x="5539644" y="2240734"/>
            <a:ext cx="1013555" cy="27764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A1E7B136-E1AC-7243-98C0-96E019D4F7E5}"/>
              </a:ext>
            </a:extLst>
          </p:cNvPr>
          <p:cNvSpPr/>
          <p:nvPr/>
        </p:nvSpPr>
        <p:spPr>
          <a:xfrm>
            <a:off x="4531063" y="3429000"/>
            <a:ext cx="1013555" cy="158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76BD9D5-008F-B747-81DB-257886CB2DD6}"/>
              </a:ext>
            </a:extLst>
          </p:cNvPr>
          <p:cNvSpPr txBox="1"/>
          <p:nvPr/>
        </p:nvSpPr>
        <p:spPr>
          <a:xfrm>
            <a:off x="450934" y="1493650"/>
            <a:ext cx="8235865" cy="1569660"/>
          </a:xfrm>
          <a:prstGeom prst="rect">
            <a:avLst/>
          </a:prstGeom>
          <a:noFill/>
        </p:spPr>
        <p:txBody>
          <a:bodyPr wrap="square" rtlCol="0">
            <a:spAutoFit/>
          </a:bodyPr>
          <a:lstStyle/>
          <a:p>
            <a:endParaRPr lang="en-US" sz="2400" dirty="0"/>
          </a:p>
          <a:p>
            <a:pPr marL="285750" indent="-285750">
              <a:buFont typeface="Arial" panose="020B0604020202020204" pitchFamily="34" charset="0"/>
              <a:buChar char="•"/>
            </a:pPr>
            <a:r>
              <a:rPr lang="en-US" sz="2400" dirty="0"/>
              <a:t>11 new pledges totaling $91,025 on a $25,000 goal</a:t>
            </a:r>
          </a:p>
          <a:p>
            <a:pPr marL="285750" indent="-285750">
              <a:buFont typeface="Arial" panose="020B0604020202020204" pitchFamily="34" charset="0"/>
              <a:buChar char="•"/>
            </a:pPr>
            <a:r>
              <a:rPr lang="en-US" sz="2400" dirty="0"/>
              <a:t>Includes 2 Sponsorships – Keele Family and Randy Marion</a:t>
            </a:r>
          </a:p>
          <a:p>
            <a:pPr marL="285750" indent="-285750">
              <a:buFont typeface="Arial" panose="020B0604020202020204" pitchFamily="34" charset="0"/>
              <a:buChar char="•"/>
            </a:pPr>
            <a:r>
              <a:rPr lang="en-US" sz="2400" dirty="0"/>
              <a:t>8 new Founders’ Society Members in February </a:t>
            </a:r>
          </a:p>
        </p:txBody>
      </p:sp>
    </p:spTree>
    <p:extLst>
      <p:ext uri="{BB962C8B-B14F-4D97-AF65-F5344CB8AC3E}">
        <p14:creationId xmlns:p14="http://schemas.microsoft.com/office/powerpoint/2010/main" val="1214125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Events</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20</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pic>
        <p:nvPicPr>
          <p:cNvPr id="6" name="Picture 5">
            <a:extLst>
              <a:ext uri="{FF2B5EF4-FFF2-40B4-BE49-F238E27FC236}">
                <a16:creationId xmlns:a16="http://schemas.microsoft.com/office/drawing/2014/main" id="{0DA1A2F0-6E36-8842-9019-99EE5D8F26F7}"/>
              </a:ext>
            </a:extLst>
          </p:cNvPr>
          <p:cNvPicPr>
            <a:picLocks noChangeAspect="1"/>
          </p:cNvPicPr>
          <p:nvPr/>
        </p:nvPicPr>
        <p:blipFill>
          <a:blip r:embed="rId3"/>
          <a:stretch>
            <a:fillRect/>
          </a:stretch>
        </p:blipFill>
        <p:spPr>
          <a:xfrm>
            <a:off x="374072" y="1747472"/>
            <a:ext cx="8395855" cy="3889851"/>
          </a:xfrm>
          <a:prstGeom prst="rect">
            <a:avLst/>
          </a:prstGeom>
        </p:spPr>
      </p:pic>
    </p:spTree>
    <p:extLst>
      <p:ext uri="{BB962C8B-B14F-4D97-AF65-F5344CB8AC3E}">
        <p14:creationId xmlns:p14="http://schemas.microsoft.com/office/powerpoint/2010/main" val="289331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3 Month Snapshot – Pledges</a:t>
            </a:r>
            <a:endParaRPr lang="en-US" sz="2900" i="1" dirty="0">
              <a:solidFill>
                <a:srgbClr val="B73C24"/>
              </a:solidFill>
              <a:latin typeface="Avenir Book"/>
              <a:cs typeface="Garamond"/>
            </a:endParaRPr>
          </a:p>
        </p:txBody>
      </p:sp>
      <p:sp>
        <p:nvSpPr>
          <p:cNvPr id="15" name="Rectangle 14"/>
          <p:cNvSpPr/>
          <p:nvPr/>
        </p:nvSpPr>
        <p:spPr>
          <a:xfrm>
            <a:off x="3570124" y="6315033"/>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3</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2834778" y="6519175"/>
            <a:ext cx="3185022" cy="358002"/>
          </a:xfrm>
        </p:spPr>
        <p:txBody>
          <a:bodyPr/>
          <a:lstStyle/>
          <a:p>
            <a:r>
              <a:rPr lang="en-US" dirty="0">
                <a:latin typeface="Avenir Book"/>
              </a:rPr>
              <a:t>Cain Center for the Arts - CONFIDENTIAL</a:t>
            </a:r>
          </a:p>
        </p:txBody>
      </p:sp>
      <p:sp>
        <p:nvSpPr>
          <p:cNvPr id="3" name="Rectangle 2">
            <a:extLst>
              <a:ext uri="{FF2B5EF4-FFF2-40B4-BE49-F238E27FC236}">
                <a16:creationId xmlns:a16="http://schemas.microsoft.com/office/drawing/2014/main" id="{701195E1-33C7-E64C-A905-C11CD2CECDB9}"/>
              </a:ext>
            </a:extLst>
          </p:cNvPr>
          <p:cNvSpPr/>
          <p:nvPr/>
        </p:nvSpPr>
        <p:spPr>
          <a:xfrm>
            <a:off x="5539644" y="2240734"/>
            <a:ext cx="1013555" cy="277645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A1E7B136-E1AC-7243-98C0-96E019D4F7E5}"/>
              </a:ext>
            </a:extLst>
          </p:cNvPr>
          <p:cNvSpPr/>
          <p:nvPr/>
        </p:nvSpPr>
        <p:spPr>
          <a:xfrm>
            <a:off x="4531063" y="3429000"/>
            <a:ext cx="1013555" cy="158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81B4C6FF-F398-5447-88BF-ACC6A326FE75}"/>
              </a:ext>
            </a:extLst>
          </p:cNvPr>
          <p:cNvPicPr>
            <a:picLocks noChangeAspect="1"/>
          </p:cNvPicPr>
          <p:nvPr/>
        </p:nvPicPr>
        <p:blipFill>
          <a:blip r:embed="rId3"/>
          <a:stretch>
            <a:fillRect/>
          </a:stretch>
        </p:blipFill>
        <p:spPr>
          <a:xfrm>
            <a:off x="236724" y="1167410"/>
            <a:ext cx="8670551" cy="4860309"/>
          </a:xfrm>
          <a:prstGeom prst="rect">
            <a:avLst/>
          </a:prstGeom>
        </p:spPr>
      </p:pic>
    </p:spTree>
    <p:extLst>
      <p:ext uri="{BB962C8B-B14F-4D97-AF65-F5344CB8AC3E}">
        <p14:creationId xmlns:p14="http://schemas.microsoft.com/office/powerpoint/2010/main" val="127674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January Cash Activity</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4</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14" name="TextBox 13">
            <a:extLst>
              <a:ext uri="{FF2B5EF4-FFF2-40B4-BE49-F238E27FC236}">
                <a16:creationId xmlns:a16="http://schemas.microsoft.com/office/drawing/2014/main" id="{2DBBF84D-D58E-AB42-9A26-26F2569BBEA6}"/>
              </a:ext>
            </a:extLst>
          </p:cNvPr>
          <p:cNvSpPr txBox="1"/>
          <p:nvPr/>
        </p:nvSpPr>
        <p:spPr>
          <a:xfrm>
            <a:off x="1470598" y="2593025"/>
            <a:ext cx="6442213" cy="1200329"/>
          </a:xfrm>
          <a:prstGeom prst="rect">
            <a:avLst/>
          </a:prstGeom>
          <a:noFill/>
        </p:spPr>
        <p:txBody>
          <a:bodyPr wrap="none" rtlCol="0">
            <a:spAutoFit/>
          </a:bodyPr>
          <a:lstStyle/>
          <a:p>
            <a:r>
              <a:rPr lang="en-US" sz="3600" dirty="0"/>
              <a:t>22 payments totaling $83,590.48 </a:t>
            </a:r>
          </a:p>
          <a:p>
            <a:r>
              <a:rPr lang="en-US" sz="3600" dirty="0"/>
              <a:t>on a $1,566.00 goal </a:t>
            </a:r>
          </a:p>
        </p:txBody>
      </p:sp>
    </p:spTree>
    <p:extLst>
      <p:ext uri="{BB962C8B-B14F-4D97-AF65-F5344CB8AC3E}">
        <p14:creationId xmlns:p14="http://schemas.microsoft.com/office/powerpoint/2010/main" val="40458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3 Month Snapshot - Cash</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5</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pic>
        <p:nvPicPr>
          <p:cNvPr id="12" name="Picture 11">
            <a:extLst>
              <a:ext uri="{FF2B5EF4-FFF2-40B4-BE49-F238E27FC236}">
                <a16:creationId xmlns:a16="http://schemas.microsoft.com/office/drawing/2014/main" id="{82E42C50-B841-B048-B49F-0538B0ABBA4E}"/>
              </a:ext>
            </a:extLst>
          </p:cNvPr>
          <p:cNvPicPr>
            <a:picLocks noChangeAspect="1"/>
          </p:cNvPicPr>
          <p:nvPr/>
        </p:nvPicPr>
        <p:blipFill>
          <a:blip r:embed="rId3"/>
          <a:stretch>
            <a:fillRect/>
          </a:stretch>
        </p:blipFill>
        <p:spPr>
          <a:xfrm>
            <a:off x="399563" y="1562099"/>
            <a:ext cx="8344874" cy="4251981"/>
          </a:xfrm>
          <a:prstGeom prst="rect">
            <a:avLst/>
          </a:prstGeom>
        </p:spPr>
      </p:pic>
    </p:spTree>
    <p:extLst>
      <p:ext uri="{BB962C8B-B14F-4D97-AF65-F5344CB8AC3E}">
        <p14:creationId xmlns:p14="http://schemas.microsoft.com/office/powerpoint/2010/main" val="1276740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5" name="Rectangle 4"/>
          <p:cNvSpPr/>
          <p:nvPr/>
        </p:nvSpPr>
        <p:spPr>
          <a:xfrm>
            <a:off x="0" y="6583366"/>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9" name="Rectangle 8"/>
          <p:cNvSpPr/>
          <p:nvPr/>
        </p:nvSpPr>
        <p:spPr>
          <a:xfrm>
            <a:off x="-1" y="978186"/>
            <a:ext cx="679329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11" name="Title 1"/>
          <p:cNvSpPr txBox="1">
            <a:spLocks/>
          </p:cNvSpPr>
          <p:nvPr/>
        </p:nvSpPr>
        <p:spPr>
          <a:xfrm>
            <a:off x="473449" y="407952"/>
            <a:ext cx="8670551" cy="556866"/>
          </a:xfrm>
          <a:prstGeom prst="rect">
            <a:avLst/>
          </a:prstGeom>
        </p:spPr>
        <p:txBody>
          <a:bodyPr vert="horz" lIns="91407" tIns="45704" rIns="91407" bIns="45704"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2020 - The Campaign Ahead</a:t>
            </a:r>
            <a:endParaRPr lang="en-US" sz="2900" i="1" dirty="0">
              <a:solidFill>
                <a:srgbClr val="B73C24"/>
              </a:solidFill>
              <a:latin typeface="Avenir Book"/>
              <a:cs typeface="Garamond"/>
            </a:endParaRPr>
          </a:p>
        </p:txBody>
      </p:sp>
      <p:sp>
        <p:nvSpPr>
          <p:cNvPr id="15" name="Rectangle 14"/>
          <p:cNvSpPr/>
          <p:nvPr/>
        </p:nvSpPr>
        <p:spPr>
          <a:xfrm>
            <a:off x="3570121" y="6081116"/>
            <a:ext cx="5573879" cy="65741"/>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2" name="Slide Number Placeholder 1"/>
          <p:cNvSpPr>
            <a:spLocks noGrp="1"/>
          </p:cNvSpPr>
          <p:nvPr>
            <p:ph type="sldNum" sz="quarter" idx="12"/>
          </p:nvPr>
        </p:nvSpPr>
        <p:spPr>
          <a:xfrm>
            <a:off x="6553200" y="6519175"/>
            <a:ext cx="2133600" cy="365125"/>
          </a:xfrm>
        </p:spPr>
        <p:txBody>
          <a:bodyPr/>
          <a:lstStyle/>
          <a:p>
            <a:fld id="{2D85E67A-5F97-E647-B563-543C8A5AC201}" type="slidenum">
              <a:rPr lang="en-US" smtClean="0">
                <a:latin typeface="Avenir Book"/>
              </a:rPr>
              <a:pPr/>
              <a:t>6</a:t>
            </a:fld>
            <a:endParaRPr lang="en-US" dirty="0">
              <a:latin typeface="Avenir Book"/>
            </a:endParaRPr>
          </a:p>
        </p:txBody>
      </p:sp>
      <p:sp>
        <p:nvSpPr>
          <p:cNvPr id="10" name="Date Placeholder 9"/>
          <p:cNvSpPr>
            <a:spLocks noGrp="1"/>
          </p:cNvSpPr>
          <p:nvPr>
            <p:ph type="dt" sz="half" idx="10"/>
          </p:nvPr>
        </p:nvSpPr>
        <p:spPr>
          <a:xfrm>
            <a:off x="457200" y="6512052"/>
            <a:ext cx="2133600" cy="365125"/>
          </a:xfrm>
        </p:spPr>
        <p:txBody>
          <a:bodyPr/>
          <a:lstStyle/>
          <a:p>
            <a:r>
              <a:rPr lang="en-US">
                <a:latin typeface="Avenir Book"/>
              </a:rPr>
              <a:t>March 9, 2020</a:t>
            </a:r>
            <a:endParaRPr lang="en-US" dirty="0">
              <a:latin typeface="Avenir Book"/>
            </a:endParaRPr>
          </a:p>
        </p:txBody>
      </p:sp>
      <p:sp>
        <p:nvSpPr>
          <p:cNvPr id="13" name="Footer Placeholder 12"/>
          <p:cNvSpPr>
            <a:spLocks noGrp="1"/>
          </p:cNvSpPr>
          <p:nvPr>
            <p:ph type="ftr" sz="quarter" idx="11"/>
          </p:nvPr>
        </p:nvSpPr>
        <p:spPr>
          <a:xfrm>
            <a:off x="3048000" y="6583366"/>
            <a:ext cx="2895600" cy="365125"/>
          </a:xfrm>
        </p:spPr>
        <p:txBody>
          <a:bodyPr/>
          <a:lstStyle/>
          <a:p>
            <a:r>
              <a:rPr lang="en-US" dirty="0">
                <a:latin typeface="Avenir Book"/>
              </a:rPr>
              <a:t>Cain Center for the Arts - CONFIDENTIAL</a:t>
            </a:r>
          </a:p>
        </p:txBody>
      </p:sp>
      <p:sp>
        <p:nvSpPr>
          <p:cNvPr id="8" name="TextBox 7">
            <a:extLst>
              <a:ext uri="{FF2B5EF4-FFF2-40B4-BE49-F238E27FC236}">
                <a16:creationId xmlns:a16="http://schemas.microsoft.com/office/drawing/2014/main" id="{EB5E8A77-B9D1-794F-8413-59EEE968D7B4}"/>
              </a:ext>
            </a:extLst>
          </p:cNvPr>
          <p:cNvSpPr txBox="1"/>
          <p:nvPr/>
        </p:nvSpPr>
        <p:spPr>
          <a:xfrm>
            <a:off x="1470765" y="1997839"/>
            <a:ext cx="6050070" cy="1477328"/>
          </a:xfrm>
          <a:prstGeom prst="rect">
            <a:avLst/>
          </a:prstGeom>
          <a:noFill/>
        </p:spPr>
        <p:txBody>
          <a:bodyPr wrap="square" rtlCol="0">
            <a:spAutoFit/>
          </a:bodyPr>
          <a:lstStyle/>
          <a:p>
            <a:r>
              <a:rPr lang="en-US" sz="3600" dirty="0"/>
              <a:t>Left to Raise: $9,398,900</a:t>
            </a:r>
          </a:p>
          <a:p>
            <a:endParaRPr lang="en-US" dirty="0"/>
          </a:p>
          <a:p>
            <a:endParaRPr lang="en-US" dirty="0"/>
          </a:p>
          <a:p>
            <a:endParaRPr lang="en-US" dirty="0"/>
          </a:p>
        </p:txBody>
      </p:sp>
    </p:spTree>
    <p:extLst>
      <p:ext uri="{BB962C8B-B14F-4D97-AF65-F5344CB8AC3E}">
        <p14:creationId xmlns:p14="http://schemas.microsoft.com/office/powerpoint/2010/main" val="90086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FEE7-0023-4D5E-BCC5-485858547096}"/>
              </a:ext>
            </a:extLst>
          </p:cNvPr>
          <p:cNvSpPr>
            <a:spLocks noGrp="1"/>
          </p:cNvSpPr>
          <p:nvPr>
            <p:ph type="title"/>
          </p:nvPr>
        </p:nvSpPr>
        <p:spPr>
          <a:xfrm>
            <a:off x="457200" y="2386143"/>
            <a:ext cx="8229600" cy="1143000"/>
          </a:xfrm>
        </p:spPr>
        <p:txBody>
          <a:bodyPr/>
          <a:lstStyle/>
          <a:p>
            <a:r>
              <a:rPr lang="en-US" dirty="0"/>
              <a:t>Paver Campaign</a:t>
            </a:r>
          </a:p>
        </p:txBody>
      </p:sp>
      <p:sp>
        <p:nvSpPr>
          <p:cNvPr id="4" name="Date Placeholder 3">
            <a:extLst>
              <a:ext uri="{FF2B5EF4-FFF2-40B4-BE49-F238E27FC236}">
                <a16:creationId xmlns:a16="http://schemas.microsoft.com/office/drawing/2014/main" id="{8EA72CF5-AC03-474A-A612-0C4027F76C05}"/>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2DEE1119-EED1-4B58-B522-C9D6BCCF9CF2}"/>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0764E5DF-623D-4781-9173-DA693CCD11DA}"/>
              </a:ext>
            </a:extLst>
          </p:cNvPr>
          <p:cNvSpPr>
            <a:spLocks noGrp="1"/>
          </p:cNvSpPr>
          <p:nvPr>
            <p:ph type="sldNum" sz="quarter" idx="12"/>
          </p:nvPr>
        </p:nvSpPr>
        <p:spPr/>
        <p:txBody>
          <a:bodyPr/>
          <a:lstStyle/>
          <a:p>
            <a:fld id="{907279A6-871B-AA4B-8793-A51F300DBC82}" type="slidenum">
              <a:rPr lang="en-US" smtClean="0"/>
              <a:pPr/>
              <a:t>7</a:t>
            </a:fld>
            <a:endParaRPr lang="en-US" dirty="0"/>
          </a:p>
        </p:txBody>
      </p:sp>
      <p:sp>
        <p:nvSpPr>
          <p:cNvPr id="7" name="Rectangle 6">
            <a:extLst>
              <a:ext uri="{FF2B5EF4-FFF2-40B4-BE49-F238E27FC236}">
                <a16:creationId xmlns:a16="http://schemas.microsoft.com/office/drawing/2014/main" id="{32EE8913-787F-1C46-82D2-0901581947F1}"/>
              </a:ext>
            </a:extLst>
          </p:cNvPr>
          <p:cNvSpPr/>
          <p:nvPr/>
        </p:nvSpPr>
        <p:spPr>
          <a:xfrm>
            <a:off x="0" y="14940"/>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4153393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FEE7-0023-4D5E-BCC5-485858547096}"/>
              </a:ext>
            </a:extLst>
          </p:cNvPr>
          <p:cNvSpPr>
            <a:spLocks noGrp="1"/>
          </p:cNvSpPr>
          <p:nvPr>
            <p:ph type="title"/>
          </p:nvPr>
        </p:nvSpPr>
        <p:spPr>
          <a:xfrm>
            <a:off x="457200" y="519764"/>
            <a:ext cx="8229600" cy="1143000"/>
          </a:xfrm>
        </p:spPr>
        <p:txBody>
          <a:bodyPr/>
          <a:lstStyle/>
          <a:p>
            <a:r>
              <a:rPr lang="en-US" dirty="0"/>
              <a:t>3 Sizes of Pavers</a:t>
            </a:r>
          </a:p>
        </p:txBody>
      </p:sp>
      <p:sp>
        <p:nvSpPr>
          <p:cNvPr id="3" name="Content Placeholder 2">
            <a:extLst>
              <a:ext uri="{FF2B5EF4-FFF2-40B4-BE49-F238E27FC236}">
                <a16:creationId xmlns:a16="http://schemas.microsoft.com/office/drawing/2014/main" id="{BABE8D5C-9EB5-4A8A-B70F-816D91CCE92E}"/>
              </a:ext>
            </a:extLst>
          </p:cNvPr>
          <p:cNvSpPr>
            <a:spLocks noGrp="1"/>
          </p:cNvSpPr>
          <p:nvPr>
            <p:ph idx="1"/>
          </p:nvPr>
        </p:nvSpPr>
        <p:spPr/>
        <p:txBody>
          <a:bodyPr/>
          <a:lstStyle/>
          <a:p>
            <a:pPr marL="0" indent="0">
              <a:buNone/>
            </a:pPr>
            <a:endParaRPr lang="en-US" dirty="0"/>
          </a:p>
          <a:p>
            <a:pPr marL="0" indent="0" algn="ctr">
              <a:buNone/>
            </a:pPr>
            <a:r>
              <a:rPr lang="en-US" sz="4000" dirty="0"/>
              <a:t>6” x 6”</a:t>
            </a:r>
          </a:p>
          <a:p>
            <a:pPr marL="0" indent="0" algn="ctr">
              <a:buNone/>
            </a:pPr>
            <a:r>
              <a:rPr lang="en-US" sz="4000" dirty="0"/>
              <a:t>6” x 12”</a:t>
            </a:r>
          </a:p>
          <a:p>
            <a:pPr marL="0" indent="0" algn="ctr">
              <a:buNone/>
            </a:pPr>
            <a:r>
              <a:rPr lang="en-US" sz="4000" dirty="0"/>
              <a:t>12” x 12”</a:t>
            </a:r>
          </a:p>
        </p:txBody>
      </p:sp>
      <p:sp>
        <p:nvSpPr>
          <p:cNvPr id="4" name="Date Placeholder 3">
            <a:extLst>
              <a:ext uri="{FF2B5EF4-FFF2-40B4-BE49-F238E27FC236}">
                <a16:creationId xmlns:a16="http://schemas.microsoft.com/office/drawing/2014/main" id="{8EA72CF5-AC03-474A-A612-0C4027F76C05}"/>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2DEE1119-EED1-4B58-B522-C9D6BCCF9CF2}"/>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0764E5DF-623D-4781-9173-DA693CCD11DA}"/>
              </a:ext>
            </a:extLst>
          </p:cNvPr>
          <p:cNvSpPr>
            <a:spLocks noGrp="1"/>
          </p:cNvSpPr>
          <p:nvPr>
            <p:ph type="sldNum" sz="quarter" idx="12"/>
          </p:nvPr>
        </p:nvSpPr>
        <p:spPr/>
        <p:txBody>
          <a:bodyPr/>
          <a:lstStyle/>
          <a:p>
            <a:fld id="{907279A6-871B-AA4B-8793-A51F300DBC82}" type="slidenum">
              <a:rPr lang="en-US" smtClean="0"/>
              <a:pPr/>
              <a:t>8</a:t>
            </a:fld>
            <a:endParaRPr lang="en-US" dirty="0"/>
          </a:p>
        </p:txBody>
      </p:sp>
      <p:sp>
        <p:nvSpPr>
          <p:cNvPr id="7" name="Rectangle 6">
            <a:extLst>
              <a:ext uri="{FF2B5EF4-FFF2-40B4-BE49-F238E27FC236}">
                <a16:creationId xmlns:a16="http://schemas.microsoft.com/office/drawing/2014/main" id="{32EE8913-787F-1C46-82D2-0901581947F1}"/>
              </a:ext>
            </a:extLst>
          </p:cNvPr>
          <p:cNvSpPr/>
          <p:nvPr/>
        </p:nvSpPr>
        <p:spPr>
          <a:xfrm>
            <a:off x="0" y="14940"/>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35122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A72CF5-AC03-474A-A612-0C4027F76C05}"/>
              </a:ext>
            </a:extLst>
          </p:cNvPr>
          <p:cNvSpPr>
            <a:spLocks noGrp="1"/>
          </p:cNvSpPr>
          <p:nvPr>
            <p:ph type="dt" sz="half" idx="10"/>
          </p:nvPr>
        </p:nvSpPr>
        <p:spPr/>
        <p:txBody>
          <a:bodyPr/>
          <a:lstStyle/>
          <a:p>
            <a:r>
              <a:rPr lang="en-US"/>
              <a:t>March 9, 2020</a:t>
            </a:r>
            <a:endParaRPr lang="en-US" dirty="0"/>
          </a:p>
        </p:txBody>
      </p:sp>
      <p:sp>
        <p:nvSpPr>
          <p:cNvPr id="5" name="Footer Placeholder 4">
            <a:extLst>
              <a:ext uri="{FF2B5EF4-FFF2-40B4-BE49-F238E27FC236}">
                <a16:creationId xmlns:a16="http://schemas.microsoft.com/office/drawing/2014/main" id="{2DEE1119-EED1-4B58-B522-C9D6BCCF9CF2}"/>
              </a:ext>
            </a:extLst>
          </p:cNvPr>
          <p:cNvSpPr>
            <a:spLocks noGrp="1"/>
          </p:cNvSpPr>
          <p:nvPr>
            <p:ph type="ftr" sz="quarter" idx="11"/>
          </p:nvPr>
        </p:nvSpPr>
        <p:spPr/>
        <p:txBody>
          <a:bodyPr/>
          <a:lstStyle/>
          <a:p>
            <a:r>
              <a:rPr lang="en-US"/>
              <a:t>Cain Center for the Arts - CONFIDENTIAL</a:t>
            </a:r>
            <a:endParaRPr lang="en-US" dirty="0"/>
          </a:p>
        </p:txBody>
      </p:sp>
      <p:sp>
        <p:nvSpPr>
          <p:cNvPr id="6" name="Slide Number Placeholder 5">
            <a:extLst>
              <a:ext uri="{FF2B5EF4-FFF2-40B4-BE49-F238E27FC236}">
                <a16:creationId xmlns:a16="http://schemas.microsoft.com/office/drawing/2014/main" id="{0764E5DF-623D-4781-9173-DA693CCD11DA}"/>
              </a:ext>
            </a:extLst>
          </p:cNvPr>
          <p:cNvSpPr>
            <a:spLocks noGrp="1"/>
          </p:cNvSpPr>
          <p:nvPr>
            <p:ph type="sldNum" sz="quarter" idx="12"/>
          </p:nvPr>
        </p:nvSpPr>
        <p:spPr/>
        <p:txBody>
          <a:bodyPr/>
          <a:lstStyle/>
          <a:p>
            <a:fld id="{907279A6-871B-AA4B-8793-A51F300DBC82}" type="slidenum">
              <a:rPr lang="en-US" smtClean="0"/>
              <a:pPr/>
              <a:t>9</a:t>
            </a:fld>
            <a:endParaRPr lang="en-US" dirty="0"/>
          </a:p>
        </p:txBody>
      </p:sp>
      <p:sp>
        <p:nvSpPr>
          <p:cNvPr id="7" name="Rectangle 6">
            <a:extLst>
              <a:ext uri="{FF2B5EF4-FFF2-40B4-BE49-F238E27FC236}">
                <a16:creationId xmlns:a16="http://schemas.microsoft.com/office/drawing/2014/main" id="{32EE8913-787F-1C46-82D2-0901581947F1}"/>
              </a:ext>
            </a:extLst>
          </p:cNvPr>
          <p:cNvSpPr/>
          <p:nvPr/>
        </p:nvSpPr>
        <p:spPr>
          <a:xfrm>
            <a:off x="0" y="14940"/>
            <a:ext cx="9144000" cy="274637"/>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pic>
        <p:nvPicPr>
          <p:cNvPr id="8" name="Content Placeholder 7">
            <a:extLst>
              <a:ext uri="{FF2B5EF4-FFF2-40B4-BE49-F238E27FC236}">
                <a16:creationId xmlns:a16="http://schemas.microsoft.com/office/drawing/2014/main" id="{BFBAAD79-6F05-0C47-B4C9-7EA3CC922230}"/>
              </a:ext>
            </a:extLst>
          </p:cNvPr>
          <p:cNvPicPr>
            <a:picLocks noChangeAspect="1"/>
          </p:cNvPicPr>
          <p:nvPr/>
        </p:nvPicPr>
        <p:blipFill>
          <a:blip r:embed="rId2"/>
          <a:stretch>
            <a:fillRect/>
          </a:stretch>
        </p:blipFill>
        <p:spPr>
          <a:xfrm>
            <a:off x="297997" y="613857"/>
            <a:ext cx="8548005" cy="5630286"/>
          </a:xfrm>
          <a:prstGeom prst="rect">
            <a:avLst/>
          </a:prstGeom>
        </p:spPr>
      </p:pic>
    </p:spTree>
    <p:extLst>
      <p:ext uri="{BB962C8B-B14F-4D97-AF65-F5344CB8AC3E}">
        <p14:creationId xmlns:p14="http://schemas.microsoft.com/office/powerpoint/2010/main" val="2089088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27737</TotalTime>
  <Words>970</Words>
  <Application>Microsoft Macintosh PowerPoint</Application>
  <PresentationFormat>On-screen Show (4:3)</PresentationFormat>
  <Paragraphs>205</Paragraphs>
  <Slides>20</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Avenir Book</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Paver Campaign</vt:lpstr>
      <vt:lpstr>3 Sizes of Pavers</vt:lpstr>
      <vt:lpstr>PowerPoint Presentation</vt:lpstr>
      <vt:lpstr>Potentially 8,000 Pavers</vt:lpstr>
      <vt:lpstr>How Much Revenue Could Pavers Produce? </vt:lpstr>
      <vt:lpstr>Campaign Cabinet Recommendations</vt:lpstr>
      <vt:lpstr>PowerPoint Presentation</vt:lpstr>
      <vt:lpstr>PowerPoint Presentation</vt:lpstr>
      <vt:lpstr>PowerPoint Presentation</vt:lpstr>
      <vt:lpstr>PowerPoint Presentation</vt:lpstr>
      <vt:lpstr>PowerPoint Presentation</vt:lpstr>
      <vt:lpstr>PowerPoint Presentation</vt:lpstr>
      <vt:lpstr>Gala Success</vt:lpstr>
      <vt:lpstr>PowerPoint Presentation</vt:lpstr>
    </vt:vector>
  </TitlesOfParts>
  <Manager/>
  <Company>Bank of America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Matt Hawkins</dc:creator>
  <cp:keywords/>
  <dc:description/>
  <cp:lastModifiedBy>Microsoft Office User</cp:lastModifiedBy>
  <cp:revision>251</cp:revision>
  <cp:lastPrinted>2019-12-05T19:27:24Z</cp:lastPrinted>
  <dcterms:created xsi:type="dcterms:W3CDTF">2019-07-16T19:00:35Z</dcterms:created>
  <dcterms:modified xsi:type="dcterms:W3CDTF">2020-03-09T20:34:25Z</dcterms:modified>
  <cp:category/>
</cp:coreProperties>
</file>