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336" r:id="rId3"/>
    <p:sldId id="335" r:id="rId4"/>
    <p:sldId id="337" r:id="rId5"/>
    <p:sldId id="330" r:id="rId6"/>
    <p:sldId id="343" r:id="rId7"/>
    <p:sldId id="375" r:id="rId8"/>
    <p:sldId id="376" r:id="rId9"/>
    <p:sldId id="338" r:id="rId10"/>
    <p:sldId id="340" r:id="rId11"/>
    <p:sldId id="344" r:id="rId12"/>
    <p:sldId id="377" r:id="rId13"/>
    <p:sldId id="351" r:id="rId14"/>
    <p:sldId id="35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558D"/>
    <a:srgbClr val="E82404"/>
    <a:srgbClr val="942920"/>
    <a:srgbClr val="2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 autoAdjust="0"/>
    <p:restoredTop sz="94402"/>
  </p:normalViewPr>
  <p:slideViewPr>
    <p:cSldViewPr snapToGrid="0" snapToObjects="1">
      <p:cViewPr varScale="1">
        <p:scale>
          <a:sx n="77" d="100"/>
          <a:sy n="77" d="100"/>
        </p:scale>
        <p:origin x="8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E322-BA0D-A946-84AE-D4F44B7E9242}" type="datetimeFigureOut">
              <a:rPr lang="en-US" smtClean="0"/>
              <a:pPr/>
              <a:t>3/2/20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6F7F-9BAA-D24F-80A6-D4D7AEF961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638F-773B-F545-9D1B-1898DCD2CB91}" type="datetimeFigureOut">
              <a:rPr lang="en-US" smtClean="0"/>
              <a:pPr/>
              <a:t>3/2/20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B9729-C6E3-8B4C-8F9F-EB538DBA2C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2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23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36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61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80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1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552734" y="4643394"/>
            <a:ext cx="6809014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March, 2020 Executive Committee Meeting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4, 2020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5168" y="0"/>
            <a:ext cx="3713663" cy="480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29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57E3-1B58-4D14-88D4-1334186A1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Much Revenue Could Pavers Produce?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09E5E-DB53-4D2F-9780-54FDBA70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D3A8-2FEE-4760-94B2-DB8BA4343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D7967-699B-46BA-BEBE-A5F02714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9772D7B-174C-F14F-9850-1AC84E3FEFA5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417637"/>
          <a:ext cx="8229601" cy="3985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1461">
                  <a:extLst>
                    <a:ext uri="{9D8B030D-6E8A-4147-A177-3AD203B41FA5}">
                      <a16:colId xmlns:a16="http://schemas.microsoft.com/office/drawing/2014/main" val="4075916788"/>
                    </a:ext>
                  </a:extLst>
                </a:gridCol>
                <a:gridCol w="1660708">
                  <a:extLst>
                    <a:ext uri="{9D8B030D-6E8A-4147-A177-3AD203B41FA5}">
                      <a16:colId xmlns:a16="http://schemas.microsoft.com/office/drawing/2014/main" val="54312413"/>
                    </a:ext>
                  </a:extLst>
                </a:gridCol>
                <a:gridCol w="1689144">
                  <a:extLst>
                    <a:ext uri="{9D8B030D-6E8A-4147-A177-3AD203B41FA5}">
                      <a16:colId xmlns:a16="http://schemas.microsoft.com/office/drawing/2014/main" val="2929912338"/>
                    </a:ext>
                  </a:extLst>
                </a:gridCol>
                <a:gridCol w="1689144">
                  <a:extLst>
                    <a:ext uri="{9D8B030D-6E8A-4147-A177-3AD203B41FA5}">
                      <a16:colId xmlns:a16="http://schemas.microsoft.com/office/drawing/2014/main" val="2411700308"/>
                    </a:ext>
                  </a:extLst>
                </a:gridCol>
                <a:gridCol w="1689144">
                  <a:extLst>
                    <a:ext uri="{9D8B030D-6E8A-4147-A177-3AD203B41FA5}">
                      <a16:colId xmlns:a16="http://schemas.microsoft.com/office/drawing/2014/main" val="4267937466"/>
                    </a:ext>
                  </a:extLst>
                </a:gridCol>
              </a:tblGrid>
              <a:tr h="3985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6X6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6X12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12x12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2625409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1,100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9954821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Price/Unit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$500.00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8326251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Revenue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$125,000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$175,000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$250,000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$550,000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8565902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0091190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Price/Unit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3,500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0307817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Revenue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$250,000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$350,000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$500,000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$1,100,000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4380401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6517144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Price/Unit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875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328718"/>
                  </a:ext>
                </a:extLst>
              </a:tr>
              <a:tr h="398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Revenue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$62,500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$87,500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$125,000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$275,000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843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33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33363-246A-4492-B4A5-7D4B7AC6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Campaign Cabinet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62684-4136-4480-9756-10B7123F5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7823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We need to reach our goal of $500,000 by 12/31/20 to meet our defined campaign goal.</a:t>
            </a:r>
          </a:p>
          <a:p>
            <a:r>
              <a:rPr lang="en-US" sz="2800" dirty="0"/>
              <a:t>Phase I timeframe 4/3/2020 to 12/31/20</a:t>
            </a:r>
          </a:p>
          <a:p>
            <a:r>
              <a:rPr lang="en-US" sz="2800" dirty="0"/>
              <a:t>Price Tiers $250, $500, $1,000</a:t>
            </a:r>
          </a:p>
          <a:p>
            <a:r>
              <a:rPr lang="en-US" sz="2800" dirty="0"/>
              <a:t>Recruit Task Force:</a:t>
            </a:r>
          </a:p>
          <a:p>
            <a:pPr lvl="1"/>
            <a:r>
              <a:rPr lang="en-US" sz="2400" dirty="0"/>
              <a:t>Organize details of Phase One launch May 1</a:t>
            </a:r>
          </a:p>
          <a:p>
            <a:pPr lvl="1"/>
            <a:r>
              <a:rPr lang="en-US" sz="2400" dirty="0"/>
              <a:t>Execute Gala paver sales</a:t>
            </a:r>
          </a:p>
          <a:p>
            <a:pPr lvl="1"/>
            <a:r>
              <a:rPr lang="en-US" sz="2400" dirty="0"/>
              <a:t>Define Gala Support Needs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2AA65-6B55-4D1E-8865-9A1CD0D0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345F7-ACB7-4507-97F9-9AA78FD0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10CAB-3626-4536-85A9-3DF78C19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9658F6-C468-0046-B13F-56737C19D743}"/>
              </a:ext>
            </a:extLst>
          </p:cNvPr>
          <p:cNvSpPr/>
          <p:nvPr/>
        </p:nvSpPr>
        <p:spPr>
          <a:xfrm>
            <a:off x="0" y="14940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40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33363-246A-4492-B4A5-7D4B7AC6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Additional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62684-4136-4480-9756-10B7123F5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7823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Sell interior pavers at a premium beginning 4/3 to Founders’ Society Members and gala guests</a:t>
            </a:r>
          </a:p>
          <a:p>
            <a:r>
              <a:rPr lang="en-US" sz="2800" dirty="0"/>
              <a:t>Price point of $2,000</a:t>
            </a:r>
          </a:p>
          <a:p>
            <a:r>
              <a:rPr lang="en-US" sz="2800" dirty="0"/>
              <a:t>Open to wider audience 4/4 with email to Founders’ Society members</a:t>
            </a:r>
          </a:p>
          <a:p>
            <a:r>
              <a:rPr lang="en-US" sz="2800" dirty="0"/>
              <a:t>250 initial interior pavers = $500,000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2AA65-6B55-4D1E-8865-9A1CD0D0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345F7-ACB7-4507-97F9-9AA78FD0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10CAB-3626-4536-85A9-3DF78C19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9658F6-C468-0046-B13F-56737C19D743}"/>
              </a:ext>
            </a:extLst>
          </p:cNvPr>
          <p:cNvSpPr/>
          <p:nvPr/>
        </p:nvSpPr>
        <p:spPr>
          <a:xfrm>
            <a:off x="0" y="14940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552734" y="4643394"/>
            <a:ext cx="6809014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Garamond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28, 2020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977A0D-EFE7-A84F-BB68-D38BBAC88C28}"/>
              </a:ext>
            </a:extLst>
          </p:cNvPr>
          <p:cNvGraphicFramePr>
            <a:graphicFrameLocks noGrp="1"/>
          </p:cNvGraphicFramePr>
          <p:nvPr/>
        </p:nvGraphicFramePr>
        <p:xfrm>
          <a:off x="182881" y="2059620"/>
          <a:ext cx="8875221" cy="31965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58407">
                  <a:extLst>
                    <a:ext uri="{9D8B030D-6E8A-4147-A177-3AD203B41FA5}">
                      <a16:colId xmlns:a16="http://schemas.microsoft.com/office/drawing/2014/main" val="1949702682"/>
                    </a:ext>
                  </a:extLst>
                </a:gridCol>
                <a:gridCol w="2958407">
                  <a:extLst>
                    <a:ext uri="{9D8B030D-6E8A-4147-A177-3AD203B41FA5}">
                      <a16:colId xmlns:a16="http://schemas.microsoft.com/office/drawing/2014/main" val="1923537769"/>
                    </a:ext>
                  </a:extLst>
                </a:gridCol>
                <a:gridCol w="2958407">
                  <a:extLst>
                    <a:ext uri="{9D8B030D-6E8A-4147-A177-3AD203B41FA5}">
                      <a16:colId xmlns:a16="http://schemas.microsoft.com/office/drawing/2014/main" val="3219048027"/>
                    </a:ext>
                  </a:extLst>
                </a:gridCol>
              </a:tblGrid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Campaign Support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37,000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3338594650"/>
                  </a:ext>
                </a:extLst>
              </a:tr>
              <a:tr h="457824">
                <a:tc>
                  <a:txBody>
                    <a:bodyPr/>
                    <a:lstStyle/>
                    <a:p>
                      <a:r>
                        <a:rPr lang="en-US" sz="1800" dirty="0"/>
                        <a:t>Marketing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$153,500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3844367383"/>
                  </a:ext>
                </a:extLst>
              </a:tr>
              <a:tr h="457824">
                <a:tc>
                  <a:txBody>
                    <a:bodyPr/>
                    <a:lstStyle/>
                    <a:p>
                      <a:r>
                        <a:rPr lang="en-US" sz="1800" dirty="0"/>
                        <a:t>Legal and Processing Fees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45,000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95355484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Events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$115,000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831211576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Cultivation Meetings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10,000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1487727448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Donor Recognition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20,000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216294413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Contingency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55,895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4049916613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Total: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$436,395</a:t>
                      </a:r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1539199663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7B308A07-3CA7-E748-A0B2-7837251BC9F4}"/>
              </a:ext>
            </a:extLst>
          </p:cNvPr>
          <p:cNvSpPr/>
          <p:nvPr/>
        </p:nvSpPr>
        <p:spPr>
          <a:xfrm>
            <a:off x="9922" y="24628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8CDA24E-4871-7341-B500-FD8A30143E4C}"/>
              </a:ext>
            </a:extLst>
          </p:cNvPr>
          <p:cNvSpPr txBox="1">
            <a:spLocks/>
          </p:cNvSpPr>
          <p:nvPr/>
        </p:nvSpPr>
        <p:spPr>
          <a:xfrm>
            <a:off x="387551" y="699131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i="1" dirty="0">
                <a:solidFill>
                  <a:srgbClr val="B73C24"/>
                </a:solidFill>
                <a:latin typeface="Avenir Book"/>
                <a:cs typeface="Garamond"/>
              </a:rPr>
              <a:t>Approved Campaign Budget</a:t>
            </a:r>
          </a:p>
        </p:txBody>
      </p:sp>
    </p:spTree>
    <p:extLst>
      <p:ext uri="{BB962C8B-B14F-4D97-AF65-F5344CB8AC3E}">
        <p14:creationId xmlns:p14="http://schemas.microsoft.com/office/powerpoint/2010/main" val="2960214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552734" y="4643394"/>
            <a:ext cx="6809014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Garamond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28, 2020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977A0D-EFE7-A84F-BB68-D38BBAC88C28}"/>
              </a:ext>
            </a:extLst>
          </p:cNvPr>
          <p:cNvGraphicFramePr>
            <a:graphicFrameLocks noGrp="1"/>
          </p:cNvGraphicFramePr>
          <p:nvPr/>
        </p:nvGraphicFramePr>
        <p:xfrm>
          <a:off x="182881" y="1255997"/>
          <a:ext cx="8875221" cy="4639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407">
                  <a:extLst>
                    <a:ext uri="{9D8B030D-6E8A-4147-A177-3AD203B41FA5}">
                      <a16:colId xmlns:a16="http://schemas.microsoft.com/office/drawing/2014/main" val="1949702682"/>
                    </a:ext>
                  </a:extLst>
                </a:gridCol>
                <a:gridCol w="2958407">
                  <a:extLst>
                    <a:ext uri="{9D8B030D-6E8A-4147-A177-3AD203B41FA5}">
                      <a16:colId xmlns:a16="http://schemas.microsoft.com/office/drawing/2014/main" val="1923537769"/>
                    </a:ext>
                  </a:extLst>
                </a:gridCol>
                <a:gridCol w="2958407">
                  <a:extLst>
                    <a:ext uri="{9D8B030D-6E8A-4147-A177-3AD203B41FA5}">
                      <a16:colId xmlns:a16="http://schemas.microsoft.com/office/drawing/2014/main" val="3219048027"/>
                    </a:ext>
                  </a:extLst>
                </a:gridCol>
              </a:tblGrid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Video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$80,000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3338594650"/>
                  </a:ext>
                </a:extLst>
              </a:tr>
              <a:tr h="457824">
                <a:tc>
                  <a:txBody>
                    <a:bodyPr/>
                    <a:lstStyle/>
                    <a:p>
                      <a:r>
                        <a:rPr lang="en-US" sz="1800" dirty="0"/>
                        <a:t>Paver Campaign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5,000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3844367383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Aquesta Challenge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5,000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831211576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Print Media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7,500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1487727448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Radio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3,000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216294413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Digital Media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$25,000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4049916613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Content Specialist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$10,000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3561585024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Campaign Collateral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$10,000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3686183382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Branded Giveaways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5,000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3112866809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Presentation Materials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   500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51303046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Contingency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  2,500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1597141437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r>
                        <a:rPr lang="en-US" sz="1800" dirty="0"/>
                        <a:t>Total:</a:t>
                      </a:r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29" marR="91129" marT="45564" marB="4556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$153,500</a:t>
                      </a:r>
                    </a:p>
                  </a:txBody>
                  <a:tcPr marL="91129" marR="91129" marT="45564" marB="45564"/>
                </a:tc>
                <a:extLst>
                  <a:ext uri="{0D108BD9-81ED-4DB2-BD59-A6C34878D82A}">
                    <a16:rowId xmlns:a16="http://schemas.microsoft.com/office/drawing/2014/main" val="1539199663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7B308A07-3CA7-E748-A0B2-7837251BC9F4}"/>
              </a:ext>
            </a:extLst>
          </p:cNvPr>
          <p:cNvSpPr/>
          <p:nvPr/>
        </p:nvSpPr>
        <p:spPr>
          <a:xfrm>
            <a:off x="9922" y="24628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8CDA24E-4871-7341-B500-FD8A30143E4C}"/>
              </a:ext>
            </a:extLst>
          </p:cNvPr>
          <p:cNvSpPr txBox="1">
            <a:spLocks/>
          </p:cNvSpPr>
          <p:nvPr/>
        </p:nvSpPr>
        <p:spPr>
          <a:xfrm>
            <a:off x="387551" y="699131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i="1" dirty="0">
                <a:solidFill>
                  <a:srgbClr val="B73C24"/>
                </a:solidFill>
                <a:latin typeface="Avenir Book"/>
                <a:cs typeface="Garamond"/>
              </a:rPr>
              <a:t>Campaign Marketing Budget</a:t>
            </a:r>
          </a:p>
        </p:txBody>
      </p:sp>
    </p:spTree>
    <p:extLst>
      <p:ext uri="{BB962C8B-B14F-4D97-AF65-F5344CB8AC3E}">
        <p14:creationId xmlns:p14="http://schemas.microsoft.com/office/powerpoint/2010/main" val="285359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February Pledge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March 4,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450934" y="1493650"/>
            <a:ext cx="82358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11 new pledges totaling $91,025 on a $25,000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 Sponsorships – Keele Family and Randy Marion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8 new Founders’ Society Members in February </a:t>
            </a:r>
          </a:p>
        </p:txBody>
      </p:sp>
    </p:spTree>
    <p:extLst>
      <p:ext uri="{BB962C8B-B14F-4D97-AF65-F5344CB8AC3E}">
        <p14:creationId xmlns:p14="http://schemas.microsoft.com/office/powerpoint/2010/main" val="121412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3 Month Snapshot – Pledges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3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March 4,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B4C6FF-F398-5447-88BF-ACC6A326F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24" y="1167410"/>
            <a:ext cx="8670551" cy="486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January Cash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March 4,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1470598" y="2593025"/>
            <a:ext cx="64422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22 payments totaling $83,590.48 </a:t>
            </a:r>
          </a:p>
          <a:p>
            <a:r>
              <a:rPr lang="en-US" sz="3600" dirty="0"/>
              <a:t>on a $1,566.00 goal </a:t>
            </a:r>
          </a:p>
        </p:txBody>
      </p:sp>
    </p:spTree>
    <p:extLst>
      <p:ext uri="{BB962C8B-B14F-4D97-AF65-F5344CB8AC3E}">
        <p14:creationId xmlns:p14="http://schemas.microsoft.com/office/powerpoint/2010/main" val="40458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3 Month Snapshot - Cash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5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March 4,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2E42C50-B841-B048-B49F-0538B0ABBA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63" y="1562099"/>
            <a:ext cx="8344874" cy="425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2020 - The Campaign Ahead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6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March 4,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5E8A77-B9D1-794F-8413-59EEE968D7B4}"/>
              </a:ext>
            </a:extLst>
          </p:cNvPr>
          <p:cNvSpPr txBox="1"/>
          <p:nvPr/>
        </p:nvSpPr>
        <p:spPr>
          <a:xfrm>
            <a:off x="1470765" y="1997839"/>
            <a:ext cx="60500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Left to Raise: $9,398,900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61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Founders’ Gala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7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A24B9AA-1075-134C-895F-3AF6F2AA6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6245"/>
            <a:ext cx="9144000" cy="251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9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EFEE7-0023-4D5E-BCC5-48585854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86143"/>
            <a:ext cx="8229600" cy="1143000"/>
          </a:xfrm>
        </p:spPr>
        <p:txBody>
          <a:bodyPr/>
          <a:lstStyle/>
          <a:p>
            <a:r>
              <a:rPr lang="en-US" dirty="0"/>
              <a:t>Paver Campaign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72CF5-AC03-474A-A612-0C4027F7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E1119-EED1-4B58-B522-C9D6BCCF9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4E5DF-623D-4781-9173-DA693CCD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EE8913-787F-1C46-82D2-0901581947F1}"/>
              </a:ext>
            </a:extLst>
          </p:cNvPr>
          <p:cNvSpPr/>
          <p:nvPr/>
        </p:nvSpPr>
        <p:spPr>
          <a:xfrm>
            <a:off x="0" y="14940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0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EFEE7-0023-4D5E-BCC5-48585854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9764"/>
            <a:ext cx="8229600" cy="1143000"/>
          </a:xfrm>
        </p:spPr>
        <p:txBody>
          <a:bodyPr/>
          <a:lstStyle/>
          <a:p>
            <a:r>
              <a:rPr lang="en-US" dirty="0"/>
              <a:t>Potentially 8,000 Pavers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E8D5C-9EB5-4A8A-B70F-816D91CC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number of potential pavers provides a number of opportunities and challenges: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many can we reasonably sell?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is our timeframe for selling?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is the appropriate price point for the three sizes of pavers?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72CF5-AC03-474A-A612-0C4027F7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E1119-EED1-4B58-B522-C9D6BCCF9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4E5DF-623D-4781-9173-DA693CCD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EE8913-787F-1C46-82D2-0901581947F1}"/>
              </a:ext>
            </a:extLst>
          </p:cNvPr>
          <p:cNvSpPr/>
          <p:nvPr/>
        </p:nvSpPr>
        <p:spPr>
          <a:xfrm>
            <a:off x="0" y="14940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1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27367</TotalTime>
  <Words>542</Words>
  <Application>Microsoft Macintosh PowerPoint</Application>
  <PresentationFormat>On-screen Show (4:3)</PresentationFormat>
  <Paragraphs>168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Avenir Book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Paver Campaign</vt:lpstr>
      <vt:lpstr>Potentially 8,000 Pavers</vt:lpstr>
      <vt:lpstr>How Much Revenue Could Pavers Produce? </vt:lpstr>
      <vt:lpstr>Campaign Cabinet Recommendations</vt:lpstr>
      <vt:lpstr>Additional Opportunity</vt:lpstr>
      <vt:lpstr>PowerPoint Presentation</vt:lpstr>
      <vt:lpstr>PowerPoint Presentation</vt:lpstr>
    </vt:vector>
  </TitlesOfParts>
  <Manager/>
  <Company>Bank of America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Matt Hawkins</dc:creator>
  <cp:keywords/>
  <dc:description/>
  <cp:lastModifiedBy>Microsoft Office User</cp:lastModifiedBy>
  <cp:revision>237</cp:revision>
  <cp:lastPrinted>2019-12-05T19:27:24Z</cp:lastPrinted>
  <dcterms:created xsi:type="dcterms:W3CDTF">2019-07-16T19:00:35Z</dcterms:created>
  <dcterms:modified xsi:type="dcterms:W3CDTF">2020-03-04T21:14:37Z</dcterms:modified>
  <cp:category/>
</cp:coreProperties>
</file>