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388" r:id="rId2"/>
    <p:sldId id="389" r:id="rId3"/>
    <p:sldId id="390" r:id="rId4"/>
    <p:sldId id="391" r:id="rId5"/>
    <p:sldId id="258" r:id="rId6"/>
    <p:sldId id="379" r:id="rId7"/>
    <p:sldId id="380" r:id="rId8"/>
    <p:sldId id="337" r:id="rId9"/>
    <p:sldId id="384" r:id="rId10"/>
    <p:sldId id="383" r:id="rId11"/>
    <p:sldId id="260" r:id="rId12"/>
    <p:sldId id="262" r:id="rId13"/>
    <p:sldId id="270" r:id="rId14"/>
    <p:sldId id="38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72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9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C5933D-A263-C44D-9536-D5F648AE2219}" type="datetimeFigureOut">
              <a:rPr lang="en-US" smtClean="0"/>
              <a:t>4/13/20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2442CC-63C6-864B-8958-A79B40391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868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FD10A6-EF00-5947-9C8C-2F841B262E7A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540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FD10A6-EF00-5947-9C8C-2F841B262E7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8586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FD10A6-EF00-5947-9C8C-2F841B262E7A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9810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FD10A6-EF00-5947-9C8C-2F841B262E7A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2399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FD10A6-EF00-5947-9C8C-2F841B262E7A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9922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8916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187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6D3C8-0FFA-ED4B-8DCD-84836EFE03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361B10-6271-424F-A071-37EC7BF4F6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BE0FCA-986A-F84B-A7BC-FEA48798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1,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DC1CFB-C9DC-324B-87EA-05BD8D54D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9C511-F832-1147-8E01-ABDEA4A18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F182-2602-6347-A1B7-6221EAD76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551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EE0BE-1CDA-884E-A679-2A54C2ADF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765B7D-FC99-6346-8719-AAF6833CD5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491B0-A14B-B547-B2A2-128B21CF3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1,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FAB34B-34F8-5F47-977C-59FB7AD79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67970C-BFA9-8644-BB42-E20712D2D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F182-2602-6347-A1B7-6221EAD76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752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2704C1-2A3E-8945-AFA3-77A069597E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B10474-A77C-3B4B-8CC8-E56A964A00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323E6-4948-FC44-AD2C-F26F46F88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1,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054B46-D739-0B4C-A66A-7716C2B37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7D6F04-A930-DC45-9CA1-BBA00BED2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F182-2602-6347-A1B7-6221EAD76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05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9A617-DC7E-C843-9A86-5C4C02E26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54B9EE-FD6E-7E47-A9E6-AEB5D04977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837434-FA85-C440-AC92-93130C1FC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1,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58BDCD-1049-DC4D-A4A2-96D2C2D5D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DC0175-664A-1647-B19D-3D05E3008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F182-2602-6347-A1B7-6221EAD76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213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12006-848A-A043-9CED-EE2141EEB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384022-1B4F-1F43-A906-E283266DFD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99A5E-095B-004E-90D2-86CC48EB1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1,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3C853-7DA6-7749-A828-174CC29FB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29DE81-A99E-9443-9073-55A0EF28D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F182-2602-6347-A1B7-6221EAD76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482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964F7-7A9F-BF4A-AD9E-299955385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801D9-A53B-0740-8C0D-A4E5203124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715027-EEF0-2641-A206-FDF1DDF4C5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B2BF11-EDCC-0841-98C3-98B39017D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1,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E7021D-BE44-9B49-BE8D-1C8FAAB12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C422FA-5BF2-2745-9E63-175AEFB65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F182-2602-6347-A1B7-6221EAD76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214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0C748-81B0-4E41-BE65-2EDD88E96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1AFC73-61D4-3B4D-AF43-83464CAAF0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DA95F8-4510-8D42-8366-69B0B1A70F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50DBC9-7CDA-D34F-BA4C-3FDFC0C500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F997B5-EE11-4D4B-A70B-42058D8BA3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02D055-7641-7345-8DEC-594220A7B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1, 2020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921B2D-2E69-C947-9465-6CF74CFED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CB9C00-C744-0B4A-A527-5020F7CF6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F182-2602-6347-A1B7-6221EAD76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02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3D0BD-8888-404A-AE28-9685F4FAA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C9E921-1892-DA4B-83BB-6A263A408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1, 2020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2BE2E3-32D5-504F-A03A-F5F195A71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88CAC5-88DD-EC47-A384-BB9B5BB38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F182-2602-6347-A1B7-6221EAD76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009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911F1A-666B-6741-9925-A5D7F0760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1, 2020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CADC71-AD8B-CB48-8996-9B3E2C0E4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7FC151-A514-7B46-BD7D-EBFB7927B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F182-2602-6347-A1B7-6221EAD76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289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459DB-03B9-E247-892A-06716C79B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B88553-83DD-BA4A-BB26-542080EA6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B16790-D698-F74D-B094-E4B0A0598F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5A4914-D71C-D945-8004-13B6071E9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1,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6D760F-78E1-0E45-8D64-59871AB74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EEFFF9-06D6-4944-918B-60062E446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F182-2602-6347-A1B7-6221EAD76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500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50AE2-B9D7-D84E-B8AE-64411C4AE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AF197B-1A53-9C45-93BE-E805984324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DA4865-BA55-AC4B-96E4-3D8A3D19A7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F180EA-0C05-BD4A-A74A-C6C774514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1,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5924E6-1887-2E49-BFEE-C4D930D1F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3E2AF4-9273-E249-A14D-1DD153CAF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F182-2602-6347-A1B7-6221EAD76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679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EE1883-AF6E-D94E-814A-C8547878F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F5107C-86E9-FE4C-A567-6EBDD93E1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59C7CC-680F-064F-8204-09C30C04DE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April 1,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4F11D6-541E-3E43-A661-84DC9AD555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Cain Center for the Arts - CONFIDENTIAL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FF8641-E74F-4444-824F-DA1B814002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FF182-2602-6347-A1B7-6221EAD76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960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6032067"/>
            <a:ext cx="12192000" cy="825937"/>
          </a:xfrm>
          <a:prstGeom prst="rect">
            <a:avLst/>
          </a:prstGeom>
          <a:solidFill>
            <a:srgbClr val="22446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7" name="Text Placeholder 7"/>
          <p:cNvSpPr txBox="1">
            <a:spLocks/>
          </p:cNvSpPr>
          <p:nvPr/>
        </p:nvSpPr>
        <p:spPr>
          <a:xfrm>
            <a:off x="3214638" y="4582723"/>
            <a:ext cx="5762722" cy="1252144"/>
          </a:xfrm>
          <a:prstGeom prst="rect">
            <a:avLst/>
          </a:prstGeom>
        </p:spPr>
        <p:txBody>
          <a:bodyPr vert="horz" lIns="91407" tIns="45704" rIns="91407" bIns="45704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Garamond"/>
              </a:rPr>
              <a:t>April, 2020 </a:t>
            </a:r>
          </a:p>
          <a:p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Garamond"/>
              </a:rPr>
              <a:t>Executive Director Report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2"/>
            <a:ext cx="12192000" cy="673872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0D4F4-51CC-2A4C-AEE0-04CBA1AFBEC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BC714FD-7C39-BF4B-8015-740A1A22F3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81608" y="622054"/>
            <a:ext cx="4228783" cy="4647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366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F283E98-9013-3047-86A5-D54848E5ECE8}"/>
              </a:ext>
            </a:extLst>
          </p:cNvPr>
          <p:cNvSpPr/>
          <p:nvPr/>
        </p:nvSpPr>
        <p:spPr>
          <a:xfrm>
            <a:off x="0" y="0"/>
            <a:ext cx="12192000" cy="338751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039B59-2A8B-1145-989B-4DDE22DC721A}"/>
              </a:ext>
            </a:extLst>
          </p:cNvPr>
          <p:cNvSpPr/>
          <p:nvPr/>
        </p:nvSpPr>
        <p:spPr>
          <a:xfrm>
            <a:off x="0" y="6032067"/>
            <a:ext cx="12192000" cy="825937"/>
          </a:xfrm>
          <a:prstGeom prst="rect">
            <a:avLst/>
          </a:prstGeom>
          <a:solidFill>
            <a:srgbClr val="22446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C0A1B6-ED04-E842-857F-51C8CB9E9E39}"/>
              </a:ext>
            </a:extLst>
          </p:cNvPr>
          <p:cNvSpPr txBox="1"/>
          <p:nvPr/>
        </p:nvSpPr>
        <p:spPr>
          <a:xfrm>
            <a:off x="1560576" y="1353312"/>
            <a:ext cx="910742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RECOMMENDATION </a:t>
            </a:r>
            <a:endParaRPr lang="en-US" sz="2800" dirty="0"/>
          </a:p>
          <a:p>
            <a:r>
              <a:rPr lang="en-US" sz="2800" dirty="0"/>
              <a:t>Delay Public Phase fundraising for some period of time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Continue focus on major gifts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Continue to seek grants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Stay in front of donors with positive news and programs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889DD6-F1B7-724A-9F8E-983952C6A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6732DE-D08B-224C-9048-F57D18624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F182-2602-6347-A1B7-6221EAD7681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916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58F33-FFA5-F041-9E48-274C2AB9B9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7203" y="1456106"/>
            <a:ext cx="9144000" cy="1003254"/>
          </a:xfrm>
        </p:spPr>
        <p:txBody>
          <a:bodyPr>
            <a:normAutofit/>
          </a:bodyPr>
          <a:lstStyle/>
          <a:p>
            <a:r>
              <a:rPr lang="en-US" dirty="0"/>
              <a:t>Original Plan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B3A4AE-D311-864C-A99D-A719E6FE82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62390"/>
            <a:ext cx="9680448" cy="2859722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December 31, 2020		Campaign fully pledged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February 1, 2021			Bidding begins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April 1, 2021			Construction begins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June, 2022				Construction complete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September, 2022			First season begins</a:t>
            </a:r>
          </a:p>
          <a:p>
            <a:pPr algn="l"/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A23F46-C495-AC43-A56C-DCB8E00129B7}"/>
              </a:ext>
            </a:extLst>
          </p:cNvPr>
          <p:cNvSpPr/>
          <p:nvPr/>
        </p:nvSpPr>
        <p:spPr>
          <a:xfrm>
            <a:off x="0" y="0"/>
            <a:ext cx="12192000" cy="338751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7C5FD8-59A7-B541-AFC3-0B6111AB545B}"/>
              </a:ext>
            </a:extLst>
          </p:cNvPr>
          <p:cNvSpPr/>
          <p:nvPr/>
        </p:nvSpPr>
        <p:spPr>
          <a:xfrm>
            <a:off x="0" y="6032067"/>
            <a:ext cx="12192000" cy="825937"/>
          </a:xfrm>
          <a:prstGeom prst="rect">
            <a:avLst/>
          </a:prstGeom>
          <a:solidFill>
            <a:srgbClr val="22446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4EB9B9-3D1A-2042-AED9-BA9E3E785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61A3E7-B7C7-F140-B912-669B2561F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F182-2602-6347-A1B7-6221EAD7681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4649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58F33-FFA5-F041-9E48-274C2AB9B9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New Scenario</a:t>
            </a:r>
            <a:br>
              <a:rPr lang="en-US" dirty="0"/>
            </a:br>
            <a:r>
              <a:rPr lang="en-US" sz="4400" i="1" dirty="0"/>
              <a:t> 3- Month Public Phase Delay</a:t>
            </a:r>
            <a:br>
              <a:rPr lang="en-US" sz="4400" i="1" dirty="0"/>
            </a:br>
            <a:r>
              <a:rPr lang="en-US" sz="4400" i="1" dirty="0"/>
              <a:t>July 1, 2020 Resume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B3A4AE-D311-864C-A99D-A719E6FE82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62390"/>
            <a:ext cx="9680448" cy="2859722"/>
          </a:xfrm>
        </p:spPr>
        <p:txBody>
          <a:bodyPr>
            <a:normAutofit fontScale="92500"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No capital fundraising takes place April 1 – June 30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Use time to support partners, communicate, execute projects, plan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July 1 house parties resume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In person gala takes place 9/12/20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Brick campaign kicks off at gala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Public phase kicks off 10/1/20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Community events resume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372AF81-5C40-D84D-BCDB-5378D4F35F81}"/>
              </a:ext>
            </a:extLst>
          </p:cNvPr>
          <p:cNvSpPr/>
          <p:nvPr/>
        </p:nvSpPr>
        <p:spPr>
          <a:xfrm>
            <a:off x="0" y="0"/>
            <a:ext cx="12192000" cy="338751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7275EBF-A20C-814F-AC48-43CA024CD54F}"/>
              </a:ext>
            </a:extLst>
          </p:cNvPr>
          <p:cNvSpPr/>
          <p:nvPr/>
        </p:nvSpPr>
        <p:spPr>
          <a:xfrm>
            <a:off x="0" y="6032067"/>
            <a:ext cx="12192000" cy="825937"/>
          </a:xfrm>
          <a:prstGeom prst="rect">
            <a:avLst/>
          </a:prstGeom>
          <a:solidFill>
            <a:srgbClr val="22446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9CD6FEA-5DBF-A744-A8F8-0F0AD79E0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817D754-F5EA-EA40-A195-78B909852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F182-2602-6347-A1B7-6221EAD7681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3778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58F33-FFA5-F041-9E48-274C2AB9B9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New Scenario Timeline</a:t>
            </a:r>
            <a:br>
              <a:rPr lang="en-US" dirty="0"/>
            </a:br>
            <a:r>
              <a:rPr lang="en-US" sz="4000" i="1" dirty="0"/>
              <a:t>July 1, 2020 Resume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B3A4AE-D311-864C-A99D-A719E6FE82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62390"/>
            <a:ext cx="9680448" cy="2859722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April 31, 2021			Campaign fully pledged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May 1, 2021			Bidding begins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July, 2021				Construction begins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October, 2022			Construction complete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December, 2022			Soft open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Fall, 2023				First full season begins</a:t>
            </a:r>
          </a:p>
          <a:p>
            <a:pPr algn="l"/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7323D17-D568-D242-8F18-65E5A7BFC56C}"/>
              </a:ext>
            </a:extLst>
          </p:cNvPr>
          <p:cNvSpPr/>
          <p:nvPr/>
        </p:nvSpPr>
        <p:spPr>
          <a:xfrm>
            <a:off x="0" y="0"/>
            <a:ext cx="12192000" cy="338751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1F6592-30CA-FA47-BC29-5F4D0EE726F2}"/>
              </a:ext>
            </a:extLst>
          </p:cNvPr>
          <p:cNvSpPr/>
          <p:nvPr/>
        </p:nvSpPr>
        <p:spPr>
          <a:xfrm>
            <a:off x="0" y="6032067"/>
            <a:ext cx="12192000" cy="825937"/>
          </a:xfrm>
          <a:prstGeom prst="rect">
            <a:avLst/>
          </a:prstGeom>
          <a:solidFill>
            <a:srgbClr val="22446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0A2537D-2565-E640-9CD4-B512F8872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6D76F7B-9364-C843-96A6-F20DFA5FC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F182-2602-6347-A1B7-6221EAD7681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958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54598DE0-8FE4-419D-B3A6-E48E8EE080B5}"/>
              </a:ext>
            </a:extLst>
          </p:cNvPr>
          <p:cNvCxnSpPr>
            <a:cxnSpLocks/>
          </p:cNvCxnSpPr>
          <p:nvPr/>
        </p:nvCxnSpPr>
        <p:spPr>
          <a:xfrm>
            <a:off x="2051248" y="1837676"/>
            <a:ext cx="0" cy="30708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>
            <a:extLst>
              <a:ext uri="{FF2B5EF4-FFF2-40B4-BE49-F238E27FC236}">
                <a16:creationId xmlns:a16="http://schemas.microsoft.com/office/drawing/2014/main" id="{D3FF808F-164E-4EFF-93B5-0276AC585E4D}"/>
              </a:ext>
            </a:extLst>
          </p:cNvPr>
          <p:cNvCxnSpPr>
            <a:cxnSpLocks/>
          </p:cNvCxnSpPr>
          <p:nvPr/>
        </p:nvCxnSpPr>
        <p:spPr>
          <a:xfrm>
            <a:off x="2267017" y="1837676"/>
            <a:ext cx="0" cy="30680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9AD82D23-5984-4905-8FFC-9F6D519745D2}"/>
              </a:ext>
            </a:extLst>
          </p:cNvPr>
          <p:cNvCxnSpPr>
            <a:cxnSpLocks/>
          </p:cNvCxnSpPr>
          <p:nvPr/>
        </p:nvCxnSpPr>
        <p:spPr>
          <a:xfrm>
            <a:off x="6204010" y="1770488"/>
            <a:ext cx="0" cy="311757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1407DD10-B71E-4624-91AC-A5B96DE999FA}"/>
              </a:ext>
            </a:extLst>
          </p:cNvPr>
          <p:cNvCxnSpPr>
            <a:cxnSpLocks/>
          </p:cNvCxnSpPr>
          <p:nvPr/>
        </p:nvCxnSpPr>
        <p:spPr>
          <a:xfrm>
            <a:off x="3657837" y="1792034"/>
            <a:ext cx="0" cy="314182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D9585035-0A26-4EF0-9C07-E74881959ECE}"/>
              </a:ext>
            </a:extLst>
          </p:cNvPr>
          <p:cNvCxnSpPr>
            <a:cxnSpLocks/>
          </p:cNvCxnSpPr>
          <p:nvPr/>
        </p:nvCxnSpPr>
        <p:spPr>
          <a:xfrm>
            <a:off x="3023701" y="1787177"/>
            <a:ext cx="0" cy="3118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lowchart: Manual Input 3">
            <a:extLst>
              <a:ext uri="{FF2B5EF4-FFF2-40B4-BE49-F238E27FC236}">
                <a16:creationId xmlns:a16="http://schemas.microsoft.com/office/drawing/2014/main" id="{B8D03E11-CE69-4BBB-8BE7-57CF6BC5A515}"/>
              </a:ext>
            </a:extLst>
          </p:cNvPr>
          <p:cNvSpPr/>
          <p:nvPr/>
        </p:nvSpPr>
        <p:spPr>
          <a:xfrm rot="10800000">
            <a:off x="-37262" y="0"/>
            <a:ext cx="12192000" cy="940905"/>
          </a:xfrm>
          <a:prstGeom prst="flowChartManualInpu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C4D879-85E2-4D63-A3AF-711F746C446D}"/>
              </a:ext>
            </a:extLst>
          </p:cNvPr>
          <p:cNvSpPr txBox="1"/>
          <p:nvPr/>
        </p:nvSpPr>
        <p:spPr>
          <a:xfrm>
            <a:off x="0" y="106702"/>
            <a:ext cx="9552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Athelas Regular"/>
                <a:cs typeface="Athelas Regular"/>
              </a:rPr>
              <a:t>CCA – Covid-19 Scenarios</a:t>
            </a:r>
            <a:endParaRPr lang="en-US" sz="2400" b="1" dirty="0">
              <a:latin typeface="Athelas Regular"/>
              <a:cs typeface="Athelas Regular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BE31E7-7B43-4C88-9319-407FDD8D6F3F}"/>
              </a:ext>
            </a:extLst>
          </p:cNvPr>
          <p:cNvSpPr txBox="1"/>
          <p:nvPr/>
        </p:nvSpPr>
        <p:spPr>
          <a:xfrm>
            <a:off x="1853480" y="842529"/>
            <a:ext cx="1833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Athelas Regular"/>
                <a:cs typeface="Athelas Regular"/>
              </a:rPr>
              <a:t>2020</a:t>
            </a:r>
            <a:endParaRPr lang="en-US" sz="2400" b="1" dirty="0">
              <a:latin typeface="Athelas Regular"/>
              <a:cs typeface="Athelas Regular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A24B367-32ED-4733-B523-234F6D02AAAC}"/>
              </a:ext>
            </a:extLst>
          </p:cNvPr>
          <p:cNvSpPr txBox="1"/>
          <p:nvPr/>
        </p:nvSpPr>
        <p:spPr>
          <a:xfrm>
            <a:off x="6177913" y="792753"/>
            <a:ext cx="28170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Athelas Regular"/>
                <a:cs typeface="Athelas Regular"/>
              </a:rPr>
              <a:t>2022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802F66F-3791-42D4-AAF1-AEE56231E86F}"/>
              </a:ext>
            </a:extLst>
          </p:cNvPr>
          <p:cNvCxnSpPr>
            <a:cxnSpLocks/>
          </p:cNvCxnSpPr>
          <p:nvPr/>
        </p:nvCxnSpPr>
        <p:spPr>
          <a:xfrm>
            <a:off x="214934" y="1306023"/>
            <a:ext cx="0" cy="3599668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4771DDE-8A23-4A06-972D-1186322445A0}"/>
              </a:ext>
            </a:extLst>
          </p:cNvPr>
          <p:cNvSpPr txBox="1"/>
          <p:nvPr/>
        </p:nvSpPr>
        <p:spPr>
          <a:xfrm>
            <a:off x="250116" y="1460151"/>
            <a:ext cx="11189929" cy="307777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cs typeface="Athelas Regular"/>
              </a:rPr>
              <a:t>FUNDRAISING</a:t>
            </a:r>
            <a:endParaRPr lang="en-US" sz="1400" dirty="0">
              <a:solidFill>
                <a:schemeClr val="bg1"/>
              </a:solidFill>
              <a:cs typeface="Athelas Regular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3D92D0C-B514-4969-980C-0466D5EFAA60}"/>
              </a:ext>
            </a:extLst>
          </p:cNvPr>
          <p:cNvSpPr txBox="1"/>
          <p:nvPr/>
        </p:nvSpPr>
        <p:spPr>
          <a:xfrm rot="16200000">
            <a:off x="1479717" y="1140087"/>
            <a:ext cx="7267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thelas Regular"/>
                <a:cs typeface="Athelas Regular"/>
              </a:rPr>
              <a:t>APR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42E0E9C-009A-44E8-9AE0-CE2EE83F705D}"/>
              </a:ext>
            </a:extLst>
          </p:cNvPr>
          <p:cNvSpPr txBox="1"/>
          <p:nvPr/>
        </p:nvSpPr>
        <p:spPr>
          <a:xfrm rot="16200000">
            <a:off x="1684315" y="1120523"/>
            <a:ext cx="7267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thelas Regular"/>
                <a:cs typeface="Athelas Regular"/>
              </a:rPr>
              <a:t>MAY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428C5AA-B4D2-44FB-A8DA-DC9408721F5B}"/>
              </a:ext>
            </a:extLst>
          </p:cNvPr>
          <p:cNvSpPr txBox="1"/>
          <p:nvPr/>
        </p:nvSpPr>
        <p:spPr>
          <a:xfrm rot="16200000">
            <a:off x="1894166" y="1127293"/>
            <a:ext cx="7267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thelas Regular"/>
                <a:cs typeface="Athelas Regular"/>
              </a:rPr>
              <a:t>JUN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9995305-23AD-4819-8319-D745B499EF78}"/>
              </a:ext>
            </a:extLst>
          </p:cNvPr>
          <p:cNvSpPr txBox="1"/>
          <p:nvPr/>
        </p:nvSpPr>
        <p:spPr>
          <a:xfrm rot="16200000">
            <a:off x="2090642" y="1131075"/>
            <a:ext cx="7267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thelas Regular"/>
                <a:cs typeface="Athelas Regular"/>
              </a:rPr>
              <a:t>JUL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4B1D9FB-0B26-480A-821E-7FE56EB7C1B5}"/>
              </a:ext>
            </a:extLst>
          </p:cNvPr>
          <p:cNvSpPr txBox="1"/>
          <p:nvPr/>
        </p:nvSpPr>
        <p:spPr>
          <a:xfrm rot="16200000">
            <a:off x="2271724" y="1136509"/>
            <a:ext cx="7267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thelas Regular"/>
                <a:cs typeface="Athelas Regular"/>
              </a:rPr>
              <a:t>AUG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1EA387A-04C5-4CFA-865B-CA0569A74E08}"/>
              </a:ext>
            </a:extLst>
          </p:cNvPr>
          <p:cNvSpPr txBox="1"/>
          <p:nvPr/>
        </p:nvSpPr>
        <p:spPr>
          <a:xfrm rot="16200000">
            <a:off x="2456005" y="1137209"/>
            <a:ext cx="7267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thelas Regular"/>
                <a:cs typeface="Athelas Regular"/>
              </a:rPr>
              <a:t>SEP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2EC3EE6-018C-45E9-9F24-838ABD3E6327}"/>
              </a:ext>
            </a:extLst>
          </p:cNvPr>
          <p:cNvSpPr txBox="1"/>
          <p:nvPr/>
        </p:nvSpPr>
        <p:spPr>
          <a:xfrm rot="16200000">
            <a:off x="2668243" y="1126748"/>
            <a:ext cx="7267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thelas Regular"/>
                <a:cs typeface="Athelas Regular"/>
              </a:rPr>
              <a:t>OCT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A2D625F-A496-4A8B-838A-B6005F173A22}"/>
              </a:ext>
            </a:extLst>
          </p:cNvPr>
          <p:cNvSpPr txBox="1"/>
          <p:nvPr/>
        </p:nvSpPr>
        <p:spPr>
          <a:xfrm rot="16200000">
            <a:off x="2849442" y="1132179"/>
            <a:ext cx="7267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thelas Regular"/>
                <a:cs typeface="Athelas Regular"/>
              </a:rPr>
              <a:t>NOV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FEAABBC-9B25-4E01-B47E-08699E878979}"/>
              </a:ext>
            </a:extLst>
          </p:cNvPr>
          <p:cNvSpPr txBox="1"/>
          <p:nvPr/>
        </p:nvSpPr>
        <p:spPr>
          <a:xfrm rot="16200000">
            <a:off x="3050650" y="1098209"/>
            <a:ext cx="7267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thelas Regular"/>
                <a:cs typeface="Athelas Regular"/>
              </a:rPr>
              <a:t>DEC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A6056E1-A95F-42BB-B55A-3DF75EB5FE52}"/>
              </a:ext>
            </a:extLst>
          </p:cNvPr>
          <p:cNvSpPr txBox="1"/>
          <p:nvPr/>
        </p:nvSpPr>
        <p:spPr>
          <a:xfrm rot="16200000">
            <a:off x="3267442" y="1124032"/>
            <a:ext cx="7267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thelas Regular"/>
                <a:cs typeface="Athelas Regular"/>
              </a:rPr>
              <a:t>JAN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99F52D4-413D-4E0B-B35D-52C84819AB2D}"/>
              </a:ext>
            </a:extLst>
          </p:cNvPr>
          <p:cNvSpPr txBox="1"/>
          <p:nvPr/>
        </p:nvSpPr>
        <p:spPr>
          <a:xfrm rot="16200000">
            <a:off x="3486496" y="1117874"/>
            <a:ext cx="7267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thelas Regular"/>
                <a:cs typeface="Athelas Regular"/>
              </a:rPr>
              <a:t>FEB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88660F2-7B4E-4545-B0CE-9662AADF84AF}"/>
              </a:ext>
            </a:extLst>
          </p:cNvPr>
          <p:cNvSpPr txBox="1"/>
          <p:nvPr/>
        </p:nvSpPr>
        <p:spPr>
          <a:xfrm rot="16200000">
            <a:off x="3695009" y="1127294"/>
            <a:ext cx="7267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thelas Regular"/>
                <a:cs typeface="Athelas Regular"/>
              </a:rPr>
              <a:t>MAR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8675CAB-5137-4AB7-9B7A-0A76DDDCFF73}"/>
              </a:ext>
            </a:extLst>
          </p:cNvPr>
          <p:cNvSpPr txBox="1"/>
          <p:nvPr/>
        </p:nvSpPr>
        <p:spPr>
          <a:xfrm rot="16200000">
            <a:off x="3879550" y="1124873"/>
            <a:ext cx="7267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thelas Regular"/>
                <a:cs typeface="Athelas Regular"/>
              </a:rPr>
              <a:t>APR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BCF2702-D7C2-49B9-9384-73EE7E8CA8FD}"/>
              </a:ext>
            </a:extLst>
          </p:cNvPr>
          <p:cNvSpPr txBox="1"/>
          <p:nvPr/>
        </p:nvSpPr>
        <p:spPr>
          <a:xfrm rot="16200000">
            <a:off x="4089075" y="1113626"/>
            <a:ext cx="7267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thelas Regular"/>
                <a:cs typeface="Athelas Regular"/>
              </a:rPr>
              <a:t>MAY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CD4058C-73A7-43EC-A5AF-4B4F6DBB850B}"/>
              </a:ext>
            </a:extLst>
          </p:cNvPr>
          <p:cNvSpPr txBox="1"/>
          <p:nvPr/>
        </p:nvSpPr>
        <p:spPr>
          <a:xfrm rot="16200000">
            <a:off x="4275718" y="1105338"/>
            <a:ext cx="7267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thelas Regular"/>
                <a:cs typeface="Athelas Regular"/>
              </a:rPr>
              <a:t>JUN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A72C80C-AB89-4F78-9899-2E37F67419CE}"/>
              </a:ext>
            </a:extLst>
          </p:cNvPr>
          <p:cNvSpPr txBox="1"/>
          <p:nvPr/>
        </p:nvSpPr>
        <p:spPr>
          <a:xfrm rot="16200000">
            <a:off x="4481970" y="1115481"/>
            <a:ext cx="7267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thelas Regular"/>
                <a:cs typeface="Athelas Regular"/>
              </a:rPr>
              <a:t>JUL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B02AA74-9CCF-4541-9AB9-1A56C718497B}"/>
              </a:ext>
            </a:extLst>
          </p:cNvPr>
          <p:cNvSpPr txBox="1"/>
          <p:nvPr/>
        </p:nvSpPr>
        <p:spPr>
          <a:xfrm rot="16200000">
            <a:off x="4705357" y="1094768"/>
            <a:ext cx="7267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thelas Regular"/>
                <a:cs typeface="Athelas Regular"/>
              </a:rPr>
              <a:t>AUG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DE59565-3DCA-4E79-B261-92E7E0D0A0F2}"/>
              </a:ext>
            </a:extLst>
          </p:cNvPr>
          <p:cNvSpPr txBox="1"/>
          <p:nvPr/>
        </p:nvSpPr>
        <p:spPr>
          <a:xfrm rot="16200000">
            <a:off x="4914720" y="1124873"/>
            <a:ext cx="7267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thelas Regular"/>
                <a:cs typeface="Athelas Regular"/>
              </a:rPr>
              <a:t>SEP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8354982-8A78-4A2A-B948-C172E8AF4774}"/>
              </a:ext>
            </a:extLst>
          </p:cNvPr>
          <p:cNvSpPr txBox="1"/>
          <p:nvPr/>
        </p:nvSpPr>
        <p:spPr>
          <a:xfrm rot="16200000">
            <a:off x="5114554" y="1124873"/>
            <a:ext cx="7267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thelas Regular"/>
                <a:cs typeface="Athelas Regular"/>
              </a:rPr>
              <a:t>OCT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2384A1F8-F8A5-40C9-9BA3-8C2540B59257}"/>
              </a:ext>
            </a:extLst>
          </p:cNvPr>
          <p:cNvSpPr txBox="1"/>
          <p:nvPr/>
        </p:nvSpPr>
        <p:spPr>
          <a:xfrm rot="16200000">
            <a:off x="5327662" y="1136509"/>
            <a:ext cx="7267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thelas Regular"/>
                <a:cs typeface="Athelas Regular"/>
              </a:rPr>
              <a:t>NOV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54780D54-1795-4AD1-A520-B803436321AE}"/>
              </a:ext>
            </a:extLst>
          </p:cNvPr>
          <p:cNvSpPr txBox="1"/>
          <p:nvPr/>
        </p:nvSpPr>
        <p:spPr>
          <a:xfrm rot="16200000">
            <a:off x="5544957" y="1098090"/>
            <a:ext cx="7267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thelas Regular"/>
                <a:cs typeface="Athelas Regular"/>
              </a:rPr>
              <a:t>DEC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8104ABD4-AC78-42A3-8437-CB7580D04D56}"/>
              </a:ext>
            </a:extLst>
          </p:cNvPr>
          <p:cNvSpPr txBox="1"/>
          <p:nvPr/>
        </p:nvSpPr>
        <p:spPr>
          <a:xfrm rot="16200000">
            <a:off x="5816122" y="1102828"/>
            <a:ext cx="7267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thelas Regular"/>
                <a:cs typeface="Athelas Regular"/>
              </a:rPr>
              <a:t>JAN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CA286CC3-810B-4540-8279-800F1AEDF9CC}"/>
              </a:ext>
            </a:extLst>
          </p:cNvPr>
          <p:cNvSpPr txBox="1"/>
          <p:nvPr/>
        </p:nvSpPr>
        <p:spPr>
          <a:xfrm rot="16200000">
            <a:off x="6016484" y="1126747"/>
            <a:ext cx="7267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thelas Regular"/>
                <a:cs typeface="Athelas Regular"/>
              </a:rPr>
              <a:t>FEB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89798B1B-A771-4067-8120-5B19E272378F}"/>
              </a:ext>
            </a:extLst>
          </p:cNvPr>
          <p:cNvSpPr txBox="1"/>
          <p:nvPr/>
        </p:nvSpPr>
        <p:spPr>
          <a:xfrm rot="16200000">
            <a:off x="6253886" y="1083554"/>
            <a:ext cx="7267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thelas Regular"/>
                <a:cs typeface="Athelas Regular"/>
              </a:rPr>
              <a:t>MAR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B45E7034-62EC-4174-A46F-EFF43A810E4A}"/>
              </a:ext>
            </a:extLst>
          </p:cNvPr>
          <p:cNvSpPr txBox="1"/>
          <p:nvPr/>
        </p:nvSpPr>
        <p:spPr>
          <a:xfrm rot="16200000">
            <a:off x="6477244" y="1097183"/>
            <a:ext cx="7267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thelas Regular"/>
                <a:cs typeface="Athelas Regular"/>
              </a:rPr>
              <a:t>APR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F873ECFA-4FF3-4BF6-B0E4-A2B084E51245}"/>
              </a:ext>
            </a:extLst>
          </p:cNvPr>
          <p:cNvSpPr txBox="1"/>
          <p:nvPr/>
        </p:nvSpPr>
        <p:spPr>
          <a:xfrm rot="16200000">
            <a:off x="6737164" y="1087972"/>
            <a:ext cx="7267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thelas Regular"/>
                <a:cs typeface="Athelas Regular"/>
              </a:rPr>
              <a:t>MAY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EFFF01EF-323C-4729-816C-AD7C06E8364C}"/>
              </a:ext>
            </a:extLst>
          </p:cNvPr>
          <p:cNvSpPr txBox="1"/>
          <p:nvPr/>
        </p:nvSpPr>
        <p:spPr>
          <a:xfrm rot="16200000">
            <a:off x="6959230" y="1094768"/>
            <a:ext cx="7267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thelas Regular"/>
                <a:cs typeface="Athelas Regular"/>
              </a:rPr>
              <a:t>JUN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A66B79A-BBE3-4127-99F9-A69FA155BC9D}"/>
              </a:ext>
            </a:extLst>
          </p:cNvPr>
          <p:cNvSpPr txBox="1"/>
          <p:nvPr/>
        </p:nvSpPr>
        <p:spPr>
          <a:xfrm rot="16200000">
            <a:off x="7189769" y="1120324"/>
            <a:ext cx="7267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thelas Regular"/>
                <a:cs typeface="Athelas Regular"/>
              </a:rPr>
              <a:t>JUL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0509DCC2-17EB-4901-B4C9-50A0CD297A23}"/>
              </a:ext>
            </a:extLst>
          </p:cNvPr>
          <p:cNvSpPr txBox="1"/>
          <p:nvPr/>
        </p:nvSpPr>
        <p:spPr>
          <a:xfrm rot="16200000">
            <a:off x="7433597" y="1070122"/>
            <a:ext cx="7267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thelas Regular"/>
                <a:cs typeface="Athelas Regular"/>
              </a:rPr>
              <a:t>AUG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4E6166CF-D59E-4FBD-BD50-0194E24152A4}"/>
              </a:ext>
            </a:extLst>
          </p:cNvPr>
          <p:cNvSpPr txBox="1"/>
          <p:nvPr/>
        </p:nvSpPr>
        <p:spPr>
          <a:xfrm rot="16200000">
            <a:off x="7693299" y="1111055"/>
            <a:ext cx="7267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thelas Regular"/>
                <a:cs typeface="Athelas Regular"/>
              </a:rPr>
              <a:t>SEP</a:t>
            </a:r>
          </a:p>
        </p:txBody>
      </p:sp>
      <p:cxnSp>
        <p:nvCxnSpPr>
          <p:cNvPr id="205" name="Straight Connector 204">
            <a:extLst>
              <a:ext uri="{FF2B5EF4-FFF2-40B4-BE49-F238E27FC236}">
                <a16:creationId xmlns:a16="http://schemas.microsoft.com/office/drawing/2014/main" id="{C674DAB7-B8DB-41C7-B58B-17EFCA86BF32}"/>
              </a:ext>
            </a:extLst>
          </p:cNvPr>
          <p:cNvCxnSpPr>
            <a:cxnSpLocks/>
          </p:cNvCxnSpPr>
          <p:nvPr/>
        </p:nvCxnSpPr>
        <p:spPr>
          <a:xfrm>
            <a:off x="1822511" y="1786265"/>
            <a:ext cx="0" cy="3122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Connector 208">
            <a:extLst>
              <a:ext uri="{FF2B5EF4-FFF2-40B4-BE49-F238E27FC236}">
                <a16:creationId xmlns:a16="http://schemas.microsoft.com/office/drawing/2014/main" id="{211F185A-A2A4-407E-9F12-DE610B56911A}"/>
              </a:ext>
            </a:extLst>
          </p:cNvPr>
          <p:cNvCxnSpPr>
            <a:cxnSpLocks/>
          </p:cNvCxnSpPr>
          <p:nvPr/>
        </p:nvCxnSpPr>
        <p:spPr>
          <a:xfrm>
            <a:off x="2653039" y="1793436"/>
            <a:ext cx="0" cy="30946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Connector 209">
            <a:extLst>
              <a:ext uri="{FF2B5EF4-FFF2-40B4-BE49-F238E27FC236}">
                <a16:creationId xmlns:a16="http://schemas.microsoft.com/office/drawing/2014/main" id="{1EF0F6F1-E70A-45F2-AE19-F423179B9457}"/>
              </a:ext>
            </a:extLst>
          </p:cNvPr>
          <p:cNvCxnSpPr>
            <a:cxnSpLocks/>
          </p:cNvCxnSpPr>
          <p:nvPr/>
        </p:nvCxnSpPr>
        <p:spPr>
          <a:xfrm>
            <a:off x="2807475" y="1814966"/>
            <a:ext cx="0" cy="3090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>
            <a:extLst>
              <a:ext uri="{FF2B5EF4-FFF2-40B4-BE49-F238E27FC236}">
                <a16:creationId xmlns:a16="http://schemas.microsoft.com/office/drawing/2014/main" id="{016049C3-04B7-4F98-BEB3-A7A0B1D83362}"/>
              </a:ext>
            </a:extLst>
          </p:cNvPr>
          <p:cNvCxnSpPr>
            <a:cxnSpLocks/>
          </p:cNvCxnSpPr>
          <p:nvPr/>
        </p:nvCxnSpPr>
        <p:spPr>
          <a:xfrm>
            <a:off x="3230240" y="1814966"/>
            <a:ext cx="0" cy="30730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>
            <a:extLst>
              <a:ext uri="{FF2B5EF4-FFF2-40B4-BE49-F238E27FC236}">
                <a16:creationId xmlns:a16="http://schemas.microsoft.com/office/drawing/2014/main" id="{12F6CDBE-310E-4D25-A6E7-07541B8CE3F9}"/>
              </a:ext>
            </a:extLst>
          </p:cNvPr>
          <p:cNvCxnSpPr>
            <a:cxnSpLocks/>
          </p:cNvCxnSpPr>
          <p:nvPr/>
        </p:nvCxnSpPr>
        <p:spPr>
          <a:xfrm>
            <a:off x="3425902" y="1521615"/>
            <a:ext cx="0" cy="33664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>
            <a:extLst>
              <a:ext uri="{FF2B5EF4-FFF2-40B4-BE49-F238E27FC236}">
                <a16:creationId xmlns:a16="http://schemas.microsoft.com/office/drawing/2014/main" id="{34F98EFE-C377-4B56-85A6-DEC45B2BA583}"/>
              </a:ext>
            </a:extLst>
          </p:cNvPr>
          <p:cNvCxnSpPr>
            <a:cxnSpLocks/>
          </p:cNvCxnSpPr>
          <p:nvPr/>
        </p:nvCxnSpPr>
        <p:spPr>
          <a:xfrm>
            <a:off x="7800443" y="1786265"/>
            <a:ext cx="0" cy="3101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Connector 214">
            <a:extLst>
              <a:ext uri="{FF2B5EF4-FFF2-40B4-BE49-F238E27FC236}">
                <a16:creationId xmlns:a16="http://schemas.microsoft.com/office/drawing/2014/main" id="{8020A020-7DB7-44E0-B220-16B2040D5CCC}"/>
              </a:ext>
            </a:extLst>
          </p:cNvPr>
          <p:cNvCxnSpPr>
            <a:cxnSpLocks/>
          </p:cNvCxnSpPr>
          <p:nvPr/>
        </p:nvCxnSpPr>
        <p:spPr>
          <a:xfrm>
            <a:off x="3864025" y="1814966"/>
            <a:ext cx="0" cy="30730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Connector 215">
            <a:extLst>
              <a:ext uri="{FF2B5EF4-FFF2-40B4-BE49-F238E27FC236}">
                <a16:creationId xmlns:a16="http://schemas.microsoft.com/office/drawing/2014/main" id="{18A55214-0562-47B0-BF2C-5F35F732FFB9}"/>
              </a:ext>
            </a:extLst>
          </p:cNvPr>
          <p:cNvCxnSpPr>
            <a:cxnSpLocks/>
          </p:cNvCxnSpPr>
          <p:nvPr/>
        </p:nvCxnSpPr>
        <p:spPr>
          <a:xfrm>
            <a:off x="4452439" y="1789850"/>
            <a:ext cx="0" cy="31158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Connector 216">
            <a:extLst>
              <a:ext uri="{FF2B5EF4-FFF2-40B4-BE49-F238E27FC236}">
                <a16:creationId xmlns:a16="http://schemas.microsoft.com/office/drawing/2014/main" id="{A1BCF545-6153-4B87-9EE7-3B78336C253E}"/>
              </a:ext>
            </a:extLst>
          </p:cNvPr>
          <p:cNvCxnSpPr>
            <a:cxnSpLocks/>
          </p:cNvCxnSpPr>
          <p:nvPr/>
        </p:nvCxnSpPr>
        <p:spPr>
          <a:xfrm flipH="1">
            <a:off x="4249599" y="1793436"/>
            <a:ext cx="8577" cy="30946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Connector 217">
            <a:extLst>
              <a:ext uri="{FF2B5EF4-FFF2-40B4-BE49-F238E27FC236}">
                <a16:creationId xmlns:a16="http://schemas.microsoft.com/office/drawing/2014/main" id="{D25AA6A7-81EF-4074-B904-4D80A09B3D22}"/>
              </a:ext>
            </a:extLst>
          </p:cNvPr>
          <p:cNvCxnSpPr>
            <a:cxnSpLocks/>
          </p:cNvCxnSpPr>
          <p:nvPr/>
        </p:nvCxnSpPr>
        <p:spPr>
          <a:xfrm>
            <a:off x="4855666" y="1793436"/>
            <a:ext cx="0" cy="3140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Straight Connector 218">
            <a:extLst>
              <a:ext uri="{FF2B5EF4-FFF2-40B4-BE49-F238E27FC236}">
                <a16:creationId xmlns:a16="http://schemas.microsoft.com/office/drawing/2014/main" id="{91F25057-F6D5-43FB-B92C-29DB162D7D51}"/>
              </a:ext>
            </a:extLst>
          </p:cNvPr>
          <p:cNvCxnSpPr>
            <a:cxnSpLocks/>
          </p:cNvCxnSpPr>
          <p:nvPr/>
        </p:nvCxnSpPr>
        <p:spPr>
          <a:xfrm>
            <a:off x="4635518" y="1786265"/>
            <a:ext cx="0" cy="31034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Connector 219">
            <a:extLst>
              <a:ext uri="{FF2B5EF4-FFF2-40B4-BE49-F238E27FC236}">
                <a16:creationId xmlns:a16="http://schemas.microsoft.com/office/drawing/2014/main" id="{BBF3F4F1-6E3B-4281-A26F-2E778BD34824}"/>
              </a:ext>
            </a:extLst>
          </p:cNvPr>
          <p:cNvCxnSpPr>
            <a:cxnSpLocks/>
          </p:cNvCxnSpPr>
          <p:nvPr/>
        </p:nvCxnSpPr>
        <p:spPr>
          <a:xfrm>
            <a:off x="5477918" y="1832330"/>
            <a:ext cx="0" cy="30557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Connector 220">
            <a:extLst>
              <a:ext uri="{FF2B5EF4-FFF2-40B4-BE49-F238E27FC236}">
                <a16:creationId xmlns:a16="http://schemas.microsoft.com/office/drawing/2014/main" id="{3D9F507B-4945-4263-9284-BA306A927D6A}"/>
              </a:ext>
            </a:extLst>
          </p:cNvPr>
          <p:cNvCxnSpPr>
            <a:cxnSpLocks/>
          </p:cNvCxnSpPr>
          <p:nvPr/>
        </p:nvCxnSpPr>
        <p:spPr>
          <a:xfrm>
            <a:off x="6617250" y="1838085"/>
            <a:ext cx="0" cy="3049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>
            <a:extLst>
              <a:ext uri="{FF2B5EF4-FFF2-40B4-BE49-F238E27FC236}">
                <a16:creationId xmlns:a16="http://schemas.microsoft.com/office/drawing/2014/main" id="{AA40AE56-995C-49FE-AF11-7F919A6C29DD}"/>
              </a:ext>
            </a:extLst>
          </p:cNvPr>
          <p:cNvCxnSpPr>
            <a:cxnSpLocks/>
          </p:cNvCxnSpPr>
          <p:nvPr/>
        </p:nvCxnSpPr>
        <p:spPr>
          <a:xfrm>
            <a:off x="5275843" y="1814966"/>
            <a:ext cx="0" cy="3090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>
            <a:extLst>
              <a:ext uri="{FF2B5EF4-FFF2-40B4-BE49-F238E27FC236}">
                <a16:creationId xmlns:a16="http://schemas.microsoft.com/office/drawing/2014/main" id="{49C94ACB-A435-46FF-816B-BA7A9B33B4B6}"/>
              </a:ext>
            </a:extLst>
          </p:cNvPr>
          <p:cNvCxnSpPr>
            <a:cxnSpLocks/>
          </p:cNvCxnSpPr>
          <p:nvPr/>
        </p:nvCxnSpPr>
        <p:spPr>
          <a:xfrm>
            <a:off x="5713058" y="1783911"/>
            <a:ext cx="0" cy="31041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>
            <a:extLst>
              <a:ext uri="{FF2B5EF4-FFF2-40B4-BE49-F238E27FC236}">
                <a16:creationId xmlns:a16="http://schemas.microsoft.com/office/drawing/2014/main" id="{825DAAD8-EFA3-450F-8E2B-804FA87563B0}"/>
              </a:ext>
            </a:extLst>
          </p:cNvPr>
          <p:cNvCxnSpPr>
            <a:cxnSpLocks/>
          </p:cNvCxnSpPr>
          <p:nvPr/>
        </p:nvCxnSpPr>
        <p:spPr>
          <a:xfrm>
            <a:off x="5914130" y="1793436"/>
            <a:ext cx="0" cy="30946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Connector 225">
            <a:extLst>
              <a:ext uri="{FF2B5EF4-FFF2-40B4-BE49-F238E27FC236}">
                <a16:creationId xmlns:a16="http://schemas.microsoft.com/office/drawing/2014/main" id="{37E83B90-7C0B-48F8-94FB-E68B13083DF0}"/>
              </a:ext>
            </a:extLst>
          </p:cNvPr>
          <p:cNvCxnSpPr>
            <a:cxnSpLocks/>
          </p:cNvCxnSpPr>
          <p:nvPr/>
        </p:nvCxnSpPr>
        <p:spPr>
          <a:xfrm>
            <a:off x="5068721" y="1767005"/>
            <a:ext cx="0" cy="31386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>
            <a:extLst>
              <a:ext uri="{FF2B5EF4-FFF2-40B4-BE49-F238E27FC236}">
                <a16:creationId xmlns:a16="http://schemas.microsoft.com/office/drawing/2014/main" id="{7E7C2CB9-EABC-4C48-AF38-8EEDB8A7C4D1}"/>
              </a:ext>
            </a:extLst>
          </p:cNvPr>
          <p:cNvCxnSpPr>
            <a:cxnSpLocks/>
          </p:cNvCxnSpPr>
          <p:nvPr/>
        </p:nvCxnSpPr>
        <p:spPr>
          <a:xfrm>
            <a:off x="6379848" y="1783911"/>
            <a:ext cx="0" cy="31041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>
            <a:extLst>
              <a:ext uri="{FF2B5EF4-FFF2-40B4-BE49-F238E27FC236}">
                <a16:creationId xmlns:a16="http://schemas.microsoft.com/office/drawing/2014/main" id="{4097E5E1-E397-42D0-8F72-C973D00F4B10}"/>
              </a:ext>
            </a:extLst>
          </p:cNvPr>
          <p:cNvCxnSpPr>
            <a:cxnSpLocks/>
          </p:cNvCxnSpPr>
          <p:nvPr/>
        </p:nvCxnSpPr>
        <p:spPr>
          <a:xfrm flipH="1">
            <a:off x="7102447" y="1776589"/>
            <a:ext cx="7649" cy="31291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>
            <a:extLst>
              <a:ext uri="{FF2B5EF4-FFF2-40B4-BE49-F238E27FC236}">
                <a16:creationId xmlns:a16="http://schemas.microsoft.com/office/drawing/2014/main" id="{ABE5FD01-DF8F-41BA-BE6E-8661A7C9FA53}"/>
              </a:ext>
            </a:extLst>
          </p:cNvPr>
          <p:cNvCxnSpPr>
            <a:cxnSpLocks/>
          </p:cNvCxnSpPr>
          <p:nvPr/>
        </p:nvCxnSpPr>
        <p:spPr>
          <a:xfrm>
            <a:off x="7553133" y="1798924"/>
            <a:ext cx="0" cy="30891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>
            <a:extLst>
              <a:ext uri="{FF2B5EF4-FFF2-40B4-BE49-F238E27FC236}">
                <a16:creationId xmlns:a16="http://schemas.microsoft.com/office/drawing/2014/main" id="{1451A934-F18F-4984-A141-CD1A519AA586}"/>
              </a:ext>
            </a:extLst>
          </p:cNvPr>
          <p:cNvCxnSpPr>
            <a:cxnSpLocks/>
          </p:cNvCxnSpPr>
          <p:nvPr/>
        </p:nvCxnSpPr>
        <p:spPr>
          <a:xfrm>
            <a:off x="7322595" y="1793436"/>
            <a:ext cx="0" cy="30946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>
            <a:extLst>
              <a:ext uri="{FF2B5EF4-FFF2-40B4-BE49-F238E27FC236}">
                <a16:creationId xmlns:a16="http://schemas.microsoft.com/office/drawing/2014/main" id="{19DDDC5F-EFA6-4285-BADB-9773C22B5E70}"/>
              </a:ext>
            </a:extLst>
          </p:cNvPr>
          <p:cNvCxnSpPr>
            <a:cxnSpLocks/>
          </p:cNvCxnSpPr>
          <p:nvPr/>
        </p:nvCxnSpPr>
        <p:spPr>
          <a:xfrm>
            <a:off x="6866039" y="1762706"/>
            <a:ext cx="0" cy="31270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>
            <a:extLst>
              <a:ext uri="{FF2B5EF4-FFF2-40B4-BE49-F238E27FC236}">
                <a16:creationId xmlns:a16="http://schemas.microsoft.com/office/drawing/2014/main" id="{614B653B-55B3-4CFB-ADD6-828BB9C80ACB}"/>
              </a:ext>
            </a:extLst>
          </p:cNvPr>
          <p:cNvCxnSpPr>
            <a:cxnSpLocks/>
          </p:cNvCxnSpPr>
          <p:nvPr/>
        </p:nvCxnSpPr>
        <p:spPr>
          <a:xfrm>
            <a:off x="8052965" y="1783911"/>
            <a:ext cx="22562" cy="3124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Connector 237">
            <a:extLst>
              <a:ext uri="{FF2B5EF4-FFF2-40B4-BE49-F238E27FC236}">
                <a16:creationId xmlns:a16="http://schemas.microsoft.com/office/drawing/2014/main" id="{083F7C6D-1B84-4449-AB0D-29F65B5D5D85}"/>
              </a:ext>
            </a:extLst>
          </p:cNvPr>
          <p:cNvCxnSpPr>
            <a:cxnSpLocks/>
          </p:cNvCxnSpPr>
          <p:nvPr/>
        </p:nvCxnSpPr>
        <p:spPr>
          <a:xfrm>
            <a:off x="1840382" y="3166238"/>
            <a:ext cx="9465536" cy="112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TextBox 242">
            <a:extLst>
              <a:ext uri="{FF2B5EF4-FFF2-40B4-BE49-F238E27FC236}">
                <a16:creationId xmlns:a16="http://schemas.microsoft.com/office/drawing/2014/main" id="{36C968E9-C08D-4652-A785-F3E368A4EDEC}"/>
              </a:ext>
            </a:extLst>
          </p:cNvPr>
          <p:cNvSpPr txBox="1"/>
          <p:nvPr/>
        </p:nvSpPr>
        <p:spPr>
          <a:xfrm>
            <a:off x="2043774" y="1886496"/>
            <a:ext cx="1595584" cy="24622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PUBLIC CAMPAIGN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E0958ED-BE5D-4263-92E4-32DC99DA29A6}"/>
              </a:ext>
            </a:extLst>
          </p:cNvPr>
          <p:cNvSpPr txBox="1"/>
          <p:nvPr/>
        </p:nvSpPr>
        <p:spPr>
          <a:xfrm>
            <a:off x="316700" y="1862096"/>
            <a:ext cx="1432078" cy="276999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Original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109350A0-1965-4853-B9F9-977AED9F4389}"/>
              </a:ext>
            </a:extLst>
          </p:cNvPr>
          <p:cNvSpPr txBox="1"/>
          <p:nvPr/>
        </p:nvSpPr>
        <p:spPr>
          <a:xfrm>
            <a:off x="3657839" y="806829"/>
            <a:ext cx="25461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Athelas Regular"/>
                <a:cs typeface="Athelas Regular"/>
              </a:rPr>
              <a:t>2021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60F89348-C593-438E-B41E-D84B4EDB12C8}"/>
              </a:ext>
            </a:extLst>
          </p:cNvPr>
          <p:cNvSpPr txBox="1"/>
          <p:nvPr/>
        </p:nvSpPr>
        <p:spPr>
          <a:xfrm>
            <a:off x="254007" y="2554676"/>
            <a:ext cx="11166668" cy="307777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Athelas Regular"/>
                <a:cs typeface="Athelas Regular"/>
              </a:rPr>
              <a:t>CONSTRUCTION &amp; OPENING</a:t>
            </a:r>
          </a:p>
        </p:txBody>
      </p: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375C410F-10CF-4CA5-9636-9A7FE4EDC7C3}"/>
              </a:ext>
            </a:extLst>
          </p:cNvPr>
          <p:cNvCxnSpPr>
            <a:cxnSpLocks/>
          </p:cNvCxnSpPr>
          <p:nvPr/>
        </p:nvCxnSpPr>
        <p:spPr>
          <a:xfrm flipV="1">
            <a:off x="170980" y="4889743"/>
            <a:ext cx="11231939" cy="187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TextBox 142">
            <a:extLst>
              <a:ext uri="{FF2B5EF4-FFF2-40B4-BE49-F238E27FC236}">
                <a16:creationId xmlns:a16="http://schemas.microsoft.com/office/drawing/2014/main" id="{25282B83-D78C-4322-A996-DF518A0B6E53}"/>
              </a:ext>
            </a:extLst>
          </p:cNvPr>
          <p:cNvSpPr txBox="1"/>
          <p:nvPr/>
        </p:nvSpPr>
        <p:spPr>
          <a:xfrm>
            <a:off x="4259848" y="2917573"/>
            <a:ext cx="3274150" cy="24622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Construction &amp; Move In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0119F515-188B-48A5-ACE4-C78459FAFE8E}"/>
              </a:ext>
            </a:extLst>
          </p:cNvPr>
          <p:cNvSpPr txBox="1"/>
          <p:nvPr/>
        </p:nvSpPr>
        <p:spPr>
          <a:xfrm>
            <a:off x="258889" y="3564356"/>
            <a:ext cx="11106564" cy="307777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Athelas Regular"/>
                <a:cs typeface="Athelas Regular"/>
              </a:rPr>
              <a:t>OPERATIONS</a:t>
            </a:r>
            <a:endParaRPr lang="en-US" sz="2400" b="1" dirty="0">
              <a:latin typeface="Athelas Regular"/>
              <a:cs typeface="Athelas Regular"/>
            </a:endParaRPr>
          </a:p>
        </p:txBody>
      </p: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0204C0F0-AB84-4747-B8CE-0695DFE077FE}"/>
              </a:ext>
            </a:extLst>
          </p:cNvPr>
          <p:cNvCxnSpPr>
            <a:cxnSpLocks/>
            <a:endCxn id="164" idx="1"/>
          </p:cNvCxnSpPr>
          <p:nvPr/>
        </p:nvCxnSpPr>
        <p:spPr>
          <a:xfrm flipV="1">
            <a:off x="3652192" y="976106"/>
            <a:ext cx="5647" cy="11506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A1BCF545-6153-4B87-9EE7-3B78336C253E}"/>
              </a:ext>
            </a:extLst>
          </p:cNvPr>
          <p:cNvCxnSpPr>
            <a:cxnSpLocks/>
          </p:cNvCxnSpPr>
          <p:nvPr/>
        </p:nvCxnSpPr>
        <p:spPr>
          <a:xfrm flipH="1">
            <a:off x="4069558" y="1789052"/>
            <a:ext cx="8589" cy="30990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9E54D3AE-221C-4EB7-90F6-FB650266C33F}"/>
              </a:ext>
            </a:extLst>
          </p:cNvPr>
          <p:cNvCxnSpPr>
            <a:cxnSpLocks/>
          </p:cNvCxnSpPr>
          <p:nvPr/>
        </p:nvCxnSpPr>
        <p:spPr>
          <a:xfrm flipV="1">
            <a:off x="6201266" y="922702"/>
            <a:ext cx="0" cy="1526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36C968E9-C08D-4652-A785-F3E368A4EDEC}"/>
              </a:ext>
            </a:extLst>
          </p:cNvPr>
          <p:cNvSpPr txBox="1"/>
          <p:nvPr/>
        </p:nvSpPr>
        <p:spPr>
          <a:xfrm>
            <a:off x="1826415" y="2927928"/>
            <a:ext cx="1182619" cy="2308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/>
              <a:t>CD’S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D4A0CC59-CA52-4AF1-8174-56D686B47AE9}"/>
              </a:ext>
            </a:extLst>
          </p:cNvPr>
          <p:cNvSpPr txBox="1"/>
          <p:nvPr/>
        </p:nvSpPr>
        <p:spPr>
          <a:xfrm>
            <a:off x="2481200" y="3874369"/>
            <a:ext cx="1137784" cy="24622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CAC RAMP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0331CDDD-ACE3-42BA-9E82-88A4335D8A4D}"/>
              </a:ext>
            </a:extLst>
          </p:cNvPr>
          <p:cNvSpPr txBox="1"/>
          <p:nvPr/>
        </p:nvSpPr>
        <p:spPr>
          <a:xfrm rot="16200000">
            <a:off x="7882758" y="1092599"/>
            <a:ext cx="7267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thelas Regular"/>
                <a:cs typeface="Athelas Regular"/>
              </a:rPr>
              <a:t>OCT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F203D6AC-3BDF-4B87-AFD6-839AAD63C9EB}"/>
              </a:ext>
            </a:extLst>
          </p:cNvPr>
          <p:cNvSpPr txBox="1"/>
          <p:nvPr/>
        </p:nvSpPr>
        <p:spPr>
          <a:xfrm rot="16200000">
            <a:off x="8158627" y="1092477"/>
            <a:ext cx="7267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thelas Regular"/>
                <a:cs typeface="Athelas Regular"/>
              </a:rPr>
              <a:t>NOV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23ADCE4F-29E8-43DE-AE29-9FDA0E98C4DC}"/>
              </a:ext>
            </a:extLst>
          </p:cNvPr>
          <p:cNvSpPr txBox="1"/>
          <p:nvPr/>
        </p:nvSpPr>
        <p:spPr>
          <a:xfrm rot="16200000">
            <a:off x="8362737" y="1109337"/>
            <a:ext cx="7267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thelas Regular"/>
                <a:cs typeface="Athelas Regular"/>
              </a:rPr>
              <a:t>DEC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68763B6F-4F47-4FC6-AE9B-0E83D2EF8BD7}"/>
              </a:ext>
            </a:extLst>
          </p:cNvPr>
          <p:cNvSpPr txBox="1"/>
          <p:nvPr/>
        </p:nvSpPr>
        <p:spPr>
          <a:xfrm rot="16200000">
            <a:off x="8559919" y="1098090"/>
            <a:ext cx="7267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thelas Regular"/>
                <a:cs typeface="Athelas Regular"/>
              </a:rPr>
              <a:t>JAN</a:t>
            </a:r>
          </a:p>
        </p:txBody>
      </p: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9E99078E-2CE3-436D-B6CF-576E4E112912}"/>
              </a:ext>
            </a:extLst>
          </p:cNvPr>
          <p:cNvCxnSpPr>
            <a:cxnSpLocks/>
          </p:cNvCxnSpPr>
          <p:nvPr/>
        </p:nvCxnSpPr>
        <p:spPr>
          <a:xfrm flipV="1">
            <a:off x="8249623" y="1425771"/>
            <a:ext cx="15363" cy="34844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D8398F74-B20E-4946-B7B8-7786D0223639}"/>
              </a:ext>
            </a:extLst>
          </p:cNvPr>
          <p:cNvCxnSpPr>
            <a:cxnSpLocks/>
          </p:cNvCxnSpPr>
          <p:nvPr/>
        </p:nvCxnSpPr>
        <p:spPr>
          <a:xfrm>
            <a:off x="8513268" y="1766133"/>
            <a:ext cx="19293" cy="31219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>
            <a:extLst>
              <a:ext uri="{FF2B5EF4-FFF2-40B4-BE49-F238E27FC236}">
                <a16:creationId xmlns:a16="http://schemas.microsoft.com/office/drawing/2014/main" id="{F6C42087-6602-4B79-8093-D7CF62366A8F}"/>
              </a:ext>
            </a:extLst>
          </p:cNvPr>
          <p:cNvSpPr txBox="1"/>
          <p:nvPr/>
        </p:nvSpPr>
        <p:spPr>
          <a:xfrm>
            <a:off x="3669639" y="2929707"/>
            <a:ext cx="555323" cy="2308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/>
              <a:t>BID</a:t>
            </a:r>
          </a:p>
        </p:txBody>
      </p: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4043457A-D119-48D9-B279-47AC64AD8BE3}"/>
              </a:ext>
            </a:extLst>
          </p:cNvPr>
          <p:cNvCxnSpPr>
            <a:cxnSpLocks/>
          </p:cNvCxnSpPr>
          <p:nvPr/>
        </p:nvCxnSpPr>
        <p:spPr>
          <a:xfrm flipH="1">
            <a:off x="8715980" y="1789052"/>
            <a:ext cx="23196" cy="30990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B14A5F1A-6A6A-4F0B-AF86-621C11DE0CB1}"/>
              </a:ext>
            </a:extLst>
          </p:cNvPr>
          <p:cNvCxnSpPr>
            <a:cxnSpLocks/>
          </p:cNvCxnSpPr>
          <p:nvPr/>
        </p:nvCxnSpPr>
        <p:spPr>
          <a:xfrm>
            <a:off x="9812593" y="1783911"/>
            <a:ext cx="10021" cy="31041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51E49EC4-B49D-409A-B40B-B1DB98766760}"/>
              </a:ext>
            </a:extLst>
          </p:cNvPr>
          <p:cNvCxnSpPr>
            <a:cxnSpLocks/>
          </p:cNvCxnSpPr>
          <p:nvPr/>
        </p:nvCxnSpPr>
        <p:spPr>
          <a:xfrm>
            <a:off x="8941007" y="1787177"/>
            <a:ext cx="0" cy="310256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EA8049A4-35B1-4803-BBF0-F5185184081A}"/>
              </a:ext>
            </a:extLst>
          </p:cNvPr>
          <p:cNvCxnSpPr>
            <a:cxnSpLocks/>
          </p:cNvCxnSpPr>
          <p:nvPr/>
        </p:nvCxnSpPr>
        <p:spPr>
          <a:xfrm flipV="1">
            <a:off x="8941007" y="908398"/>
            <a:ext cx="0" cy="15018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xtBox 143">
            <a:extLst>
              <a:ext uri="{FF2B5EF4-FFF2-40B4-BE49-F238E27FC236}">
                <a16:creationId xmlns:a16="http://schemas.microsoft.com/office/drawing/2014/main" id="{55248386-B95D-4C8B-A7C3-60A241E08CC6}"/>
              </a:ext>
            </a:extLst>
          </p:cNvPr>
          <p:cNvSpPr txBox="1"/>
          <p:nvPr/>
        </p:nvSpPr>
        <p:spPr>
          <a:xfrm rot="16200000">
            <a:off x="8757169" y="1094767"/>
            <a:ext cx="7267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thelas Regular"/>
                <a:cs typeface="Athelas Regular"/>
              </a:rPr>
              <a:t>FEB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999F84F9-4B41-4625-9EAF-68D5AC6E3554}"/>
              </a:ext>
            </a:extLst>
          </p:cNvPr>
          <p:cNvSpPr txBox="1"/>
          <p:nvPr/>
        </p:nvSpPr>
        <p:spPr>
          <a:xfrm rot="16200000">
            <a:off x="8964809" y="1083554"/>
            <a:ext cx="7267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thelas Regular"/>
                <a:cs typeface="Athelas Regular"/>
              </a:rPr>
              <a:t>MAR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407AEE56-3533-43E3-AEB7-478FD8B015AE}"/>
              </a:ext>
            </a:extLst>
          </p:cNvPr>
          <p:cNvSpPr txBox="1"/>
          <p:nvPr/>
        </p:nvSpPr>
        <p:spPr>
          <a:xfrm rot="16200000">
            <a:off x="9188167" y="1097183"/>
            <a:ext cx="7267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thelas Regular"/>
                <a:cs typeface="Athelas Regular"/>
              </a:rPr>
              <a:t>APR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DD0618DB-6A68-4476-AD79-AE553B9C608B}"/>
              </a:ext>
            </a:extLst>
          </p:cNvPr>
          <p:cNvSpPr txBox="1"/>
          <p:nvPr/>
        </p:nvSpPr>
        <p:spPr>
          <a:xfrm rot="16200000">
            <a:off x="9448087" y="1087972"/>
            <a:ext cx="7267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thelas Regular"/>
                <a:cs typeface="Athelas Regular"/>
              </a:rPr>
              <a:t>MAY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33E60FB2-3DC1-48D2-93D0-26F408F09710}"/>
              </a:ext>
            </a:extLst>
          </p:cNvPr>
          <p:cNvSpPr txBox="1"/>
          <p:nvPr/>
        </p:nvSpPr>
        <p:spPr>
          <a:xfrm rot="16200000">
            <a:off x="9670153" y="1094768"/>
            <a:ext cx="7267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thelas Regular"/>
                <a:cs typeface="Athelas Regular"/>
              </a:rPr>
              <a:t>JUN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C44C3499-C913-4935-897B-17B9ACE98B52}"/>
              </a:ext>
            </a:extLst>
          </p:cNvPr>
          <p:cNvSpPr txBox="1"/>
          <p:nvPr/>
        </p:nvSpPr>
        <p:spPr>
          <a:xfrm rot="16200000">
            <a:off x="9900692" y="1120324"/>
            <a:ext cx="7267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thelas Regular"/>
                <a:cs typeface="Athelas Regular"/>
              </a:rPr>
              <a:t>JUL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85784834-93CA-4213-BA09-E362689514FF}"/>
              </a:ext>
            </a:extLst>
          </p:cNvPr>
          <p:cNvSpPr txBox="1"/>
          <p:nvPr/>
        </p:nvSpPr>
        <p:spPr>
          <a:xfrm rot="16200000">
            <a:off x="10089226" y="1111055"/>
            <a:ext cx="7267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thelas Regular"/>
                <a:cs typeface="Athelas Regular"/>
              </a:rPr>
              <a:t>AUG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CF09E3AC-EE06-4DB1-B0EF-6FEF8972A0C7}"/>
              </a:ext>
            </a:extLst>
          </p:cNvPr>
          <p:cNvSpPr txBox="1"/>
          <p:nvPr/>
        </p:nvSpPr>
        <p:spPr>
          <a:xfrm rot="16200000">
            <a:off x="10278685" y="1092599"/>
            <a:ext cx="7267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thelas Regular"/>
                <a:cs typeface="Athelas Regular"/>
              </a:rPr>
              <a:t>SEP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B61410E2-E67A-42B1-BD03-AB24C48EE56C}"/>
              </a:ext>
            </a:extLst>
          </p:cNvPr>
          <p:cNvSpPr txBox="1"/>
          <p:nvPr/>
        </p:nvSpPr>
        <p:spPr>
          <a:xfrm rot="16200000">
            <a:off x="10554554" y="1092477"/>
            <a:ext cx="7267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thelas Regular"/>
                <a:cs typeface="Athelas Regular"/>
              </a:rPr>
              <a:t>OCT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0CC68FEA-BB1A-4FD3-9E70-986E3AE8F820}"/>
              </a:ext>
            </a:extLst>
          </p:cNvPr>
          <p:cNvSpPr txBox="1"/>
          <p:nvPr/>
        </p:nvSpPr>
        <p:spPr>
          <a:xfrm rot="16200000">
            <a:off x="10758664" y="1109337"/>
            <a:ext cx="7267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thelas Regular"/>
                <a:cs typeface="Athelas Regular"/>
              </a:rPr>
              <a:t>NOV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1D0491EB-DB90-4C2D-891B-4B53CB366C30}"/>
              </a:ext>
            </a:extLst>
          </p:cNvPr>
          <p:cNvSpPr txBox="1"/>
          <p:nvPr/>
        </p:nvSpPr>
        <p:spPr>
          <a:xfrm rot="16200000">
            <a:off x="11017518" y="1083553"/>
            <a:ext cx="7267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thelas Regular"/>
                <a:cs typeface="Athelas Regular"/>
              </a:rPr>
              <a:t>DEC</a:t>
            </a:r>
          </a:p>
        </p:txBody>
      </p: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id="{C0D2F458-C5A6-4FA1-BF2A-D309A07277A8}"/>
              </a:ext>
            </a:extLst>
          </p:cNvPr>
          <p:cNvCxnSpPr>
            <a:cxnSpLocks/>
          </p:cNvCxnSpPr>
          <p:nvPr/>
        </p:nvCxnSpPr>
        <p:spPr>
          <a:xfrm>
            <a:off x="11391545" y="1770488"/>
            <a:ext cx="25895" cy="309388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>
            <a:extLst>
              <a:ext uri="{FF2B5EF4-FFF2-40B4-BE49-F238E27FC236}">
                <a16:creationId xmlns:a16="http://schemas.microsoft.com/office/drawing/2014/main" id="{31186563-070D-419F-861C-D98EB5F0E64C}"/>
              </a:ext>
            </a:extLst>
          </p:cNvPr>
          <p:cNvCxnSpPr>
            <a:cxnSpLocks/>
          </p:cNvCxnSpPr>
          <p:nvPr/>
        </p:nvCxnSpPr>
        <p:spPr>
          <a:xfrm>
            <a:off x="9123747" y="1789680"/>
            <a:ext cx="4165" cy="31000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>
            <a:extLst>
              <a:ext uri="{FF2B5EF4-FFF2-40B4-BE49-F238E27FC236}">
                <a16:creationId xmlns:a16="http://schemas.microsoft.com/office/drawing/2014/main" id="{6AC5F840-4DA7-4B5A-B15A-E99BE340F2A6}"/>
              </a:ext>
            </a:extLst>
          </p:cNvPr>
          <p:cNvCxnSpPr>
            <a:cxnSpLocks/>
          </p:cNvCxnSpPr>
          <p:nvPr/>
        </p:nvCxnSpPr>
        <p:spPr>
          <a:xfrm>
            <a:off x="9332841" y="1804549"/>
            <a:ext cx="14385" cy="30835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B27F3113-ED69-423D-ADAB-50650E9E0A55}"/>
              </a:ext>
            </a:extLst>
          </p:cNvPr>
          <p:cNvCxnSpPr>
            <a:cxnSpLocks/>
          </p:cNvCxnSpPr>
          <p:nvPr/>
        </p:nvCxnSpPr>
        <p:spPr>
          <a:xfrm>
            <a:off x="9551842" y="1788365"/>
            <a:ext cx="14543" cy="31173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589D3823-EA8B-47C1-B744-0D3C3E27C2ED}"/>
              </a:ext>
            </a:extLst>
          </p:cNvPr>
          <p:cNvCxnSpPr>
            <a:cxnSpLocks/>
          </p:cNvCxnSpPr>
          <p:nvPr/>
        </p:nvCxnSpPr>
        <p:spPr>
          <a:xfrm flipV="1">
            <a:off x="10031907" y="1660212"/>
            <a:ext cx="17027" cy="32295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>
            <a:extLst>
              <a:ext uri="{FF2B5EF4-FFF2-40B4-BE49-F238E27FC236}">
                <a16:creationId xmlns:a16="http://schemas.microsoft.com/office/drawing/2014/main" id="{985C38C6-105C-476A-A860-AC66F15C86DE}"/>
              </a:ext>
            </a:extLst>
          </p:cNvPr>
          <p:cNvCxnSpPr>
            <a:cxnSpLocks/>
          </p:cNvCxnSpPr>
          <p:nvPr/>
        </p:nvCxnSpPr>
        <p:spPr>
          <a:xfrm>
            <a:off x="10262496" y="1766133"/>
            <a:ext cx="4030" cy="31329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>
            <a:extLst>
              <a:ext uri="{FF2B5EF4-FFF2-40B4-BE49-F238E27FC236}">
                <a16:creationId xmlns:a16="http://schemas.microsoft.com/office/drawing/2014/main" id="{91F7F0DD-884F-4F14-8FB0-36C15F1E910C}"/>
              </a:ext>
            </a:extLst>
          </p:cNvPr>
          <p:cNvCxnSpPr>
            <a:cxnSpLocks/>
          </p:cNvCxnSpPr>
          <p:nvPr/>
        </p:nvCxnSpPr>
        <p:spPr>
          <a:xfrm flipH="1">
            <a:off x="10454413" y="1766133"/>
            <a:ext cx="11255" cy="31219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83D59419-5A75-4F1F-8DDC-266DC7329B8B}"/>
              </a:ext>
            </a:extLst>
          </p:cNvPr>
          <p:cNvCxnSpPr>
            <a:cxnSpLocks/>
          </p:cNvCxnSpPr>
          <p:nvPr/>
        </p:nvCxnSpPr>
        <p:spPr>
          <a:xfrm>
            <a:off x="10654258" y="1758556"/>
            <a:ext cx="2783" cy="31753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>
            <a:extLst>
              <a:ext uri="{FF2B5EF4-FFF2-40B4-BE49-F238E27FC236}">
                <a16:creationId xmlns:a16="http://schemas.microsoft.com/office/drawing/2014/main" id="{217B145E-73BC-4BB6-820C-73BF9CB33757}"/>
              </a:ext>
            </a:extLst>
          </p:cNvPr>
          <p:cNvCxnSpPr>
            <a:cxnSpLocks/>
          </p:cNvCxnSpPr>
          <p:nvPr/>
        </p:nvCxnSpPr>
        <p:spPr>
          <a:xfrm flipH="1">
            <a:off x="10890853" y="1775472"/>
            <a:ext cx="20999" cy="3112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5704EE6A-BBE6-4073-9ABA-8D24BC16B035}"/>
              </a:ext>
            </a:extLst>
          </p:cNvPr>
          <p:cNvCxnSpPr>
            <a:cxnSpLocks/>
          </p:cNvCxnSpPr>
          <p:nvPr/>
        </p:nvCxnSpPr>
        <p:spPr>
          <a:xfrm>
            <a:off x="11131733" y="1776629"/>
            <a:ext cx="17926" cy="31114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TextBox 168">
            <a:extLst>
              <a:ext uri="{FF2B5EF4-FFF2-40B4-BE49-F238E27FC236}">
                <a16:creationId xmlns:a16="http://schemas.microsoft.com/office/drawing/2014/main" id="{A139167C-34F4-42D2-AC89-E56BBC245AA2}"/>
              </a:ext>
            </a:extLst>
          </p:cNvPr>
          <p:cNvSpPr txBox="1"/>
          <p:nvPr/>
        </p:nvSpPr>
        <p:spPr>
          <a:xfrm>
            <a:off x="3037178" y="2217270"/>
            <a:ext cx="1399604" cy="2462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PUBLIC CAMPAIGN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31CC35DE-D11C-41D0-B54E-21F4228AD65A}"/>
              </a:ext>
            </a:extLst>
          </p:cNvPr>
          <p:cNvSpPr txBox="1"/>
          <p:nvPr/>
        </p:nvSpPr>
        <p:spPr>
          <a:xfrm>
            <a:off x="8886734" y="766717"/>
            <a:ext cx="24466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Athelas Regular"/>
                <a:cs typeface="Athelas Regular"/>
              </a:rPr>
              <a:t>2023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B2D2C824-AB3B-4599-8250-57AB894B9C65}"/>
              </a:ext>
            </a:extLst>
          </p:cNvPr>
          <p:cNvSpPr txBox="1"/>
          <p:nvPr/>
        </p:nvSpPr>
        <p:spPr>
          <a:xfrm>
            <a:off x="2463847" y="2213234"/>
            <a:ext cx="558482" cy="2462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Ramp</a:t>
            </a: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75804238-2EF4-43A6-8EC0-4877F616A00E}"/>
              </a:ext>
            </a:extLst>
          </p:cNvPr>
          <p:cNvSpPr txBox="1"/>
          <p:nvPr/>
        </p:nvSpPr>
        <p:spPr>
          <a:xfrm>
            <a:off x="308356" y="2192262"/>
            <a:ext cx="1473937" cy="27699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Scenario 1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04649B9D-D683-4636-AEFE-7F66254CD70D}"/>
              </a:ext>
            </a:extLst>
          </p:cNvPr>
          <p:cNvSpPr txBox="1"/>
          <p:nvPr/>
        </p:nvSpPr>
        <p:spPr>
          <a:xfrm>
            <a:off x="292965" y="2921869"/>
            <a:ext cx="1484003" cy="276999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Original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3510073D-4EB4-4641-BA14-A4AEF168E7D6}"/>
              </a:ext>
            </a:extLst>
          </p:cNvPr>
          <p:cNvSpPr txBox="1"/>
          <p:nvPr/>
        </p:nvSpPr>
        <p:spPr>
          <a:xfrm>
            <a:off x="295087" y="3244899"/>
            <a:ext cx="1473937" cy="27699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Scenario 1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CBBCAA06-2F61-4515-A477-65726AFEAB0C}"/>
              </a:ext>
            </a:extLst>
          </p:cNvPr>
          <p:cNvSpPr txBox="1"/>
          <p:nvPr/>
        </p:nvSpPr>
        <p:spPr>
          <a:xfrm>
            <a:off x="1819966" y="3269407"/>
            <a:ext cx="1182619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/>
              <a:t>CD’S</a:t>
            </a:r>
          </a:p>
        </p:txBody>
      </p:sp>
      <p:sp>
        <p:nvSpPr>
          <p:cNvPr id="188" name="TextBox 187">
            <a:extLst>
              <a:ext uri="{FF2B5EF4-FFF2-40B4-BE49-F238E27FC236}">
                <a16:creationId xmlns:a16="http://schemas.microsoft.com/office/drawing/2014/main" id="{6FABFD28-F617-407C-AE58-5D7E05793844}"/>
              </a:ext>
            </a:extLst>
          </p:cNvPr>
          <p:cNvSpPr txBox="1"/>
          <p:nvPr/>
        </p:nvSpPr>
        <p:spPr>
          <a:xfrm>
            <a:off x="4447925" y="3232351"/>
            <a:ext cx="590099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/>
              <a:t>BID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C424538A-9C75-4BEB-883F-23D3DD595C84}"/>
              </a:ext>
            </a:extLst>
          </p:cNvPr>
          <p:cNvSpPr txBox="1"/>
          <p:nvPr/>
        </p:nvSpPr>
        <p:spPr>
          <a:xfrm>
            <a:off x="7569922" y="2917031"/>
            <a:ext cx="472535" cy="2308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/>
              <a:t>SOFT</a:t>
            </a: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B41896DC-97CD-44AC-97A8-5A87D671F632}"/>
              </a:ext>
            </a:extLst>
          </p:cNvPr>
          <p:cNvSpPr txBox="1"/>
          <p:nvPr/>
        </p:nvSpPr>
        <p:spPr>
          <a:xfrm>
            <a:off x="8093017" y="2912318"/>
            <a:ext cx="2533842" cy="2308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/>
              <a:t>SEASON 1</a:t>
            </a: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88DA5830-659D-4F94-9867-F3E8AF8A2078}"/>
              </a:ext>
            </a:extLst>
          </p:cNvPr>
          <p:cNvSpPr txBox="1"/>
          <p:nvPr/>
        </p:nvSpPr>
        <p:spPr>
          <a:xfrm>
            <a:off x="10675358" y="2902796"/>
            <a:ext cx="745411" cy="2308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/>
              <a:t>SEASON 2</a:t>
            </a: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9D184E7E-F304-4905-89FA-23F8AFE8C9E3}"/>
              </a:ext>
            </a:extLst>
          </p:cNvPr>
          <p:cNvSpPr txBox="1"/>
          <p:nvPr/>
        </p:nvSpPr>
        <p:spPr>
          <a:xfrm>
            <a:off x="8506620" y="3223990"/>
            <a:ext cx="802439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/>
              <a:t>SOFT</a:t>
            </a: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BB728603-C7BD-4A74-AB09-A953B4865DF5}"/>
              </a:ext>
            </a:extLst>
          </p:cNvPr>
          <p:cNvSpPr txBox="1"/>
          <p:nvPr/>
        </p:nvSpPr>
        <p:spPr>
          <a:xfrm>
            <a:off x="10672227" y="3230432"/>
            <a:ext cx="745411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/>
              <a:t>SEASON 1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3A15D5D4-21AE-48C6-8584-45F4D95D1FD0}"/>
              </a:ext>
            </a:extLst>
          </p:cNvPr>
          <p:cNvSpPr txBox="1"/>
          <p:nvPr/>
        </p:nvSpPr>
        <p:spPr>
          <a:xfrm>
            <a:off x="9367821" y="3223990"/>
            <a:ext cx="1263128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/>
              <a:t>1/2 SEASON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F93F41CE-66BC-46E7-9758-1E6B210373C2}"/>
              </a:ext>
            </a:extLst>
          </p:cNvPr>
          <p:cNvSpPr txBox="1"/>
          <p:nvPr/>
        </p:nvSpPr>
        <p:spPr>
          <a:xfrm>
            <a:off x="3686979" y="1882050"/>
            <a:ext cx="7699229" cy="24622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ANNUAL FUND / ENDOWENT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A27BB486-93AA-4CCD-89BD-A82091AD18D8}"/>
              </a:ext>
            </a:extLst>
          </p:cNvPr>
          <p:cNvSpPr txBox="1"/>
          <p:nvPr/>
        </p:nvSpPr>
        <p:spPr>
          <a:xfrm>
            <a:off x="4467670" y="2204745"/>
            <a:ext cx="6890363" cy="2462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ANNUAL FUND / ENDOWMENT</a:t>
            </a: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EBDA16CD-A151-4815-B272-73A1960B417C}"/>
              </a:ext>
            </a:extLst>
          </p:cNvPr>
          <p:cNvSpPr txBox="1"/>
          <p:nvPr/>
        </p:nvSpPr>
        <p:spPr>
          <a:xfrm>
            <a:off x="5055036" y="3228110"/>
            <a:ext cx="3429412" cy="2462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Construction &amp; Move In</a:t>
            </a: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CF2AB66F-0A8B-4786-A155-B42B715FCB03}"/>
              </a:ext>
            </a:extLst>
          </p:cNvPr>
          <p:cNvSpPr txBox="1"/>
          <p:nvPr/>
        </p:nvSpPr>
        <p:spPr>
          <a:xfrm>
            <a:off x="3662214" y="3877485"/>
            <a:ext cx="1588174" cy="24622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CAC SOFT</a:t>
            </a: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6CE63AFC-E89B-44B7-8063-67F16ABC4B81}"/>
              </a:ext>
            </a:extLst>
          </p:cNvPr>
          <p:cNvSpPr txBox="1"/>
          <p:nvPr/>
        </p:nvSpPr>
        <p:spPr>
          <a:xfrm>
            <a:off x="5275856" y="3874138"/>
            <a:ext cx="2662631" cy="24622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CAC YEAR 1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7B16E95D-4D4A-4729-B4D5-F4CD0D694BA6}"/>
              </a:ext>
            </a:extLst>
          </p:cNvPr>
          <p:cNvSpPr txBox="1"/>
          <p:nvPr/>
        </p:nvSpPr>
        <p:spPr>
          <a:xfrm>
            <a:off x="287342" y="3884922"/>
            <a:ext cx="1501197" cy="276999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CAC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4895DC90-5C79-4C45-BF83-B0D51B82DA4F}"/>
              </a:ext>
            </a:extLst>
          </p:cNvPr>
          <p:cNvSpPr txBox="1"/>
          <p:nvPr/>
        </p:nvSpPr>
        <p:spPr>
          <a:xfrm>
            <a:off x="268419" y="4187360"/>
            <a:ext cx="1513035" cy="276999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Staff 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CA7562F9-27EB-413C-BC05-50784679A413}"/>
              </a:ext>
            </a:extLst>
          </p:cNvPr>
          <p:cNvSpPr txBox="1"/>
          <p:nvPr/>
        </p:nvSpPr>
        <p:spPr>
          <a:xfrm>
            <a:off x="5938427" y="4189981"/>
            <a:ext cx="436528" cy="24622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TD</a:t>
            </a:r>
          </a:p>
        </p:txBody>
      </p:sp>
      <p:sp>
        <p:nvSpPr>
          <p:cNvPr id="250" name="TextBox 249">
            <a:extLst>
              <a:ext uri="{FF2B5EF4-FFF2-40B4-BE49-F238E27FC236}">
                <a16:creationId xmlns:a16="http://schemas.microsoft.com/office/drawing/2014/main" id="{49964271-45C1-4C05-99F7-78437536B5E5}"/>
              </a:ext>
            </a:extLst>
          </p:cNvPr>
          <p:cNvSpPr txBox="1"/>
          <p:nvPr/>
        </p:nvSpPr>
        <p:spPr>
          <a:xfrm>
            <a:off x="6600277" y="4180025"/>
            <a:ext cx="911743" cy="24622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BO &amp; OTHERS</a:t>
            </a:r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509EEAED-58F8-4BF5-A5B9-3B880F8D93F0}"/>
              </a:ext>
            </a:extLst>
          </p:cNvPr>
          <p:cNvSpPr txBox="1"/>
          <p:nvPr/>
        </p:nvSpPr>
        <p:spPr>
          <a:xfrm>
            <a:off x="6879258" y="4484520"/>
            <a:ext cx="422954" cy="2462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TD</a:t>
            </a:r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780DABAF-424D-460D-8D78-E951619912E2}"/>
              </a:ext>
            </a:extLst>
          </p:cNvPr>
          <p:cNvSpPr txBox="1"/>
          <p:nvPr/>
        </p:nvSpPr>
        <p:spPr>
          <a:xfrm>
            <a:off x="7576332" y="4464359"/>
            <a:ext cx="911743" cy="2462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BO &amp; OTHERS</a:t>
            </a:r>
          </a:p>
        </p:txBody>
      </p:sp>
      <p:sp>
        <p:nvSpPr>
          <p:cNvPr id="262" name="TextBox 261">
            <a:extLst>
              <a:ext uri="{FF2B5EF4-FFF2-40B4-BE49-F238E27FC236}">
                <a16:creationId xmlns:a16="http://schemas.microsoft.com/office/drawing/2014/main" id="{FCD5C9DD-1A99-4D01-BE4A-59CED51F8B79}"/>
              </a:ext>
            </a:extLst>
          </p:cNvPr>
          <p:cNvSpPr txBox="1"/>
          <p:nvPr/>
        </p:nvSpPr>
        <p:spPr>
          <a:xfrm>
            <a:off x="284246" y="4479825"/>
            <a:ext cx="1473937" cy="27699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Scenario 1</a:t>
            </a:r>
          </a:p>
        </p:txBody>
      </p:sp>
      <p:cxnSp>
        <p:nvCxnSpPr>
          <p:cNvPr id="235" name="Straight Connector 234">
            <a:extLst>
              <a:ext uri="{FF2B5EF4-FFF2-40B4-BE49-F238E27FC236}">
                <a16:creationId xmlns:a16="http://schemas.microsoft.com/office/drawing/2014/main" id="{F3A03322-73A4-492B-B1C5-7619EFAFDB97}"/>
              </a:ext>
            </a:extLst>
          </p:cNvPr>
          <p:cNvCxnSpPr>
            <a:cxnSpLocks/>
          </p:cNvCxnSpPr>
          <p:nvPr/>
        </p:nvCxnSpPr>
        <p:spPr>
          <a:xfrm>
            <a:off x="2465780" y="1847219"/>
            <a:ext cx="0" cy="30866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TextBox 250">
            <a:extLst>
              <a:ext uri="{FF2B5EF4-FFF2-40B4-BE49-F238E27FC236}">
                <a16:creationId xmlns:a16="http://schemas.microsoft.com/office/drawing/2014/main" id="{CF83E413-CCB4-4B26-B85B-89B158220EE8}"/>
              </a:ext>
            </a:extLst>
          </p:cNvPr>
          <p:cNvSpPr txBox="1"/>
          <p:nvPr/>
        </p:nvSpPr>
        <p:spPr>
          <a:xfrm>
            <a:off x="1840056" y="4473044"/>
            <a:ext cx="617631" cy="2462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PM</a:t>
            </a: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D7ED838D-9D70-4CFD-B574-231E164C60EA}"/>
              </a:ext>
            </a:extLst>
          </p:cNvPr>
          <p:cNvSpPr txBox="1"/>
          <p:nvPr/>
        </p:nvSpPr>
        <p:spPr>
          <a:xfrm>
            <a:off x="1834287" y="4200623"/>
            <a:ext cx="617631" cy="24622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PM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30285CD6-750D-4230-82D7-82013B623946}"/>
              </a:ext>
            </a:extLst>
          </p:cNvPr>
          <p:cNvSpPr txBox="1"/>
          <p:nvPr/>
        </p:nvSpPr>
        <p:spPr>
          <a:xfrm>
            <a:off x="1811463" y="2216273"/>
            <a:ext cx="608823" cy="2462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Quiet</a:t>
            </a:r>
          </a:p>
        </p:txBody>
      </p:sp>
    </p:spTree>
    <p:extLst>
      <p:ext uri="{BB962C8B-B14F-4D97-AF65-F5344CB8AC3E}">
        <p14:creationId xmlns:p14="http://schemas.microsoft.com/office/powerpoint/2010/main" val="1536185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6032067"/>
            <a:ext cx="12192000" cy="825937"/>
          </a:xfrm>
          <a:prstGeom prst="rect">
            <a:avLst/>
          </a:prstGeom>
          <a:solidFill>
            <a:srgbClr val="22446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2"/>
            <a:ext cx="12192000" cy="673872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0D4F4-51CC-2A4C-AEE0-04CBA1AFBEC6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334BBDE-98DF-4233-B8EA-26D6269361FD}"/>
              </a:ext>
            </a:extLst>
          </p:cNvPr>
          <p:cNvSpPr txBox="1"/>
          <p:nvPr/>
        </p:nvSpPr>
        <p:spPr>
          <a:xfrm>
            <a:off x="572504" y="945949"/>
            <a:ext cx="9107424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/>
              <a:t>Current Status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Campaign Position – STABLE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Positive momentum built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Construction Docs Begun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Renderings and Fly Through nearing finalization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Over $5.8MM in Capital Escrow Account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Operational Position – STABLE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Increased social media position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Increased content library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Stable financial picture – expenses covered through end of June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Community engagement programming continuing</a:t>
            </a:r>
          </a:p>
        </p:txBody>
      </p:sp>
    </p:spTree>
    <p:extLst>
      <p:ext uri="{BB962C8B-B14F-4D97-AF65-F5344CB8AC3E}">
        <p14:creationId xmlns:p14="http://schemas.microsoft.com/office/powerpoint/2010/main" val="1645770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6032067"/>
            <a:ext cx="12192000" cy="825937"/>
          </a:xfrm>
          <a:prstGeom prst="rect">
            <a:avLst/>
          </a:prstGeom>
          <a:solidFill>
            <a:srgbClr val="22446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2"/>
            <a:ext cx="12192000" cy="673872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0D4F4-51CC-2A4C-AEE0-04CBA1AFBEC6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334BBDE-98DF-4233-B8EA-26D6269361FD}"/>
              </a:ext>
            </a:extLst>
          </p:cNvPr>
          <p:cNvSpPr txBox="1"/>
          <p:nvPr/>
        </p:nvSpPr>
        <p:spPr>
          <a:xfrm>
            <a:off x="572504" y="2189707"/>
            <a:ext cx="91074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/>
              <a:t>Unknowns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Campaign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Impact to campaign timeline?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Impact to construction timeline?</a:t>
            </a:r>
          </a:p>
        </p:txBody>
      </p:sp>
    </p:spTree>
    <p:extLst>
      <p:ext uri="{BB962C8B-B14F-4D97-AF65-F5344CB8AC3E}">
        <p14:creationId xmlns:p14="http://schemas.microsoft.com/office/powerpoint/2010/main" val="1105104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6032067"/>
            <a:ext cx="12192000" cy="825937"/>
          </a:xfrm>
          <a:prstGeom prst="rect">
            <a:avLst/>
          </a:prstGeom>
          <a:solidFill>
            <a:srgbClr val="22446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2"/>
            <a:ext cx="12192000" cy="673872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0D4F4-51CC-2A4C-AEE0-04CBA1AFBEC6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334BBDE-98DF-4233-B8EA-26D6269361FD}"/>
              </a:ext>
            </a:extLst>
          </p:cNvPr>
          <p:cNvSpPr txBox="1"/>
          <p:nvPr/>
        </p:nvSpPr>
        <p:spPr>
          <a:xfrm>
            <a:off x="754516" y="1727769"/>
            <a:ext cx="91074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PROGRAM! PROGRAM! PROGRAM!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/>
              <a:t>Making Waves Digital Show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/>
              <a:t>Community Engagement Pivot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New partnerships with local Non-Profit Health &amp; Human Services Organization to create Arts &amp; Culture Wish Lists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/>
              <a:t>Ada Jenkins Center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/>
              <a:t>Children’s Hope Alliance</a:t>
            </a:r>
          </a:p>
        </p:txBody>
      </p:sp>
    </p:spTree>
    <p:extLst>
      <p:ext uri="{BB962C8B-B14F-4D97-AF65-F5344CB8AC3E}">
        <p14:creationId xmlns:p14="http://schemas.microsoft.com/office/powerpoint/2010/main" val="210933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6032067"/>
            <a:ext cx="12192000" cy="825937"/>
          </a:xfrm>
          <a:prstGeom prst="rect">
            <a:avLst/>
          </a:prstGeom>
          <a:solidFill>
            <a:srgbClr val="22446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7" name="Text Placeholder 7"/>
          <p:cNvSpPr txBox="1">
            <a:spLocks/>
          </p:cNvSpPr>
          <p:nvPr/>
        </p:nvSpPr>
        <p:spPr>
          <a:xfrm>
            <a:off x="2076734" y="4643394"/>
            <a:ext cx="5762722" cy="1252144"/>
          </a:xfrm>
          <a:prstGeom prst="rect">
            <a:avLst/>
          </a:prstGeom>
        </p:spPr>
        <p:txBody>
          <a:bodyPr vert="horz" lIns="91407" tIns="45704" rIns="91407" bIns="45704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Garamond"/>
              </a:rPr>
              <a:t>April, 2020 Campaign Report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2"/>
            <a:ext cx="12192000" cy="673872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0D4F4-51CC-2A4C-AEE0-04CBA1AFBEC6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BC714FD-7C39-BF4B-8015-740A1A22F3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9168" y="336938"/>
            <a:ext cx="3713663" cy="4805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634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338751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0" y="6583367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524000" y="978187"/>
            <a:ext cx="679329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997450" y="407952"/>
            <a:ext cx="8670551" cy="556866"/>
          </a:xfrm>
          <a:prstGeom prst="rect">
            <a:avLst/>
          </a:prstGeom>
        </p:spPr>
        <p:txBody>
          <a:bodyPr vert="horz" lIns="91407" tIns="45704" rIns="91407" bIns="45704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rgbClr val="B73C24"/>
                </a:solidFill>
                <a:latin typeface="Avenir Book"/>
              </a:rPr>
              <a:t>March Pledge Activity</a:t>
            </a:r>
            <a:endParaRPr lang="en-US" sz="2900" i="1" dirty="0">
              <a:solidFill>
                <a:srgbClr val="B73C24"/>
              </a:solidFill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094125" y="6315034"/>
            <a:ext cx="557387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077200" y="6519176"/>
            <a:ext cx="2133600" cy="365125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6</a:t>
            </a:fld>
            <a:endParaRPr lang="en-US" dirty="0">
              <a:latin typeface="Avenir Book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4358778" y="6519175"/>
            <a:ext cx="3185022" cy="358002"/>
          </a:xfrm>
        </p:spPr>
        <p:txBody>
          <a:bodyPr/>
          <a:lstStyle/>
          <a:p>
            <a:r>
              <a:rPr lang="en-US" dirty="0">
                <a:latin typeface="Avenir Book"/>
              </a:rPr>
              <a:t>Cain Center for the Arts - CONFIDENTIAL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1195E1-33C7-E64C-A905-C11CD2CECDB9}"/>
              </a:ext>
            </a:extLst>
          </p:cNvPr>
          <p:cNvSpPr/>
          <p:nvPr/>
        </p:nvSpPr>
        <p:spPr>
          <a:xfrm>
            <a:off x="7063645" y="2240735"/>
            <a:ext cx="1013555" cy="277645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E7B136-E1AC-7243-98C0-96E019D4F7E5}"/>
              </a:ext>
            </a:extLst>
          </p:cNvPr>
          <p:cNvSpPr/>
          <p:nvPr/>
        </p:nvSpPr>
        <p:spPr>
          <a:xfrm>
            <a:off x="6055064" y="3429001"/>
            <a:ext cx="1013555" cy="15833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6BD9D5-008F-B747-81DB-257886CB2DD6}"/>
              </a:ext>
            </a:extLst>
          </p:cNvPr>
          <p:cNvSpPr txBox="1"/>
          <p:nvPr/>
        </p:nvSpPr>
        <p:spPr>
          <a:xfrm>
            <a:off x="1974935" y="1493650"/>
            <a:ext cx="823586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15 new pledges totaling $73,665 on a $100,000 goal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Total pledges equal $10,169,765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Total fundraising, including land and bond, equals $15,669,765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This total does not include verbal pledge of $250,000 from Aquesta Bank</a:t>
            </a:r>
          </a:p>
        </p:txBody>
      </p:sp>
    </p:spTree>
    <p:extLst>
      <p:ext uri="{BB962C8B-B14F-4D97-AF65-F5344CB8AC3E}">
        <p14:creationId xmlns:p14="http://schemas.microsoft.com/office/powerpoint/2010/main" val="3876302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21A3DA2-BAB5-8D43-BAF3-CE6250F8C8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697" y="560833"/>
            <a:ext cx="11134606" cy="517087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F08F5A2-34C2-A94D-A8EF-82F21C9E9094}"/>
              </a:ext>
            </a:extLst>
          </p:cNvPr>
          <p:cNvSpPr/>
          <p:nvPr/>
        </p:nvSpPr>
        <p:spPr>
          <a:xfrm>
            <a:off x="0" y="0"/>
            <a:ext cx="12192000" cy="338751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29463D4-4BEF-3049-BCD3-8A166C9A22AA}"/>
              </a:ext>
            </a:extLst>
          </p:cNvPr>
          <p:cNvSpPr/>
          <p:nvPr/>
        </p:nvSpPr>
        <p:spPr>
          <a:xfrm>
            <a:off x="0" y="6032067"/>
            <a:ext cx="12192000" cy="825937"/>
          </a:xfrm>
          <a:prstGeom prst="rect">
            <a:avLst/>
          </a:prstGeom>
          <a:solidFill>
            <a:srgbClr val="22446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4FAD700-BE34-BE45-A544-C6DE81F2A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B838895-656E-064C-8BC3-E15F63AA0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F182-2602-6347-A1B7-6221EAD7681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274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0" y="5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0" y="6583367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524000" y="978187"/>
            <a:ext cx="679329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997450" y="407952"/>
            <a:ext cx="8670551" cy="556866"/>
          </a:xfrm>
          <a:prstGeom prst="rect">
            <a:avLst/>
          </a:prstGeom>
        </p:spPr>
        <p:txBody>
          <a:bodyPr vert="horz" lIns="91407" tIns="45704" rIns="91407" bIns="45704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rgbClr val="B73C24"/>
                </a:solidFill>
                <a:latin typeface="Avenir Book"/>
              </a:rPr>
              <a:t>March Cash Activity</a:t>
            </a:r>
            <a:endParaRPr lang="en-US" sz="2900" i="1" dirty="0">
              <a:solidFill>
                <a:srgbClr val="B73C24"/>
              </a:solidFill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094122" y="6081117"/>
            <a:ext cx="557387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077200" y="6519176"/>
            <a:ext cx="2133600" cy="365125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8</a:t>
            </a:fld>
            <a:endParaRPr lang="en-US" dirty="0">
              <a:latin typeface="Avenir Book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4572000" y="6583367"/>
            <a:ext cx="2895600" cy="365125"/>
          </a:xfrm>
        </p:spPr>
        <p:txBody>
          <a:bodyPr/>
          <a:lstStyle/>
          <a:p>
            <a:r>
              <a:rPr lang="en-US" dirty="0">
                <a:latin typeface="Avenir Book"/>
              </a:rPr>
              <a:t>Cain Center for the Arts - CONFIDENTIAL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DBBF84D-D58E-AB42-9A26-26F2569BBEA6}"/>
              </a:ext>
            </a:extLst>
          </p:cNvPr>
          <p:cNvSpPr txBox="1"/>
          <p:nvPr/>
        </p:nvSpPr>
        <p:spPr>
          <a:xfrm>
            <a:off x="1524000" y="2509626"/>
            <a:ext cx="97749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23 payments totaling $67,546 on a goal of $37,816 </a:t>
            </a:r>
          </a:p>
        </p:txBody>
      </p:sp>
    </p:spTree>
    <p:extLst>
      <p:ext uri="{BB962C8B-B14F-4D97-AF65-F5344CB8AC3E}">
        <p14:creationId xmlns:p14="http://schemas.microsoft.com/office/powerpoint/2010/main" val="21878112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08F5A2-34C2-A94D-A8EF-82F21C9E9094}"/>
              </a:ext>
            </a:extLst>
          </p:cNvPr>
          <p:cNvSpPr/>
          <p:nvPr/>
        </p:nvSpPr>
        <p:spPr>
          <a:xfrm>
            <a:off x="0" y="0"/>
            <a:ext cx="12192000" cy="338751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29463D4-4BEF-3049-BCD3-8A166C9A22AA}"/>
              </a:ext>
            </a:extLst>
          </p:cNvPr>
          <p:cNvSpPr/>
          <p:nvPr/>
        </p:nvSpPr>
        <p:spPr>
          <a:xfrm>
            <a:off x="0" y="6032067"/>
            <a:ext cx="12192000" cy="825937"/>
          </a:xfrm>
          <a:prstGeom prst="rect">
            <a:avLst/>
          </a:prstGeom>
          <a:solidFill>
            <a:srgbClr val="22446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4FAD700-BE34-BE45-A544-C6DE81F2A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B838895-656E-064C-8BC3-E15F63AA0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F182-2602-6347-A1B7-6221EAD7681E}" type="slidenum">
              <a:rPr lang="en-US" smtClean="0"/>
              <a:t>9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D608B56-3CAB-5F4C-B2CC-973E82A739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894" y="554804"/>
            <a:ext cx="11013196" cy="5047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904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3237</TotalTime>
  <Words>602</Words>
  <Application>Microsoft Macintosh PowerPoint</Application>
  <PresentationFormat>Widescreen</PresentationFormat>
  <Paragraphs>180</Paragraphs>
  <Slides>14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Athelas Regular</vt:lpstr>
      <vt:lpstr>Avenir Book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Original Plan</vt:lpstr>
      <vt:lpstr>New Scenario  3- Month Public Phase Delay July 1, 2020 Resume </vt:lpstr>
      <vt:lpstr>New Scenario Timeline July 1, 2020 Resume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Questions: </dc:title>
  <dc:creator>Microsoft Office User</dc:creator>
  <cp:lastModifiedBy>Microsoft Office User</cp:lastModifiedBy>
  <cp:revision>44</cp:revision>
  <cp:lastPrinted>2020-03-31T20:35:48Z</cp:lastPrinted>
  <dcterms:created xsi:type="dcterms:W3CDTF">2020-03-31T15:12:51Z</dcterms:created>
  <dcterms:modified xsi:type="dcterms:W3CDTF">2020-04-13T19:27:25Z</dcterms:modified>
</cp:coreProperties>
</file>