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88" r:id="rId2"/>
    <p:sldId id="379" r:id="rId3"/>
    <p:sldId id="380" r:id="rId4"/>
    <p:sldId id="337" r:id="rId5"/>
    <p:sldId id="395" r:id="rId6"/>
    <p:sldId id="390" r:id="rId7"/>
    <p:sldId id="383" r:id="rId8"/>
    <p:sldId id="396" r:id="rId9"/>
    <p:sldId id="398" r:id="rId10"/>
    <p:sldId id="39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98"/>
    <p:restoredTop sz="94674"/>
  </p:normalViewPr>
  <p:slideViewPr>
    <p:cSldViewPr snapToGrid="0" snapToObjects="1">
      <p:cViewPr varScale="1">
        <p:scale>
          <a:sx n="111" d="100"/>
          <a:sy n="111" d="100"/>
        </p:scale>
        <p:origin x="28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5933D-A263-C44D-9536-D5F648AE2219}" type="datetimeFigureOut">
              <a:rPr lang="en-US" smtClean="0"/>
              <a:t>5/11/20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442CC-63C6-864B-8958-A79B40391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68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540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91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8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D3C8-0FFA-ED4B-8DCD-84836EFE0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361B10-6271-424F-A071-37EC7BF4F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0FCA-986A-F84B-A7BC-FEA48798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C1CFB-C9DC-324B-87EA-05BD8D54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9C511-F832-1147-8E01-ABDEA4A1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5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EE0BE-1CDA-884E-A679-2A54C2AD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65B7D-FC99-6346-8719-AAF6833CD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491B0-A14B-B547-B2A2-128B21CF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AB34B-34F8-5F47-977C-59FB7AD79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7970C-BFA9-8644-BB42-E20712D2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5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2704C1-2A3E-8945-AFA3-77A069597E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10474-A77C-3B4B-8CC8-E56A964A0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323E6-4948-FC44-AD2C-F26F46F88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4B46-D739-0B4C-A66A-7716C2B3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D6F04-A930-DC45-9CA1-BBA00BED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A617-DC7E-C843-9A86-5C4C02E2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4B9EE-FD6E-7E47-A9E6-AEB5D0497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37434-FA85-C440-AC92-93130C1FC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8BDCD-1049-DC4D-A4A2-96D2C2D5D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C0175-664A-1647-B19D-3D05E3008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1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12006-848A-A043-9CED-EE2141EE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4022-1B4F-1F43-A906-E283266DF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99A5E-095B-004E-90D2-86CC48EB1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3C853-7DA6-7749-A828-174CC29FB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9DE81-A99E-9443-9073-55A0EF28D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8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964F7-7A9F-BF4A-AD9E-29995538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801D9-A53B-0740-8C0D-A4E520312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15027-EEF0-2641-A206-FDF1DDF4C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B2BF11-EDCC-0841-98C3-98B39017D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7021D-BE44-9B49-BE8D-1C8FAAB12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422FA-5BF2-2745-9E63-175AEFB6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1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0C748-81B0-4E41-BE65-2EDD88E96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AFC73-61D4-3B4D-AF43-83464CAAF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A95F8-4510-8D42-8366-69B0B1A70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50DBC9-7CDA-D34F-BA4C-3FDFC0C50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F997B5-EE11-4D4B-A70B-42058D8BA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02D055-7641-7345-8DEC-594220A7B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921B2D-2E69-C947-9465-6CF74CFE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CB9C00-C744-0B4A-A527-5020F7CF6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D0BD-8888-404A-AE28-9685F4FAA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C9E921-1892-DA4B-83BB-6A263A40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2BE2E3-32D5-504F-A03A-F5F195A71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8CAC5-88DD-EC47-A384-BB9B5BB3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0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911F1A-666B-6741-9925-A5D7F076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CADC71-AD8B-CB48-8996-9B3E2C0E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FC151-A514-7B46-BD7D-EBFB7927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8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459DB-03B9-E247-892A-06716C79B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88553-83DD-BA4A-BB26-542080EA6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16790-D698-F74D-B094-E4B0A0598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A4914-D71C-D945-8004-13B6071E9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D760F-78E1-0E45-8D64-59871AB7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EFFF9-06D6-4944-918B-60062E44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0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50AE2-B9D7-D84E-B8AE-64411C4AE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F197B-1A53-9C45-93BE-E80598432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A4865-BA55-AC4B-96E4-3D8A3D19A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180EA-0C05-BD4A-A74A-C6C774514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1,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924E6-1887-2E49-BFEE-C4D930D1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E2AF4-9273-E249-A14D-1DD153CA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E1883-AF6E-D94E-814A-C8547878F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5107C-86E9-FE4C-A567-6EBDD93E1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9C7CC-680F-064F-8204-09C30C04D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F11D6-541E-3E43-A661-84DC9AD55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Cain Center for the Arts -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F8641-E74F-4444-824F-DA1B81400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F182-2602-6347-A1B7-6221EAD76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6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3214639" y="4942065"/>
            <a:ext cx="5762722" cy="1252144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May, 2020 </a:t>
            </a:r>
          </a:p>
          <a:p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Board Development Report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12192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9083" y="1105294"/>
            <a:ext cx="3673834" cy="464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6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283E98-9013-3047-86A5-D54848E5ECE8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39B59-2A8B-1145-989B-4DDE22DC721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C0A1B6-ED04-E842-857F-51C8CB9E9E39}"/>
              </a:ext>
            </a:extLst>
          </p:cNvPr>
          <p:cNvSpPr txBox="1"/>
          <p:nvPr/>
        </p:nvSpPr>
        <p:spPr>
          <a:xfrm>
            <a:off x="536713" y="861696"/>
            <a:ext cx="1111857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r>
              <a:rPr lang="en-US" sz="4800" dirty="0"/>
              <a:t>Pledge Period</a:t>
            </a:r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2800" dirty="0"/>
          </a:p>
          <a:p>
            <a:r>
              <a:rPr lang="en-US" sz="2800" dirty="0"/>
              <a:t>			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889DD6-F1B7-724A-9F8E-983952C6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732DE-D08B-224C-9048-F57D1862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5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6583367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0" y="978187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997450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April Pledge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94125" y="6315034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519176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2</a:t>
            </a:fld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358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7063645" y="2240735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6055064" y="3429001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974935" y="1493650"/>
            <a:ext cx="82358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4 new pledges totaling $10,100 on a $10,000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 matching gift from Bank of America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Total pledges equal $10,180,365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Total fundraising, including land and bond, equals $15,680,365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This total does not include verbal pledge of $250,000 from Aquesta Bank</a:t>
            </a:r>
          </a:p>
        </p:txBody>
      </p:sp>
    </p:spTree>
    <p:extLst>
      <p:ext uri="{BB962C8B-B14F-4D97-AF65-F5344CB8AC3E}">
        <p14:creationId xmlns:p14="http://schemas.microsoft.com/office/powerpoint/2010/main" val="387630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FAD700-BE34-BE45-A544-C6DE81F2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512F35-A637-4346-B29A-AF3E92341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730" y="663034"/>
            <a:ext cx="10886540" cy="514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7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5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6583367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0" y="978187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997450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April Cash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94122" y="6081117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519176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4</a:t>
            </a:fld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572000" y="6583367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BBF84D-D58E-AB42-9A26-26F2569BBEA6}"/>
              </a:ext>
            </a:extLst>
          </p:cNvPr>
          <p:cNvSpPr txBox="1"/>
          <p:nvPr/>
        </p:nvSpPr>
        <p:spPr>
          <a:xfrm>
            <a:off x="1524000" y="2509626"/>
            <a:ext cx="9774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18 payments totaling $11,551 on a goal of $36,578 </a:t>
            </a:r>
          </a:p>
        </p:txBody>
      </p:sp>
    </p:spTree>
    <p:extLst>
      <p:ext uri="{BB962C8B-B14F-4D97-AF65-F5344CB8AC3E}">
        <p14:creationId xmlns:p14="http://schemas.microsoft.com/office/powerpoint/2010/main" val="21878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FAD700-BE34-BE45-A544-C6DE81F2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749E2F-43F0-8B40-99E8-C44A4584F8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131" y="663034"/>
            <a:ext cx="10753669" cy="490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5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283E98-9013-3047-86A5-D54848E5ECE8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39B59-2A8B-1145-989B-4DDE22DC721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C0A1B6-ED04-E842-857F-51C8CB9E9E39}"/>
              </a:ext>
            </a:extLst>
          </p:cNvPr>
          <p:cNvSpPr txBox="1"/>
          <p:nvPr/>
        </p:nvSpPr>
        <p:spPr>
          <a:xfrm>
            <a:off x="549965" y="861696"/>
            <a:ext cx="1111857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VIRTUAL RENDERING REVEAL</a:t>
            </a:r>
          </a:p>
          <a:p>
            <a:pPr algn="ctr"/>
            <a:endParaRPr lang="en-US" sz="2800" dirty="0"/>
          </a:p>
          <a:p>
            <a:r>
              <a:rPr lang="en-US" sz="2800" dirty="0"/>
              <a:t>	Wednesday, May 6			Press Release</a:t>
            </a:r>
          </a:p>
          <a:p>
            <a:endParaRPr lang="en-US" sz="2800" dirty="0"/>
          </a:p>
          <a:p>
            <a:r>
              <a:rPr lang="en-US" sz="2800" dirty="0"/>
              <a:t>	Monday, May 18			Live Virtual Event for Founders’ 						Society – Zoom Webinar</a:t>
            </a:r>
          </a:p>
          <a:p>
            <a:endParaRPr lang="en-US" sz="2800" dirty="0"/>
          </a:p>
          <a:p>
            <a:r>
              <a:rPr lang="en-US" sz="2800" dirty="0"/>
              <a:t>						Public Reveal – YouTube :</a:t>
            </a:r>
          </a:p>
          <a:p>
            <a:r>
              <a:rPr lang="en-US" sz="2800" dirty="0"/>
              <a:t>	Tuesday, May 19			Exterior and Lobby</a:t>
            </a:r>
          </a:p>
          <a:p>
            <a:r>
              <a:rPr lang="en-US" sz="2800" dirty="0"/>
              <a:t>	Tuesday, May 26			Education Spaces</a:t>
            </a:r>
          </a:p>
          <a:p>
            <a:r>
              <a:rPr lang="en-US" sz="2800" dirty="0"/>
              <a:t>	Tuesday, June 2			Gallery and Theater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889DD6-F1B7-724A-9F8E-983952C6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732DE-D08B-224C-9048-F57D1862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1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283E98-9013-3047-86A5-D54848E5ECE8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39B59-2A8B-1145-989B-4DDE22DC721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C0A1B6-ED04-E842-857F-51C8CB9E9E39}"/>
              </a:ext>
            </a:extLst>
          </p:cNvPr>
          <p:cNvSpPr txBox="1"/>
          <p:nvPr/>
        </p:nvSpPr>
        <p:spPr>
          <a:xfrm>
            <a:off x="536713" y="2462134"/>
            <a:ext cx="111185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WE MET OUR APRIL PLEDGE GOAL BECAUSE OF DONORS </a:t>
            </a:r>
          </a:p>
          <a:p>
            <a:pPr algn="ctr"/>
            <a:r>
              <a:rPr lang="en-US" sz="3200" b="1" dirty="0"/>
              <a:t>WHO HAD PLANNED TO GIVE AT THE GALA</a:t>
            </a:r>
          </a:p>
          <a:p>
            <a:pPr algn="ctr"/>
            <a:endParaRPr lang="en-US" sz="24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889DD6-F1B7-724A-9F8E-983952C6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732DE-D08B-224C-9048-F57D1862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1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283E98-9013-3047-86A5-D54848E5ECE8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39B59-2A8B-1145-989B-4DDE22DC721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C0A1B6-ED04-E842-857F-51C8CB9E9E39}"/>
              </a:ext>
            </a:extLst>
          </p:cNvPr>
          <p:cNvSpPr txBox="1"/>
          <p:nvPr/>
        </p:nvSpPr>
        <p:spPr>
          <a:xfrm>
            <a:off x="536713" y="1276272"/>
            <a:ext cx="1111857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LET’S BLOW OUR MAY GOAL OUT OF THE WATER!</a:t>
            </a:r>
          </a:p>
          <a:p>
            <a:endParaRPr lang="en-US" sz="3200" dirty="0"/>
          </a:p>
          <a:p>
            <a:pPr marL="457200" indent="-457200">
              <a:buAutoNum type="arabicPeriod"/>
            </a:pPr>
            <a:r>
              <a:rPr lang="en-US" sz="3200" dirty="0"/>
              <a:t>Review your list of Gala invitees.</a:t>
            </a:r>
          </a:p>
          <a:p>
            <a:pPr marL="457200" indent="-457200">
              <a:buAutoNum type="arabicPeriod"/>
            </a:pPr>
            <a:r>
              <a:rPr lang="en-US" sz="3200" dirty="0"/>
              <a:t>Touch base with them to let them know that we’re revealing the renderings and invite them to join in.</a:t>
            </a:r>
          </a:p>
          <a:p>
            <a:pPr marL="457200" indent="-457200">
              <a:buAutoNum type="arabicPeriod"/>
            </a:pPr>
            <a:r>
              <a:rPr lang="en-US" sz="3200" dirty="0"/>
              <a:t>Follow up after the reveal.</a:t>
            </a:r>
          </a:p>
          <a:p>
            <a:pPr marL="457200" indent="-457200">
              <a:buAutoNum type="arabicPeriod"/>
            </a:pPr>
            <a:r>
              <a:rPr lang="en-US" sz="3200" dirty="0"/>
              <a:t>Ask them to consider joining the Founders’ Society now, when it matters more than ever.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889DD6-F1B7-724A-9F8E-983952C6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732DE-D08B-224C-9048-F57D1862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95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283E98-9013-3047-86A5-D54848E5ECE8}"/>
              </a:ext>
            </a:extLst>
          </p:cNvPr>
          <p:cNvSpPr/>
          <p:nvPr/>
        </p:nvSpPr>
        <p:spPr>
          <a:xfrm>
            <a:off x="0" y="0"/>
            <a:ext cx="12192000" cy="338751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039B59-2A8B-1145-989B-4DDE22DC721A}"/>
              </a:ext>
            </a:extLst>
          </p:cNvPr>
          <p:cNvSpPr/>
          <p:nvPr/>
        </p:nvSpPr>
        <p:spPr>
          <a:xfrm>
            <a:off x="0" y="6032067"/>
            <a:ext cx="12192000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C0A1B6-ED04-E842-857F-51C8CB9E9E39}"/>
              </a:ext>
            </a:extLst>
          </p:cNvPr>
          <p:cNvSpPr txBox="1"/>
          <p:nvPr/>
        </p:nvSpPr>
        <p:spPr>
          <a:xfrm>
            <a:off x="536713" y="1804909"/>
            <a:ext cx="111185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TOOLS FOR RECONNECTING TO OUR GALA GUESTS:</a:t>
            </a:r>
          </a:p>
          <a:p>
            <a:endParaRPr lang="en-US" sz="3200" dirty="0"/>
          </a:p>
          <a:p>
            <a:pPr marL="457200" indent="-457200">
              <a:buAutoNum type="arabicPeriod"/>
            </a:pPr>
            <a:r>
              <a:rPr lang="en-US" sz="3200" dirty="0"/>
              <a:t>Your list of invitees and their responses</a:t>
            </a:r>
          </a:p>
          <a:p>
            <a:pPr marL="457200" indent="-457200">
              <a:buAutoNum type="arabicPeriod"/>
            </a:pPr>
            <a:r>
              <a:rPr lang="en-US" sz="3200" dirty="0"/>
              <a:t>Link to the zoom webinar</a:t>
            </a:r>
          </a:p>
          <a:p>
            <a:pPr marL="457200" indent="-457200">
              <a:buAutoNum type="arabicPeriod"/>
            </a:pPr>
            <a:r>
              <a:rPr lang="en-US" sz="3200" dirty="0"/>
              <a:t>Founders’ Society newsletter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889DD6-F1B7-724A-9F8E-983952C6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732DE-D08B-224C-9048-F57D18624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18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4965</TotalTime>
  <Words>340</Words>
  <Application>Microsoft Macintosh PowerPoint</Application>
  <PresentationFormat>Widescreen</PresentationFormat>
  <Paragraphs>66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Book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Questions: </dc:title>
  <dc:creator>Microsoft Office User</dc:creator>
  <cp:lastModifiedBy>Microsoft Office User</cp:lastModifiedBy>
  <cp:revision>60</cp:revision>
  <cp:lastPrinted>2020-03-31T20:35:48Z</cp:lastPrinted>
  <dcterms:created xsi:type="dcterms:W3CDTF">2020-03-31T15:12:51Z</dcterms:created>
  <dcterms:modified xsi:type="dcterms:W3CDTF">2020-05-11T22:47:52Z</dcterms:modified>
</cp:coreProperties>
</file>