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8" r:id="rId2"/>
    <p:sldId id="379" r:id="rId3"/>
    <p:sldId id="380" r:id="rId4"/>
    <p:sldId id="412" r:id="rId5"/>
    <p:sldId id="337" r:id="rId6"/>
    <p:sldId id="395" r:id="rId7"/>
    <p:sldId id="396" r:id="rId8"/>
    <p:sldId id="392" r:id="rId9"/>
    <p:sldId id="397" r:id="rId10"/>
    <p:sldId id="394" r:id="rId11"/>
    <p:sldId id="393" r:id="rId12"/>
    <p:sldId id="402" r:id="rId13"/>
    <p:sldId id="408" r:id="rId14"/>
    <p:sldId id="401" r:id="rId15"/>
    <p:sldId id="413" r:id="rId16"/>
    <p:sldId id="409" r:id="rId17"/>
    <p:sldId id="411" r:id="rId18"/>
    <p:sldId id="414" r:id="rId19"/>
    <p:sldId id="4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/>
    <p:restoredTop sz="94706"/>
  </p:normalViewPr>
  <p:slideViewPr>
    <p:cSldViewPr snapToGrid="0" snapToObjects="1">
      <p:cViewPr varScale="1">
        <p:scale>
          <a:sx n="109" d="100"/>
          <a:sy n="109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5933D-A263-C44D-9536-D5F648AE2219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42CC-63C6-864B-8958-A79B4039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10A6-EF00-5947-9C8C-2F841B262E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4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7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2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09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3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9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5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8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8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9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9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D3C8-0FFA-ED4B-8DCD-84836EFE0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61B10-6271-424F-A071-37EC7BF4F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E0FCA-986A-F84B-A7BC-FEA48798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1CFB-C9DC-324B-87EA-05BD8D54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9C511-F832-1147-8E01-ABDEA4A1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E0BE-1CDA-884E-A679-2A54C2AD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65B7D-FC99-6346-8719-AAF6833C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491B0-A14B-B547-B2A2-128B21CF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B34B-34F8-5F47-977C-59FB7AD7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7970C-BFA9-8644-BB42-E20712D2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704C1-2A3E-8945-AFA3-77A069597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10474-A77C-3B4B-8CC8-E56A964A0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323E6-4948-FC44-AD2C-F26F46F8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4B46-D739-0B4C-A66A-7716C2B3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6F04-A930-DC45-9CA1-BBA00BED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0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A617-DC7E-C843-9A86-5C4C02E2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B9EE-FD6E-7E47-A9E6-AEB5D049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37434-FA85-C440-AC92-93130C1F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BDCD-1049-DC4D-A4A2-96D2C2D5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0175-664A-1647-B19D-3D05E300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006-848A-A043-9CED-EE2141E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4022-1B4F-1F43-A906-E283266D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9A5E-095B-004E-90D2-86CC48EB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3C853-7DA6-7749-A828-174CC29F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DE81-A99E-9443-9073-55A0EF28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64F7-7A9F-BF4A-AD9E-29995538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01D9-A53B-0740-8C0D-A4E520312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5027-EEF0-2641-A206-FDF1DDF4C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2BF11-EDCC-0841-98C3-98B39017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7021D-BE44-9B49-BE8D-1C8FAAB1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422FA-5BF2-2745-9E63-175AEFB6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C748-81B0-4E41-BE65-2EDD88E9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AFC73-61D4-3B4D-AF43-83464CAAF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A95F8-4510-8D42-8366-69B0B1A70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0DBC9-7CDA-D34F-BA4C-3FDFC0C50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997B5-EE11-4D4B-A70B-42058D8BA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D055-7641-7345-8DEC-594220A7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21B2D-2E69-C947-9465-6CF74CFE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B9C00-C744-0B4A-A527-5020F7CF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0BD-8888-404A-AE28-9685F4FA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9E921-1892-DA4B-83BB-6A263A40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BE2E3-32D5-504F-A03A-F5F195A7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CAC5-88DD-EC47-A384-BB9B5BB3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11F1A-666B-6741-9925-A5D7F076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ADC71-AD8B-CB48-8996-9B3E2C0E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FC151-A514-7B46-BD7D-EBFB7927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59DB-03B9-E247-892A-06716C79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8553-83DD-BA4A-BB26-542080EA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16790-D698-F74D-B094-E4B0A0598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A4914-D71C-D945-8004-13B6071E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D760F-78E1-0E45-8D64-59871AB7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EFFF9-06D6-4944-918B-60062E44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0AE2-B9D7-D84E-B8AE-64411C4A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F197B-1A53-9C45-93BE-E80598432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A4865-BA55-AC4B-96E4-3D8A3D19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80EA-0C05-BD4A-A74A-C6C77451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1,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924E6-1887-2E49-BFEE-C4D930D1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E2AF4-9273-E249-A14D-1DD153CA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E1883-AF6E-D94E-814A-C8547878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5107C-86E9-FE4C-A567-6EBDD93E1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C7CC-680F-064F-8204-09C30C04D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1,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11D6-541E-3E43-A661-84DC9AD55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Cain Center for the Arts -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8641-E74F-4444-824F-DA1B8140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F182-2602-6347-A1B7-6221EAD7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214639" y="4942065"/>
            <a:ext cx="5762722" cy="1252144"/>
          </a:xfrm>
          <a:prstGeom prst="rect">
            <a:avLst/>
          </a:prstGeom>
        </p:spPr>
        <p:txBody>
          <a:bodyPr vert="horz" lIns="91407" tIns="45704" rIns="91407" bIns="4570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June, 2020 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Board 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12192000" cy="673872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4F4-51CC-2A4C-AEE0-04CBA1AFBE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14FD-7C39-BF4B-8015-740A1A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83" y="720860"/>
            <a:ext cx="3673834" cy="464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Design Layout and Orientation of Copy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10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151A9-8D4C-AB42-B183-8FCADC46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35" y="1150472"/>
            <a:ext cx="6288727" cy="49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2153986" y="942666"/>
            <a:ext cx="5094974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Placement of Engraved Bricks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11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D452C5-68DC-9F49-B88D-35AF7ED3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19498" y="455524"/>
            <a:ext cx="4953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46252"/>
            <a:ext cx="5643936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Inventory and Pricing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12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0D2071-5BF8-2547-B53C-4C627A55D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29764"/>
              </p:ext>
            </p:extLst>
          </p:nvPr>
        </p:nvGraphicFramePr>
        <p:xfrm>
          <a:off x="2295896" y="1107190"/>
          <a:ext cx="7362700" cy="480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40">
                  <a:extLst>
                    <a:ext uri="{9D8B030D-6E8A-4147-A177-3AD203B41FA5}">
                      <a16:colId xmlns:a16="http://schemas.microsoft.com/office/drawing/2014/main" val="1276846146"/>
                    </a:ext>
                  </a:extLst>
                </a:gridCol>
                <a:gridCol w="1472540">
                  <a:extLst>
                    <a:ext uri="{9D8B030D-6E8A-4147-A177-3AD203B41FA5}">
                      <a16:colId xmlns:a16="http://schemas.microsoft.com/office/drawing/2014/main" val="3805949585"/>
                    </a:ext>
                  </a:extLst>
                </a:gridCol>
                <a:gridCol w="1768960">
                  <a:extLst>
                    <a:ext uri="{9D8B030D-6E8A-4147-A177-3AD203B41FA5}">
                      <a16:colId xmlns:a16="http://schemas.microsoft.com/office/drawing/2014/main" val="2830578086"/>
                    </a:ext>
                  </a:extLst>
                </a:gridCol>
                <a:gridCol w="1176120">
                  <a:extLst>
                    <a:ext uri="{9D8B030D-6E8A-4147-A177-3AD203B41FA5}">
                      <a16:colId xmlns:a16="http://schemas.microsoft.com/office/drawing/2014/main" val="1287398291"/>
                    </a:ext>
                  </a:extLst>
                </a:gridCol>
                <a:gridCol w="1472540">
                  <a:extLst>
                    <a:ext uri="{9D8B030D-6E8A-4147-A177-3AD203B41FA5}">
                      <a16:colId xmlns:a16="http://schemas.microsoft.com/office/drawing/2014/main" val="728863660"/>
                    </a:ext>
                  </a:extLst>
                </a:gridCol>
              </a:tblGrid>
              <a:tr h="480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2025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INTERIOR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747652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6625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1759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58757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73951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9780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5451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1111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5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59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46252"/>
            <a:ext cx="5643936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Potential Net Revenue on Goal of $500,000: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13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EFD0F1-96D0-E843-A2C7-AD53B2FD5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21904"/>
              </p:ext>
            </p:extLst>
          </p:nvPr>
        </p:nvGraphicFramePr>
        <p:xfrm>
          <a:off x="2031997" y="1500042"/>
          <a:ext cx="743857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43">
                  <a:extLst>
                    <a:ext uri="{9D8B030D-6E8A-4147-A177-3AD203B41FA5}">
                      <a16:colId xmlns:a16="http://schemas.microsoft.com/office/drawing/2014/main" val="4293308130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872516032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2687248104"/>
                    </a:ext>
                  </a:extLst>
                </a:gridCol>
                <a:gridCol w="1859643">
                  <a:extLst>
                    <a:ext uri="{9D8B030D-6E8A-4147-A177-3AD203B41FA5}">
                      <a16:colId xmlns:a16="http://schemas.microsoft.com/office/drawing/2014/main" val="845326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Brick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Selling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of Engraving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0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05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8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088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96E25D-3609-1C43-BA41-3931579F7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0730"/>
              </p:ext>
            </p:extLst>
          </p:nvPr>
        </p:nvGraphicFramePr>
        <p:xfrm>
          <a:off x="2001297" y="3878460"/>
          <a:ext cx="74692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636">
                  <a:extLst>
                    <a:ext uri="{9D8B030D-6E8A-4147-A177-3AD203B41FA5}">
                      <a16:colId xmlns:a16="http://schemas.microsoft.com/office/drawing/2014/main" val="2833822978"/>
                    </a:ext>
                  </a:extLst>
                </a:gridCol>
                <a:gridCol w="3734636">
                  <a:extLst>
                    <a:ext uri="{9D8B030D-6E8A-4147-A177-3AD203B41FA5}">
                      <a16:colId xmlns:a16="http://schemas.microsoft.com/office/drawing/2014/main" val="1277248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100% of Bricks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$2,530,388.00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12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50%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$1,265,194.00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25%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$632,597.00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64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7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42666"/>
            <a:ext cx="5643936" cy="49306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Print Guidelines: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14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F043A2-3B4D-4742-9536-5B34BDE01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45347"/>
              </p:ext>
            </p:extLst>
          </p:nvPr>
        </p:nvGraphicFramePr>
        <p:xfrm>
          <a:off x="1348076" y="1411310"/>
          <a:ext cx="9434445" cy="192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442">
                  <a:extLst>
                    <a:ext uri="{9D8B030D-6E8A-4147-A177-3AD203B41FA5}">
                      <a16:colId xmlns:a16="http://schemas.microsoft.com/office/drawing/2014/main" val="3805949585"/>
                    </a:ext>
                  </a:extLst>
                </a:gridCol>
                <a:gridCol w="2624441">
                  <a:extLst>
                    <a:ext uri="{9D8B030D-6E8A-4147-A177-3AD203B41FA5}">
                      <a16:colId xmlns:a16="http://schemas.microsoft.com/office/drawing/2014/main" val="2830578086"/>
                    </a:ext>
                  </a:extLst>
                </a:gridCol>
                <a:gridCol w="3814562">
                  <a:extLst>
                    <a:ext uri="{9D8B030D-6E8A-4147-A177-3AD203B41FA5}">
                      <a16:colId xmlns:a16="http://schemas.microsoft.com/office/drawing/2014/main" val="1287398291"/>
                    </a:ext>
                  </a:extLst>
                </a:gridCol>
              </a:tblGrid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20253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4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6625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4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17596"/>
                  </a:ext>
                </a:extLst>
              </a:tr>
              <a:tr h="480814">
                <a:tc>
                  <a:txBody>
                    <a:bodyPr/>
                    <a:lstStyle/>
                    <a:p>
                      <a:r>
                        <a:rPr lang="en-US" dirty="0"/>
                        <a:t>8 x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Characters per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8587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861450-F439-8848-8982-78A9CF2C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7406"/>
              </p:ext>
            </p:extLst>
          </p:nvPr>
        </p:nvGraphicFramePr>
        <p:xfrm>
          <a:off x="1348075" y="4061134"/>
          <a:ext cx="94344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445">
                  <a:extLst>
                    <a:ext uri="{9D8B030D-6E8A-4147-A177-3AD203B41FA5}">
                      <a16:colId xmlns:a16="http://schemas.microsoft.com/office/drawing/2014/main" val="3131962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CONTENT GUIDELINES: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HONOR OF (NAME)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MEMORY OF (NAME)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0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FAMILY NAME 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COMPANY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48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0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20835"/>
            <a:ext cx="5643936" cy="71137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61594" y="47381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Timeline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15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23E936-4A6F-624D-BFE6-F8AED62D6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52145"/>
              </p:ext>
            </p:extLst>
          </p:nvPr>
        </p:nvGraphicFramePr>
        <p:xfrm>
          <a:off x="115911" y="1080239"/>
          <a:ext cx="11898775" cy="5225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548">
                  <a:extLst>
                    <a:ext uri="{9D8B030D-6E8A-4147-A177-3AD203B41FA5}">
                      <a16:colId xmlns:a16="http://schemas.microsoft.com/office/drawing/2014/main" val="3970600535"/>
                    </a:ext>
                  </a:extLst>
                </a:gridCol>
                <a:gridCol w="1716548">
                  <a:extLst>
                    <a:ext uri="{9D8B030D-6E8A-4147-A177-3AD203B41FA5}">
                      <a16:colId xmlns:a16="http://schemas.microsoft.com/office/drawing/2014/main" val="3845258142"/>
                    </a:ext>
                  </a:extLst>
                </a:gridCol>
                <a:gridCol w="2055737">
                  <a:extLst>
                    <a:ext uri="{9D8B030D-6E8A-4147-A177-3AD203B41FA5}">
                      <a16:colId xmlns:a16="http://schemas.microsoft.com/office/drawing/2014/main" val="301901339"/>
                    </a:ext>
                  </a:extLst>
                </a:gridCol>
                <a:gridCol w="1986863">
                  <a:extLst>
                    <a:ext uri="{9D8B030D-6E8A-4147-A177-3AD203B41FA5}">
                      <a16:colId xmlns:a16="http://schemas.microsoft.com/office/drawing/2014/main" val="2944568450"/>
                    </a:ext>
                  </a:extLst>
                </a:gridCol>
                <a:gridCol w="2338488">
                  <a:extLst>
                    <a:ext uri="{9D8B030D-6E8A-4147-A177-3AD203B41FA5}">
                      <a16:colId xmlns:a16="http://schemas.microsoft.com/office/drawing/2014/main" val="3966819298"/>
                    </a:ext>
                  </a:extLst>
                </a:gridCol>
                <a:gridCol w="2084591">
                  <a:extLst>
                    <a:ext uri="{9D8B030D-6E8A-4147-A177-3AD203B41FA5}">
                      <a16:colId xmlns:a16="http://schemas.microsoft.com/office/drawing/2014/main" val="3731171544"/>
                    </a:ext>
                  </a:extLst>
                </a:gridCol>
              </a:tblGrid>
              <a:tr h="25099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August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655735"/>
                  </a:ext>
                </a:extLst>
              </a:tr>
              <a:tr h="8610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Founders’ Society newsletter announces campaign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Interior and Exterior bricks available to Founders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Webpage live for Demolition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9/12 deadline for Founders exclusive access to interior bricks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Campaign Begins</a:t>
                      </a: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666909127"/>
                  </a:ext>
                </a:extLst>
              </a:tr>
              <a:tr h="7444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 to Founders opening early access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Webpage live for Founders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Exterior bricks available to public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Potential Direct Mail to LKN community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316586724"/>
                  </a:ext>
                </a:extLst>
              </a:tr>
              <a:tr h="6888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Virtual campaign to Founders' Society members begins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Interior bricks available to donors who become new Founders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66824782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Founders' newsletter contains link to webpage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Social media continues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2059128350"/>
                  </a:ext>
                </a:extLst>
              </a:tr>
              <a:tr h="69032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Social media begins to promote demolition sales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Printed materials available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3447435585"/>
                  </a:ext>
                </a:extLst>
              </a:tr>
              <a:tr h="57943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Printed materials go to press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847852014"/>
                  </a:ext>
                </a:extLst>
              </a:tr>
              <a:tr h="492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FUNDRAISING GOAL: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1103572501"/>
                  </a:ext>
                </a:extLst>
              </a:tr>
              <a:tr h="392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Founders’ Access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Demolition Event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Founders’ Gala</a:t>
                      </a:r>
                    </a:p>
                  </a:txBody>
                  <a:tcPr marL="7732" marR="7732" marT="77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Campaign Begins</a:t>
                      </a:r>
                    </a:p>
                  </a:txBody>
                  <a:tcPr marL="7732" marR="7732" marT="7732" marB="0" anchor="b"/>
                </a:tc>
                <a:extLst>
                  <a:ext uri="{0D108BD9-81ED-4DB2-BD59-A6C34878D82A}">
                    <a16:rowId xmlns:a16="http://schemas.microsoft.com/office/drawing/2014/main" val="230940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flipV="1">
            <a:off x="1605023" y="908522"/>
            <a:ext cx="6641757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16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3768087" y="2734873"/>
            <a:ext cx="447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GALA UPDATE</a:t>
            </a:r>
          </a:p>
        </p:txBody>
      </p:sp>
    </p:spTree>
    <p:extLst>
      <p:ext uri="{BB962C8B-B14F-4D97-AF65-F5344CB8AC3E}">
        <p14:creationId xmlns:p14="http://schemas.microsoft.com/office/powerpoint/2010/main" val="340194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flipV="1">
            <a:off x="1677946" y="991971"/>
            <a:ext cx="5571014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17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1371598" y="1598525"/>
            <a:ext cx="89819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An in-person gala for 200 or more guests in one location isn’t feasible at this time. </a:t>
            </a:r>
          </a:p>
          <a:p>
            <a:pPr marL="342900" indent="-342900">
              <a:buAutoNum type="arabicPeriod"/>
            </a:pPr>
            <a:r>
              <a:rPr lang="en-US" sz="2800" dirty="0"/>
              <a:t>We have options for hosting a virtual event or smaller events in multiple locations, or a combination of the two. </a:t>
            </a:r>
          </a:p>
          <a:p>
            <a:pPr marL="342900" indent="-342900">
              <a:buAutoNum type="arabicPeriod"/>
            </a:pPr>
            <a:r>
              <a:rPr lang="en-US" sz="2800" dirty="0"/>
              <a:t>They would like to pursue a more traditional gala in the first quarter of 2021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7AC15-2FBF-834E-92C1-1B2EC6A54A52}"/>
              </a:ext>
            </a:extLst>
          </p:cNvPr>
          <p:cNvSpPr txBox="1"/>
          <p:nvPr/>
        </p:nvSpPr>
        <p:spPr>
          <a:xfrm>
            <a:off x="1677946" y="43028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Gala Committee Recommendations</a:t>
            </a:r>
            <a:r>
              <a:rPr lang="en-US" sz="2400" i="1" dirty="0">
                <a:solidFill>
                  <a:srgbClr val="B73C24"/>
                </a:solidFill>
                <a:latin typeface="Avenir Book"/>
                <a:cs typeface="Garamond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709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flipV="1">
            <a:off x="1677946" y="991971"/>
            <a:ext cx="5571014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18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363CC-8626-1048-882F-A9EEE3E500FD}"/>
              </a:ext>
            </a:extLst>
          </p:cNvPr>
          <p:cNvSpPr txBox="1"/>
          <p:nvPr/>
        </p:nvSpPr>
        <p:spPr>
          <a:xfrm>
            <a:off x="1524000" y="1321116"/>
            <a:ext cx="83241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Next Steps:</a:t>
            </a:r>
          </a:p>
          <a:p>
            <a:pPr marL="342900" indent="-342900">
              <a:buAutoNum type="arabicPeriod"/>
            </a:pPr>
            <a:r>
              <a:rPr lang="en-US" sz="3600" dirty="0"/>
              <a:t>Survey</a:t>
            </a:r>
          </a:p>
          <a:p>
            <a:pPr marL="342900" indent="-342900">
              <a:buAutoNum type="arabicPeriod"/>
            </a:pPr>
            <a:r>
              <a:rPr lang="en-US" sz="3600" dirty="0"/>
              <a:t>Understand Governor’s orders in Phase III</a:t>
            </a:r>
          </a:p>
          <a:p>
            <a:pPr marL="342900" indent="-342900">
              <a:buAutoNum type="arabicPeriod"/>
            </a:pPr>
            <a:r>
              <a:rPr lang="en-US" sz="3600" dirty="0"/>
              <a:t>Budget</a:t>
            </a:r>
          </a:p>
          <a:p>
            <a:pPr marL="342900" indent="-342900">
              <a:buAutoNum type="arabicPeriod"/>
            </a:pPr>
            <a:r>
              <a:rPr lang="en-US" sz="3600" dirty="0"/>
              <a:t>Prepare a plan for July Board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7AC15-2FBF-834E-92C1-1B2EC6A54A52}"/>
              </a:ext>
            </a:extLst>
          </p:cNvPr>
          <p:cNvSpPr txBox="1"/>
          <p:nvPr/>
        </p:nvSpPr>
        <p:spPr>
          <a:xfrm>
            <a:off x="1677946" y="430285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Gala Committee Recommendations: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6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flipV="1">
            <a:off x="1713053" y="991971"/>
            <a:ext cx="5535907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19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1605024" y="2159784"/>
            <a:ext cx="9311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July 1 begins 24-month pledge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48786-AE34-C542-87D9-84E38CADE8AB}"/>
              </a:ext>
            </a:extLst>
          </p:cNvPr>
          <p:cNvSpPr txBox="1"/>
          <p:nvPr/>
        </p:nvSpPr>
        <p:spPr>
          <a:xfrm>
            <a:off x="1605024" y="520861"/>
            <a:ext cx="4779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Policy Reminder</a:t>
            </a:r>
            <a:r>
              <a:rPr lang="en-US" sz="2400" i="1" dirty="0">
                <a:solidFill>
                  <a:srgbClr val="B73C24"/>
                </a:solidFill>
                <a:latin typeface="Avenir Book"/>
                <a:cs typeface="Garamond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64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5833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978187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7450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May Pledge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125" y="6315034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519176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358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7063645" y="2240735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55064" y="3429001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1974935" y="1493650"/>
            <a:ext cx="8235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new pledges totaling $27,633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fundraising, including land and bond, equals $15,707,998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total does not include verbal pledge of $250,000 from Aquesta Bank</a:t>
            </a:r>
          </a:p>
        </p:txBody>
      </p:sp>
    </p:spTree>
    <p:extLst>
      <p:ext uri="{BB962C8B-B14F-4D97-AF65-F5344CB8AC3E}">
        <p14:creationId xmlns:p14="http://schemas.microsoft.com/office/powerpoint/2010/main" val="387630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8F5A2-34C2-A94D-A8EF-82F21C9E9094}"/>
              </a:ext>
            </a:extLst>
          </p:cNvPr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463D4-4BEF-3049-BCD3-8A166C9A22AA}"/>
              </a:ext>
            </a:extLst>
          </p:cNvPr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FAD700-BE34-BE45-A544-C6DE81F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838895-656E-064C-8BC3-E15F63A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E4DC8-A0D7-B243-B34D-BBD210C2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1" y="663034"/>
            <a:ext cx="10859049" cy="51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46252"/>
            <a:ext cx="5643936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6" y="2816640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4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6B6ED-A80B-844E-933D-69F554144DA3}"/>
              </a:ext>
            </a:extLst>
          </p:cNvPr>
          <p:cNvSpPr txBox="1"/>
          <p:nvPr/>
        </p:nvSpPr>
        <p:spPr>
          <a:xfrm>
            <a:off x="2153986" y="2101205"/>
            <a:ext cx="8109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June Board Challenge </a:t>
            </a:r>
          </a:p>
        </p:txBody>
      </p:sp>
    </p:spTree>
    <p:extLst>
      <p:ext uri="{BB962C8B-B14F-4D97-AF65-F5344CB8AC3E}">
        <p14:creationId xmlns:p14="http://schemas.microsoft.com/office/powerpoint/2010/main" val="317187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65833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0" y="978187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97450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May Cash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122" y="6081117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519176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5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2000" y="6583367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BF84D-D58E-AB42-9A26-26F2569BBEA6}"/>
              </a:ext>
            </a:extLst>
          </p:cNvPr>
          <p:cNvSpPr txBox="1"/>
          <p:nvPr/>
        </p:nvSpPr>
        <p:spPr>
          <a:xfrm>
            <a:off x="1524000" y="2509626"/>
            <a:ext cx="977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23 payments totaling $39,469 on a goal of $2,715 </a:t>
            </a:r>
          </a:p>
        </p:txBody>
      </p:sp>
    </p:spTree>
    <p:extLst>
      <p:ext uri="{BB962C8B-B14F-4D97-AF65-F5344CB8AC3E}">
        <p14:creationId xmlns:p14="http://schemas.microsoft.com/office/powerpoint/2010/main" val="21878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8F5A2-34C2-A94D-A8EF-82F21C9E9094}"/>
              </a:ext>
            </a:extLst>
          </p:cNvPr>
          <p:cNvSpPr/>
          <p:nvPr/>
        </p:nvSpPr>
        <p:spPr>
          <a:xfrm>
            <a:off x="0" y="0"/>
            <a:ext cx="12192000" cy="338751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463D4-4BEF-3049-BCD3-8A166C9A22AA}"/>
              </a:ext>
            </a:extLst>
          </p:cNvPr>
          <p:cNvSpPr/>
          <p:nvPr/>
        </p:nvSpPr>
        <p:spPr>
          <a:xfrm>
            <a:off x="0" y="6032067"/>
            <a:ext cx="12192000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FAD700-BE34-BE45-A544-C6DE81F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838895-656E-064C-8BC3-E15F63AA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F182-2602-6347-A1B7-6221EAD7681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3AC37-93CD-B740-A4A3-3815026E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1" y="752355"/>
            <a:ext cx="11547788" cy="49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524000" y="946252"/>
            <a:ext cx="5724960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7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C4C9D3-0906-5D45-8024-FEC6466FD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89" t="10575" r="2327" b="37318"/>
          <a:stretch/>
        </p:blipFill>
        <p:spPr>
          <a:xfrm>
            <a:off x="1255975" y="1093384"/>
            <a:ext cx="9681440" cy="49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4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 flipV="1">
            <a:off x="1605024" y="991971"/>
            <a:ext cx="5643936" cy="45719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71869" y="459102"/>
            <a:ext cx="6585032" cy="532869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8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BACCC-9AAE-564D-AB71-DAB599E9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86" y="1323822"/>
            <a:ext cx="7981949" cy="44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2050"/>
            <a:ext cx="9144000" cy="254063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667001" y="5208804"/>
            <a:ext cx="6858000" cy="205978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1605024" y="924777"/>
            <a:ext cx="5643936" cy="67195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3987" y="459103"/>
            <a:ext cx="6502913" cy="417650"/>
          </a:xfrm>
          <a:prstGeom prst="rect">
            <a:avLst/>
          </a:prstGeom>
        </p:spPr>
        <p:txBody>
          <a:bodyPr vert="horz" lIns="68555" tIns="34278" rIns="68555" bIns="34278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B73C24"/>
                </a:solidFill>
                <a:latin typeface="Avenir Book"/>
              </a:rPr>
              <a:t>Brick Campaign Materials</a:t>
            </a:r>
            <a:endParaRPr lang="en-US" sz="2175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5024" y="6237107"/>
            <a:ext cx="8981951" cy="68874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algn="ctr"/>
            <a:endParaRPr lang="en-US" sz="13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81900" y="5746632"/>
            <a:ext cx="1600200" cy="273844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9</a:t>
            </a:fld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813051" y="6421200"/>
            <a:ext cx="2388767" cy="2685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6821734" y="2537802"/>
            <a:ext cx="760166" cy="208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6065299" y="3429001"/>
            <a:ext cx="760166" cy="1187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DC727-0088-6A45-AE9B-7F9F9880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4000" y="1312334"/>
            <a:ext cx="9144000" cy="4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636</Words>
  <Application>Microsoft Macintosh PowerPoint</Application>
  <PresentationFormat>Widescreen</PresentationFormat>
  <Paragraphs>183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Questions: </dc:title>
  <dc:creator>Microsoft Office User</dc:creator>
  <cp:lastModifiedBy>Microsoft Office User</cp:lastModifiedBy>
  <cp:revision>77</cp:revision>
  <cp:lastPrinted>2020-03-31T20:35:48Z</cp:lastPrinted>
  <dcterms:created xsi:type="dcterms:W3CDTF">2020-03-31T15:12:51Z</dcterms:created>
  <dcterms:modified xsi:type="dcterms:W3CDTF">2020-06-08T22:51:37Z</dcterms:modified>
</cp:coreProperties>
</file>