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412" r:id="rId3"/>
    <p:sldId id="380" r:id="rId4"/>
    <p:sldId id="337" r:id="rId5"/>
    <p:sldId id="413" r:id="rId6"/>
    <p:sldId id="414" r:id="rId7"/>
    <p:sldId id="415" r:id="rId8"/>
    <p:sldId id="390" r:id="rId9"/>
    <p:sldId id="391" r:id="rId10"/>
    <p:sldId id="409" r:id="rId11"/>
    <p:sldId id="392" r:id="rId12"/>
    <p:sldId id="410" r:id="rId13"/>
    <p:sldId id="394" r:id="rId14"/>
    <p:sldId id="395" r:id="rId15"/>
    <p:sldId id="396" r:id="rId16"/>
    <p:sldId id="411" r:id="rId17"/>
    <p:sldId id="397" r:id="rId18"/>
    <p:sldId id="405" r:id="rId19"/>
    <p:sldId id="416" r:id="rId20"/>
    <p:sldId id="40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CC558D"/>
    <a:srgbClr val="E82404"/>
    <a:srgbClr val="942920"/>
    <a:srgbClr val="2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02" autoAdjust="0"/>
    <p:restoredTop sz="94231"/>
  </p:normalViewPr>
  <p:slideViewPr>
    <p:cSldViewPr snapToGrid="0" snapToObjects="1">
      <p:cViewPr varScale="1">
        <p:scale>
          <a:sx n="111" d="100"/>
          <a:sy n="111" d="100"/>
        </p:scale>
        <p:origin x="120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E322-BA0D-A946-84AE-D4F44B7E9242}" type="datetimeFigureOut">
              <a:rPr lang="en-US" smtClean="0"/>
              <a:pPr/>
              <a:t>7/13/20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96F7F-9BAA-D24F-80A6-D4D7AEF961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4638F-773B-F545-9D1B-1898DCD2CB91}" type="datetimeFigureOut">
              <a:rPr lang="en-US" smtClean="0"/>
              <a:pPr/>
              <a:t>7/13/20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B9729-C6E3-8B4C-8F9F-EB538DBA2C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29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92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49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79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619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2574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352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59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49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657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56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813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1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780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36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699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6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995423" y="5030111"/>
            <a:ext cx="7153154" cy="825937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July 13, 2020</a:t>
            </a:r>
          </a:p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Board Presentation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537" y="226633"/>
            <a:ext cx="3713663" cy="480591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27C72B2-3EB3-0643-BF1D-2C5CE18E4D3A}"/>
              </a:ext>
            </a:extLst>
          </p:cNvPr>
          <p:cNvSpPr/>
          <p:nvPr/>
        </p:nvSpPr>
        <p:spPr>
          <a:xfrm>
            <a:off x="0" y="6032063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91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488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1357194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43000" y="729025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PLAN FOR MOVING FORWARD</a:t>
            </a:r>
          </a:p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What are we allowed to do?</a:t>
            </a:r>
          </a:p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What are our constituents’ preferences?</a:t>
            </a:r>
          </a:p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10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080884" y="1166397"/>
            <a:ext cx="61768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AutoNum type="arabicPeriod" startAt="2"/>
            </a:pPr>
            <a:r>
              <a:rPr lang="en-US" dirty="0"/>
              <a:t>Our Survey Results: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Some people (about half) would be comfortable attending an event at a private home, public venue, or virtually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Some would feel comfortable attending an event in September, but far more in the fourth quarter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By far, people would prefer events with an outdoor option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Some people would be comfortable at some kinds of events, but not if they are indoor only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Most people prefer events of 50 people or fewer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Most would like to see extensive safety measures</a:t>
            </a:r>
          </a:p>
          <a:p>
            <a:pPr marL="342900" indent="-342900">
              <a:buAutoNum type="arabicPeriod" startAt="2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11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880088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43000" y="428475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WHAT DOES THIS TELL US?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11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143000" y="1384941"/>
            <a:ext cx="61768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FontTx/>
              <a:buAutoNum type="arabicPeriod"/>
            </a:pPr>
            <a:r>
              <a:rPr lang="en-US" dirty="0"/>
              <a:t>Some people are ready to gather in small groups and outdoors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Some people are not</a:t>
            </a:r>
          </a:p>
          <a:p>
            <a:pPr marL="342900" indent="-342900">
              <a:buAutoNum type="arabicPeriod"/>
            </a:pPr>
            <a:r>
              <a:rPr lang="en-US" dirty="0"/>
              <a:t>The kind of outdoor community events we have been relying on to meet people and sell bricks aren’t likely to take place in 2020</a:t>
            </a:r>
          </a:p>
          <a:p>
            <a:pPr marL="342900" indent="-342900">
              <a:buAutoNum type="arabicPeriod"/>
            </a:pPr>
            <a:r>
              <a:rPr lang="en-US" dirty="0"/>
              <a:t>We have an opportunity to be a leader in safely bringing people back together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56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880088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43000" y="428475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SHIFT IN STRATEGY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12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143000" y="1384941"/>
            <a:ext cx="61768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FontTx/>
              <a:buAutoNum type="arabicPeriod"/>
            </a:pPr>
            <a:r>
              <a:rPr lang="en-US" dirty="0"/>
              <a:t>Rely on events that are small and individualized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Gala Chairs and Campaign Chair recommend holding Gala funds until 2021, not holding Gala in 2020.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Increase marketing to increase awareness, adding direct mail and print advertising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Lean into Brick Campaign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21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2300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854715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11200" y="418911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EVENTS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13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81202" y="1977488"/>
            <a:ext cx="61768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VIRTUAL EVENTS</a:t>
            </a:r>
          </a:p>
          <a:p>
            <a:endParaRPr lang="en-US" dirty="0"/>
          </a:p>
          <a:p>
            <a:pPr marL="800100" lvl="1" indent="-342900">
              <a:buAutoNum type="arabicPeriod"/>
            </a:pPr>
            <a:r>
              <a:rPr lang="en-US" dirty="0"/>
              <a:t>Founders’ Society Brick Campaign Kick-Off</a:t>
            </a:r>
          </a:p>
          <a:p>
            <a:pPr marL="800100" lvl="1" indent="-342900">
              <a:buAutoNum type="arabicPeriod"/>
            </a:pPr>
            <a:r>
              <a:rPr lang="en-US" dirty="0"/>
              <a:t>Virtual After-Hours Events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47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349" y="27638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821656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43000" y="329845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EVENTS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14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81202" y="1977488"/>
            <a:ext cx="61768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QUARANTEAM EVENTS</a:t>
            </a:r>
          </a:p>
          <a:p>
            <a:endParaRPr lang="en-US" dirty="0"/>
          </a:p>
          <a:p>
            <a:pPr marL="800100" lvl="1" indent="-342900">
              <a:buAutoNum type="arabicPeriod"/>
            </a:pPr>
            <a:r>
              <a:rPr lang="en-US" dirty="0"/>
              <a:t>Small Porch Parties for 3-4 families</a:t>
            </a:r>
          </a:p>
          <a:p>
            <a:pPr marL="800100" lvl="1" indent="-342900">
              <a:buAutoNum type="arabicPeriod"/>
            </a:pPr>
            <a:r>
              <a:rPr lang="en-US" dirty="0"/>
              <a:t>Curated Chefs Dinners for several couples</a:t>
            </a:r>
          </a:p>
          <a:p>
            <a:pPr marL="800100" lvl="1" indent="-342900">
              <a:buAutoNum type="arabicPeriod"/>
            </a:pPr>
            <a:r>
              <a:rPr lang="en-US" dirty="0"/>
              <a:t>Living Room Sessions with Live Performance, Lectures, or Guided Tours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58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169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779753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43000" y="367070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EVENTS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15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81202" y="1977488"/>
            <a:ext cx="61768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BRING A DONOR TO THE TABLE</a:t>
            </a:r>
          </a:p>
          <a:p>
            <a:endParaRPr lang="en-US" dirty="0"/>
          </a:p>
          <a:p>
            <a:r>
              <a:rPr lang="en-US" dirty="0"/>
              <a:t>Reserved Cain Center for the Arts tables at area restaurants with outdoor seating, available to board members and others for inviting prospects to share a meal and contribute to the campaign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52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169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779753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43000" y="367070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MARKETING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16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143000" y="1978975"/>
            <a:ext cx="7971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ADJUSTMENTS TO OUR PLAN:</a:t>
            </a:r>
          </a:p>
          <a:p>
            <a:endParaRPr lang="en-US" dirty="0"/>
          </a:p>
          <a:p>
            <a:r>
              <a:rPr lang="en-US" dirty="0"/>
              <a:t>	1. Direct mail to 90,000 households</a:t>
            </a:r>
          </a:p>
          <a:p>
            <a:r>
              <a:rPr lang="en-US" dirty="0"/>
              <a:t>	2. Print advertising in LKN publications plus Charlotte Business Journal</a:t>
            </a:r>
          </a:p>
          <a:p>
            <a:r>
              <a:rPr lang="en-US" dirty="0"/>
              <a:t>	3. Slight shift away from printed hand-outs</a:t>
            </a:r>
          </a:p>
          <a:p>
            <a:r>
              <a:rPr lang="en-US" dirty="0"/>
              <a:t>	4. Shift toward banners and posters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9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890936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43000" y="419874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BRICK CAMPAIGN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17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81202" y="1977488"/>
            <a:ext cx="61768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Brick Campaign Task Force: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Jean Bock, Chair</a:t>
            </a:r>
          </a:p>
          <a:p>
            <a:r>
              <a:rPr lang="en-US" dirty="0"/>
              <a:t>Steve True, Davidson/Marketing</a:t>
            </a:r>
          </a:p>
          <a:p>
            <a:r>
              <a:rPr lang="en-US" dirty="0"/>
              <a:t>Meredith Fite, The Peninsula Community</a:t>
            </a:r>
          </a:p>
          <a:p>
            <a:r>
              <a:rPr lang="en-US" dirty="0"/>
              <a:t>Lisa Estes, Logistics and Record Keeping</a:t>
            </a:r>
          </a:p>
          <a:p>
            <a:r>
              <a:rPr lang="en-US" dirty="0"/>
              <a:t>Bill Morgan, Campaign Cabinet Support Chair</a:t>
            </a:r>
          </a:p>
        </p:txBody>
      </p:sp>
    </p:spTree>
    <p:extLst>
      <p:ext uri="{BB962C8B-B14F-4D97-AF65-F5344CB8AC3E}">
        <p14:creationId xmlns:p14="http://schemas.microsoft.com/office/powerpoint/2010/main" val="2157818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9974" y="239881"/>
            <a:ext cx="6858000" cy="19054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1416" tIns="25709" rIns="51416" bIns="25709" rtlCol="0" anchor="ctr"/>
          <a:lstStyle/>
          <a:p>
            <a:pPr algn="ctr"/>
            <a:endParaRPr lang="en-US" sz="1013" dirty="0"/>
          </a:p>
        </p:txBody>
      </p:sp>
      <p:sp>
        <p:nvSpPr>
          <p:cNvPr id="9" name="Rectangle 8"/>
          <p:cNvSpPr/>
          <p:nvPr/>
        </p:nvSpPr>
        <p:spPr>
          <a:xfrm>
            <a:off x="1615489" y="1564249"/>
            <a:ext cx="3821231" cy="36980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6158" tIns="23079" rIns="46158" bIns="23079" rtlCol="0" anchor="ctr"/>
          <a:lstStyle/>
          <a:p>
            <a:pPr algn="ctr"/>
            <a:endParaRPr lang="en-US" sz="1013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19974" y="550647"/>
            <a:ext cx="4877185" cy="313238"/>
          </a:xfrm>
          <a:prstGeom prst="rect">
            <a:avLst/>
          </a:prstGeom>
        </p:spPr>
        <p:txBody>
          <a:bodyPr vert="horz" lIns="51416" tIns="25709" rIns="51416" bIns="25709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Brick Campaign Timeline</a:t>
            </a:r>
            <a:endParaRPr lang="en-US" sz="24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3769" y="5535080"/>
            <a:ext cx="6736463" cy="5165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6158" tIns="23079" rIns="46158" bIns="23079" rtlCol="0" anchor="ctr"/>
          <a:lstStyle/>
          <a:p>
            <a:pPr algn="ctr"/>
            <a:endParaRPr lang="en-US" sz="1013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86425" y="5167224"/>
            <a:ext cx="1200150" cy="205383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18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116300" y="2760601"/>
            <a:ext cx="570125" cy="1561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8974" y="3429001"/>
            <a:ext cx="570125" cy="890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C36C2BA-1AE0-AE4D-ACDE-45E955F15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15351"/>
              </p:ext>
            </p:extLst>
          </p:nvPr>
        </p:nvGraphicFramePr>
        <p:xfrm>
          <a:off x="402026" y="1026358"/>
          <a:ext cx="8293895" cy="2719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0306">
                  <a:extLst>
                    <a:ext uri="{9D8B030D-6E8A-4147-A177-3AD203B41FA5}">
                      <a16:colId xmlns:a16="http://schemas.microsoft.com/office/drawing/2014/main" val="1375024689"/>
                    </a:ext>
                  </a:extLst>
                </a:gridCol>
                <a:gridCol w="2651527">
                  <a:extLst>
                    <a:ext uri="{9D8B030D-6E8A-4147-A177-3AD203B41FA5}">
                      <a16:colId xmlns:a16="http://schemas.microsoft.com/office/drawing/2014/main" val="1088522030"/>
                    </a:ext>
                  </a:extLst>
                </a:gridCol>
                <a:gridCol w="2568222">
                  <a:extLst>
                    <a:ext uri="{9D8B030D-6E8A-4147-A177-3AD203B41FA5}">
                      <a16:colId xmlns:a16="http://schemas.microsoft.com/office/drawing/2014/main" val="3518276583"/>
                    </a:ext>
                  </a:extLst>
                </a:gridCol>
                <a:gridCol w="2543840">
                  <a:extLst>
                    <a:ext uri="{9D8B030D-6E8A-4147-A177-3AD203B41FA5}">
                      <a16:colId xmlns:a16="http://schemas.microsoft.com/office/drawing/2014/main" val="2324342508"/>
                    </a:ext>
                  </a:extLst>
                </a:gridCol>
              </a:tblGrid>
              <a:tr h="302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July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August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September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extLst>
                  <a:ext uri="{0D108BD9-81ED-4DB2-BD59-A6C34878D82A}">
                    <a16:rowId xmlns:a16="http://schemas.microsoft.com/office/drawing/2014/main" val="2415213492"/>
                  </a:ext>
                </a:extLst>
              </a:tr>
              <a:tr h="5935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Interior and Exterior bricks available to Founders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Webpage Live to Founders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Campaign </a:t>
                      </a:r>
                    </a:p>
                  </a:txBody>
                  <a:tcPr marL="5799" marR="5799" marT="5799" marB="0" anchor="b"/>
                </a:tc>
                <a:extLst>
                  <a:ext uri="{0D108BD9-81ED-4DB2-BD59-A6C34878D82A}">
                    <a16:rowId xmlns:a16="http://schemas.microsoft.com/office/drawing/2014/main" val="1291998685"/>
                  </a:ext>
                </a:extLst>
              </a:tr>
              <a:tr h="30205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Webpage live for Founders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Exterior bricks available to public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Direct Mail to LKN community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extLst>
                  <a:ext uri="{0D108BD9-81ED-4DB2-BD59-A6C34878D82A}">
                    <a16:rowId xmlns:a16="http://schemas.microsoft.com/office/drawing/2014/main" val="2352115494"/>
                  </a:ext>
                </a:extLst>
              </a:tr>
              <a:tr h="5935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Virtual campaign to Founders' Society members begins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Interior bricks available to donors who become new Founders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Media Push</a:t>
                      </a:r>
                    </a:p>
                  </a:txBody>
                  <a:tcPr marL="5799" marR="5799" marT="5799" marB="0" anchor="b"/>
                </a:tc>
                <a:extLst>
                  <a:ext uri="{0D108BD9-81ED-4DB2-BD59-A6C34878D82A}">
                    <a16:rowId xmlns:a16="http://schemas.microsoft.com/office/drawing/2014/main" val="1208653380"/>
                  </a:ext>
                </a:extLst>
              </a:tr>
              <a:tr h="5935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Founders’ Society Virtual Launch Party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Social media continues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9" marR="5799" marT="5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Print Ad Campaign</a:t>
                      </a:r>
                    </a:p>
                  </a:txBody>
                  <a:tcPr marL="5799" marR="5799" marT="5799" marB="0" anchor="b"/>
                </a:tc>
                <a:extLst>
                  <a:ext uri="{0D108BD9-81ED-4DB2-BD59-A6C34878D82A}">
                    <a16:rowId xmlns:a16="http://schemas.microsoft.com/office/drawing/2014/main" val="17305483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4B11477-FF15-214D-81C1-47ECB1AC1885}"/>
              </a:ext>
            </a:extLst>
          </p:cNvPr>
          <p:cNvSpPr txBox="1"/>
          <p:nvPr/>
        </p:nvSpPr>
        <p:spPr>
          <a:xfrm>
            <a:off x="374722" y="3875617"/>
            <a:ext cx="56224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Supported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Small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Aquesta Challenge and Business Division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Family and Individual Division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65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9974" y="239881"/>
            <a:ext cx="6858000" cy="19054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1416" tIns="25709" rIns="51416" bIns="25709" rtlCol="0" anchor="ctr"/>
          <a:lstStyle/>
          <a:p>
            <a:pPr algn="ctr"/>
            <a:endParaRPr lang="en-US" sz="1013" dirty="0"/>
          </a:p>
        </p:txBody>
      </p:sp>
      <p:sp>
        <p:nvSpPr>
          <p:cNvPr id="9" name="Rectangle 8"/>
          <p:cNvSpPr/>
          <p:nvPr/>
        </p:nvSpPr>
        <p:spPr>
          <a:xfrm>
            <a:off x="1119974" y="987190"/>
            <a:ext cx="3821231" cy="36980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6158" tIns="23079" rIns="46158" bIns="23079" rtlCol="0" anchor="ctr"/>
          <a:lstStyle/>
          <a:p>
            <a:pPr algn="ctr"/>
            <a:endParaRPr lang="en-US" sz="1013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19974" y="550647"/>
            <a:ext cx="4877185" cy="313238"/>
          </a:xfrm>
          <a:prstGeom prst="rect">
            <a:avLst/>
          </a:prstGeom>
        </p:spPr>
        <p:txBody>
          <a:bodyPr vert="horz" lIns="51416" tIns="25709" rIns="51416" bIns="25709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Founders’ Society Brick Launch</a:t>
            </a:r>
            <a:endParaRPr lang="en-US" sz="24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3769" y="5535080"/>
            <a:ext cx="6736463" cy="5165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6158" tIns="23079" rIns="46158" bIns="23079" rtlCol="0" anchor="ctr"/>
          <a:lstStyle/>
          <a:p>
            <a:pPr algn="ctr"/>
            <a:endParaRPr lang="en-US" sz="1013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86425" y="5167224"/>
            <a:ext cx="1200150" cy="205383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19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116300" y="2760601"/>
            <a:ext cx="570125" cy="1561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8974" y="3429001"/>
            <a:ext cx="570125" cy="890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B11477-FF15-214D-81C1-47ECB1AC1885}"/>
              </a:ext>
            </a:extLst>
          </p:cNvPr>
          <p:cNvSpPr txBox="1"/>
          <p:nvPr/>
        </p:nvSpPr>
        <p:spPr>
          <a:xfrm>
            <a:off x="1082232" y="2066396"/>
            <a:ext cx="6858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 invitation goes out to our 140 Founders’ Society households on Tuesday, July 14</a:t>
            </a:r>
            <a:r>
              <a:rPr lang="en-US" baseline="30000" dirty="0"/>
              <a:t>th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Join us for a virtual cocktail party and private Brick Campaign launch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Working in partnership with Peninsula Club to create wine baskets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Founders can pick their baskets up at the Club on the 21</a:t>
            </a:r>
            <a:r>
              <a:rPr lang="en-US" baseline="30000" dirty="0"/>
              <a:t>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Zoom event will take place at 5:30 on the 21</a:t>
            </a:r>
            <a:r>
              <a:rPr lang="en-US" baseline="30000" dirty="0"/>
              <a:t>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Jean Bock and Meredith Fite are lead volunteers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Working on surprise guest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92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1" y="1590891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98088" y="1163214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June Pledge Activity</a:t>
            </a:r>
            <a:endParaRPr lang="en-US" sz="2175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2</a:t>
            </a:fld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269083" y="5746631"/>
            <a:ext cx="2388767" cy="2685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81202" y="1977487"/>
            <a:ext cx="6176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11 new pledges totaling $1,293,420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Total fundraising, including land and bond, equals $17,001,418</a:t>
            </a:r>
          </a:p>
        </p:txBody>
      </p:sp>
    </p:spTree>
    <p:extLst>
      <p:ext uri="{BB962C8B-B14F-4D97-AF65-F5344CB8AC3E}">
        <p14:creationId xmlns:p14="http://schemas.microsoft.com/office/powerpoint/2010/main" val="2456752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5452" y="319514"/>
            <a:ext cx="7107043" cy="281879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1416" tIns="25709" rIns="51416" bIns="25709" rtlCol="0" anchor="ctr"/>
          <a:lstStyle/>
          <a:p>
            <a:pPr algn="ctr"/>
            <a:endParaRPr lang="en-US" sz="1013" dirty="0"/>
          </a:p>
        </p:txBody>
      </p:sp>
      <p:sp>
        <p:nvSpPr>
          <p:cNvPr id="9" name="Rectangle 8"/>
          <p:cNvSpPr/>
          <p:nvPr/>
        </p:nvSpPr>
        <p:spPr>
          <a:xfrm>
            <a:off x="1119974" y="983473"/>
            <a:ext cx="3821231" cy="36980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6158" tIns="23079" rIns="46158" bIns="23079" rtlCol="0" anchor="ctr"/>
          <a:lstStyle/>
          <a:p>
            <a:pPr algn="ctr"/>
            <a:endParaRPr lang="en-US" sz="1013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19974" y="635814"/>
            <a:ext cx="4877185" cy="313238"/>
          </a:xfrm>
          <a:prstGeom prst="rect">
            <a:avLst/>
          </a:prstGeom>
        </p:spPr>
        <p:txBody>
          <a:bodyPr vert="horz" lIns="51416" tIns="25709" rIns="51416" bIns="25709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350" dirty="0">
                <a:solidFill>
                  <a:srgbClr val="B73C24"/>
                </a:solidFill>
                <a:latin typeface="Avenir Book"/>
              </a:rPr>
              <a:t>BUDGET </a:t>
            </a:r>
            <a:endParaRPr lang="en-US" sz="1631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116300" y="2760601"/>
            <a:ext cx="570125" cy="1561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8974" y="3429001"/>
            <a:ext cx="570125" cy="890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ACF6895-681F-2F43-B6B7-CB217F2807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238" y="1200928"/>
            <a:ext cx="3929838" cy="5509152"/>
          </a:xfrm>
          <a:prstGeom prst="rect">
            <a:avLst/>
          </a:prstGeom>
        </p:spPr>
      </p:pic>
      <p:sp>
        <p:nvSpPr>
          <p:cNvPr id="21" name="5-Point Star 20">
            <a:extLst>
              <a:ext uri="{FF2B5EF4-FFF2-40B4-BE49-F238E27FC236}">
                <a16:creationId xmlns:a16="http://schemas.microsoft.com/office/drawing/2014/main" id="{4D5FAFA6-32EE-A443-9F5D-6E3A8613D374}"/>
              </a:ext>
            </a:extLst>
          </p:cNvPr>
          <p:cNvSpPr/>
          <p:nvPr/>
        </p:nvSpPr>
        <p:spPr>
          <a:xfrm>
            <a:off x="5284076" y="3541478"/>
            <a:ext cx="239354" cy="216310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>
            <a:extLst>
              <a:ext uri="{FF2B5EF4-FFF2-40B4-BE49-F238E27FC236}">
                <a16:creationId xmlns:a16="http://schemas.microsoft.com/office/drawing/2014/main" id="{5070A5F1-3348-C549-B49C-E380E9636BAE}"/>
              </a:ext>
            </a:extLst>
          </p:cNvPr>
          <p:cNvSpPr/>
          <p:nvPr/>
        </p:nvSpPr>
        <p:spPr>
          <a:xfrm>
            <a:off x="5284076" y="4947805"/>
            <a:ext cx="239354" cy="216310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>
            <a:extLst>
              <a:ext uri="{FF2B5EF4-FFF2-40B4-BE49-F238E27FC236}">
                <a16:creationId xmlns:a16="http://schemas.microsoft.com/office/drawing/2014/main" id="{86538400-CE89-D644-8E80-B9C25D620214}"/>
              </a:ext>
            </a:extLst>
          </p:cNvPr>
          <p:cNvSpPr/>
          <p:nvPr/>
        </p:nvSpPr>
        <p:spPr>
          <a:xfrm>
            <a:off x="5284076" y="6200888"/>
            <a:ext cx="239354" cy="216310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5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857251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5381301"/>
            <a:ext cx="9144000" cy="619453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FAD700-BE34-BE45-A544-C6DE81F2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BC3A2A-D0B2-B741-A6D5-E1C3327D3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8" y="1790700"/>
            <a:ext cx="751522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3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857254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1" y="1590891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98088" y="1163214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June Cash Activity</a:t>
            </a:r>
            <a:endParaRPr lang="en-US" sz="2175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0592" y="5418088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4</a:t>
            </a:fld>
            <a:endParaRPr lang="en-US" dirty="0">
              <a:latin typeface="Avenir Book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BBF84D-D58E-AB42-9A26-26F2569BBEA6}"/>
              </a:ext>
            </a:extLst>
          </p:cNvPr>
          <p:cNvSpPr txBox="1"/>
          <p:nvPr/>
        </p:nvSpPr>
        <p:spPr>
          <a:xfrm>
            <a:off x="1143000" y="2739470"/>
            <a:ext cx="719261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/>
              <a:t>24 payments totaling $98,308 on a goal of $7,600 </a:t>
            </a:r>
          </a:p>
        </p:txBody>
      </p:sp>
    </p:spTree>
    <p:extLst>
      <p:ext uri="{BB962C8B-B14F-4D97-AF65-F5344CB8AC3E}">
        <p14:creationId xmlns:p14="http://schemas.microsoft.com/office/powerpoint/2010/main" val="421329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857251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5381301"/>
            <a:ext cx="9144000" cy="619453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C44DE6-A0D7-A446-AD8B-80D29E7E6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82640"/>
            <a:ext cx="8534400" cy="392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880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730214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5381301"/>
            <a:ext cx="9144000" cy="619453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8D58E9-49E1-9E40-A86D-DEC3EB49D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87" y="1970152"/>
            <a:ext cx="8908026" cy="273791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9F0DC39-84C4-E446-BC9C-3933B8A9FA32}"/>
              </a:ext>
            </a:extLst>
          </p:cNvPr>
          <p:cNvSpPr txBox="1">
            <a:spLocks/>
          </p:cNvSpPr>
          <p:nvPr/>
        </p:nvSpPr>
        <p:spPr>
          <a:xfrm>
            <a:off x="117987" y="1131048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6-Month Snapshot:</a:t>
            </a:r>
            <a:endParaRPr lang="en-US" sz="2175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968529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857254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1" y="1590891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98088" y="1163214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Aquesta Challenge</a:t>
            </a:r>
            <a:endParaRPr lang="en-US" sz="28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0592" y="5418088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7</a:t>
            </a:fld>
            <a:endParaRPr lang="en-US" dirty="0">
              <a:latin typeface="Avenir Book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BBF84D-D58E-AB42-9A26-26F2569BBEA6}"/>
              </a:ext>
            </a:extLst>
          </p:cNvPr>
          <p:cNvSpPr txBox="1"/>
          <p:nvPr/>
        </p:nvSpPr>
        <p:spPr>
          <a:xfrm>
            <a:off x="1143000" y="2739470"/>
            <a:ext cx="691112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14 Aquesta Challenge Pledges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Pledges totaling $73,800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Aquesta is matching $41,300 (up to $10,000)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Almost 20% of $250,000 goal</a:t>
            </a:r>
          </a:p>
        </p:txBody>
      </p:sp>
    </p:spTree>
    <p:extLst>
      <p:ext uri="{BB962C8B-B14F-4D97-AF65-F5344CB8AC3E}">
        <p14:creationId xmlns:p14="http://schemas.microsoft.com/office/powerpoint/2010/main" val="648886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1720530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98088" y="1163214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Campaign Activity: Our Position Remains Stable</a:t>
            </a:r>
            <a:endParaRPr lang="en-US" sz="2175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8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81202" y="1977488"/>
            <a:ext cx="6176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We have continued our focus of Major Donors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We continue to seek grants, including Federal Funding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We have stayed in front of our donors with positive message</a:t>
            </a:r>
          </a:p>
        </p:txBody>
      </p:sp>
    </p:spTree>
    <p:extLst>
      <p:ext uri="{BB962C8B-B14F-4D97-AF65-F5344CB8AC3E}">
        <p14:creationId xmlns:p14="http://schemas.microsoft.com/office/powerpoint/2010/main" val="1747735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5327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0" y="1720530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98087" y="10437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PLAN FOR MOVING FORWARD</a:t>
            </a:r>
          </a:p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What are we allowed to do?</a:t>
            </a:r>
          </a:p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What are our constituents’ preferences?</a:t>
            </a:r>
          </a:p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9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81202" y="1977488"/>
            <a:ext cx="61768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Governor’s Phase 2 Orders, through July 17, 2020: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Gather 10 attendees indoors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Gather 25 attendees outdoors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Masks are required within 6 feet</a:t>
            </a:r>
          </a:p>
        </p:txBody>
      </p:sp>
    </p:spTree>
    <p:extLst>
      <p:ext uri="{BB962C8B-B14F-4D97-AF65-F5344CB8AC3E}">
        <p14:creationId xmlns:p14="http://schemas.microsoft.com/office/powerpoint/2010/main" val="1681163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49842</TotalTime>
  <Words>738</Words>
  <Application>Microsoft Macintosh PowerPoint</Application>
  <PresentationFormat>On-screen Show (4:3)</PresentationFormat>
  <Paragraphs>158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Avenir Book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Bank of America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Matt Hawkins</dc:creator>
  <cp:keywords/>
  <dc:description/>
  <cp:lastModifiedBy>Microsoft Office User</cp:lastModifiedBy>
  <cp:revision>281</cp:revision>
  <cp:lastPrinted>2019-12-18T18:32:15Z</cp:lastPrinted>
  <dcterms:created xsi:type="dcterms:W3CDTF">2019-07-16T19:00:35Z</dcterms:created>
  <dcterms:modified xsi:type="dcterms:W3CDTF">2020-07-13T23:08:03Z</dcterms:modified>
  <cp:category/>
</cp:coreProperties>
</file>