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425" r:id="rId3"/>
    <p:sldId id="380" r:id="rId4"/>
    <p:sldId id="337" r:id="rId5"/>
    <p:sldId id="426" r:id="rId6"/>
    <p:sldId id="387" r:id="rId7"/>
    <p:sldId id="412" r:id="rId8"/>
    <p:sldId id="413" r:id="rId9"/>
    <p:sldId id="415" r:id="rId10"/>
    <p:sldId id="419" r:id="rId11"/>
    <p:sldId id="428" r:id="rId12"/>
    <p:sldId id="420" r:id="rId13"/>
    <p:sldId id="421" r:id="rId14"/>
    <p:sldId id="422" r:id="rId15"/>
    <p:sldId id="42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C558D"/>
    <a:srgbClr val="E82404"/>
    <a:srgbClr val="942920"/>
    <a:srgbClr val="2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9" autoAdjust="0"/>
    <p:restoredTop sz="94274"/>
  </p:normalViewPr>
  <p:slideViewPr>
    <p:cSldViewPr snapToGrid="0" snapToObjects="1">
      <p:cViewPr>
        <p:scale>
          <a:sx n="151" d="100"/>
          <a:sy n="151" d="100"/>
        </p:scale>
        <p:origin x="61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E322-BA0D-A946-84AE-D4F44B7E9242}" type="datetimeFigureOut">
              <a:rPr lang="en-US" smtClean="0"/>
              <a:pPr/>
              <a:t>8/10/20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96F7F-9BAA-D24F-80A6-D4D7AEF961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638F-773B-F545-9D1B-1898DCD2CB91}" type="datetimeFigureOut">
              <a:rPr lang="en-US" smtClean="0"/>
              <a:pPr/>
              <a:t>8/10/20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B9729-C6E3-8B4C-8F9F-EB538DBA2C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29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22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95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34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26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826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517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878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76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00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39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833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60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0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0" y="5032550"/>
            <a:ext cx="6927742" cy="825937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August, 2020 Board Presentation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3, 2020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9537" y="226633"/>
            <a:ext cx="3713663" cy="48059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27C72B2-3EB3-0643-BF1D-2C5CE18E4D3A}"/>
              </a:ext>
            </a:extLst>
          </p:cNvPr>
          <p:cNvSpPr/>
          <p:nvPr/>
        </p:nvSpPr>
        <p:spPr>
          <a:xfrm>
            <a:off x="0" y="6032063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9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HOW ARE WE GOING TO GET THERE?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6484558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i="1" dirty="0">
                <a:latin typeface="Avenir Book"/>
                <a:cs typeface="Garamond"/>
              </a:rPr>
              <a:t>BRICK CAMPAIGN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10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76" y="5058297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6318458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D4A171-815D-BE4E-886C-F7C65C55E9E4}"/>
              </a:ext>
            </a:extLst>
          </p:cNvPr>
          <p:cNvSpPr txBox="1"/>
          <p:nvPr/>
        </p:nvSpPr>
        <p:spPr>
          <a:xfrm>
            <a:off x="451414" y="2165436"/>
            <a:ext cx="829936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Founders’ Society (185 Members)</a:t>
            </a:r>
          </a:p>
          <a:p>
            <a:endParaRPr lang="en-US" sz="2400" dirty="0"/>
          </a:p>
          <a:p>
            <a:r>
              <a:rPr lang="en-US" sz="2400" dirty="0"/>
              <a:t>Virtual Cocktail Hour Launch July 21</a:t>
            </a:r>
          </a:p>
          <a:p>
            <a:r>
              <a:rPr lang="en-US" sz="2400" dirty="0"/>
              <a:t>About 45 Founders’ Society households attended</a:t>
            </a:r>
          </a:p>
          <a:p>
            <a:r>
              <a:rPr lang="en-US" sz="2400" dirty="0"/>
              <a:t>14 Bricks sold</a:t>
            </a:r>
          </a:p>
          <a:p>
            <a:endParaRPr lang="en-US" sz="2400" dirty="0"/>
          </a:p>
          <a:p>
            <a:r>
              <a:rPr lang="en-US" sz="2400" dirty="0"/>
              <a:t>Goal for July:		 	$50,000</a:t>
            </a:r>
          </a:p>
          <a:p>
            <a:r>
              <a:rPr lang="en-US" sz="2400" dirty="0"/>
              <a:t>Actual achieved: 		$31,000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156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HOW ARE WE GOING TO GET THERE?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6484558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i="1" dirty="0">
                <a:latin typeface="Avenir Book"/>
                <a:cs typeface="Garamond"/>
              </a:rPr>
              <a:t>BRICK CAMPAIGN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11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76" y="5058297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6318458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D4A171-815D-BE4E-886C-F7C65C55E9E4}"/>
              </a:ext>
            </a:extLst>
          </p:cNvPr>
          <p:cNvSpPr txBox="1"/>
          <p:nvPr/>
        </p:nvSpPr>
        <p:spPr>
          <a:xfrm>
            <a:off x="451414" y="2165436"/>
            <a:ext cx="82993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Virtual Cocktail Hour Launch </a:t>
            </a:r>
          </a:p>
          <a:p>
            <a:r>
              <a:rPr lang="en-US" sz="2400" dirty="0"/>
              <a:t>Lessons Learned: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Even for a virtual event, guests need lead time of 2 -3 weeks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hard ask is needed every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Brick purchases aren’t instant – potential donors need time to think about what they want, what they want to engrave,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personal ask makes the difference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816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HOW ARE WE GOING TO GET THERE?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6484558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i="1" dirty="0">
                <a:latin typeface="Avenir Book"/>
                <a:cs typeface="Garamond"/>
              </a:rPr>
              <a:t>BRICK CAMPAIGN:</a:t>
            </a:r>
            <a:endParaRPr lang="en-US" sz="2175" i="1" dirty="0">
              <a:solidFill>
                <a:srgbClr val="FF0000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12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76" y="5058297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6318458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D4A171-815D-BE4E-886C-F7C65C55E9E4}"/>
              </a:ext>
            </a:extLst>
          </p:cNvPr>
          <p:cNvSpPr txBox="1"/>
          <p:nvPr/>
        </p:nvSpPr>
        <p:spPr>
          <a:xfrm>
            <a:off x="451414" y="2165436"/>
            <a:ext cx="75495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Friends and Family Campaign:</a:t>
            </a:r>
          </a:p>
          <a:p>
            <a:r>
              <a:rPr lang="en-US" sz="2000" dirty="0"/>
              <a:t>Open brick sales by special invitation to friends of Founders’ Society members during the month of August</a:t>
            </a:r>
          </a:p>
          <a:p>
            <a:endParaRPr lang="en-US" sz="2000" dirty="0"/>
          </a:p>
          <a:p>
            <a:r>
              <a:rPr lang="en-US" sz="2000" dirty="0"/>
              <a:t>Supported by: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Personal email from Jean Bock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Personal invitation from board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Personal invitation from Brick Task Force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Founders’ Society newsletter</a:t>
            </a:r>
          </a:p>
        </p:txBody>
      </p:sp>
    </p:spTree>
    <p:extLst>
      <p:ext uri="{BB962C8B-B14F-4D97-AF65-F5344CB8AC3E}">
        <p14:creationId xmlns:p14="http://schemas.microsoft.com/office/powerpoint/2010/main" val="4066998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HOW ARE WE GOING TO GET THERE?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6484558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i="1" dirty="0">
                <a:latin typeface="Avenir Book"/>
                <a:cs typeface="Garamond"/>
              </a:rPr>
              <a:t>BRICK CAMPAIGN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13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76" y="5058297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6318458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D4A171-815D-BE4E-886C-F7C65C55E9E4}"/>
              </a:ext>
            </a:extLst>
          </p:cNvPr>
          <p:cNvSpPr txBox="1"/>
          <p:nvPr/>
        </p:nvSpPr>
        <p:spPr>
          <a:xfrm>
            <a:off x="451414" y="2165436"/>
            <a:ext cx="75495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Brick Task Force Strategy:</a:t>
            </a:r>
          </a:p>
          <a:p>
            <a:r>
              <a:rPr lang="en-US" sz="3200" dirty="0"/>
              <a:t>Target Four Core Audiences</a:t>
            </a:r>
            <a:r>
              <a:rPr lang="en-US" sz="2000" dirty="0"/>
              <a:t>:</a:t>
            </a:r>
          </a:p>
          <a:p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Small local businesses</a:t>
            </a:r>
          </a:p>
          <a:p>
            <a:pPr marL="457200" indent="-457200">
              <a:buAutoNum type="arabicPeriod"/>
            </a:pPr>
            <a:r>
              <a:rPr lang="en-US" sz="2000" dirty="0"/>
              <a:t>Civic Organizations</a:t>
            </a:r>
          </a:p>
          <a:p>
            <a:pPr marL="457200" indent="-457200">
              <a:buAutoNum type="arabicPeriod"/>
            </a:pPr>
            <a:r>
              <a:rPr lang="en-US" sz="2000" dirty="0"/>
              <a:t>Neighborhood Associations</a:t>
            </a:r>
          </a:p>
          <a:p>
            <a:pPr marL="457200" indent="-457200">
              <a:buAutoNum type="arabicPeriod"/>
            </a:pPr>
            <a:r>
              <a:rPr lang="en-US" sz="2000" dirty="0"/>
              <a:t>Small Arts Organizations and Providers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636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HOW ARE WE GOING TO GET THERE?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6484558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i="1" dirty="0">
                <a:latin typeface="Avenir Book"/>
                <a:cs typeface="Garamond"/>
              </a:rPr>
              <a:t>EVENTS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5425" y="1771820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14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76" y="5058297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6318458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E5DB7D-68D2-B042-B6F5-4662EE3C777D}"/>
              </a:ext>
            </a:extLst>
          </p:cNvPr>
          <p:cNvSpPr txBox="1"/>
          <p:nvPr/>
        </p:nvSpPr>
        <p:spPr>
          <a:xfrm>
            <a:off x="155425" y="2063232"/>
            <a:ext cx="756609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r>
              <a:rPr lang="en-US" sz="1400" dirty="0"/>
              <a:t>Virtual Events</a:t>
            </a:r>
          </a:p>
          <a:p>
            <a:pPr lvl="1"/>
            <a:r>
              <a:rPr lang="en-US" sz="1400" dirty="0"/>
              <a:t>	Founders’ Society Brick Launch</a:t>
            </a:r>
          </a:p>
          <a:p>
            <a:pPr lvl="1"/>
            <a:r>
              <a:rPr lang="en-US" sz="1400" dirty="0"/>
              <a:t>	Business After-Hours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Porch Parties</a:t>
            </a:r>
          </a:p>
          <a:p>
            <a:pPr lvl="1"/>
            <a:r>
              <a:rPr lang="en-US" sz="1400" dirty="0"/>
              <a:t>	Gatherings of 10 or fewer at private residence, neighborhood green, 	business, etc. 	Outdoors or with outdoor option.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Chef-Curated Dinners</a:t>
            </a:r>
          </a:p>
          <a:p>
            <a:pPr lvl="1"/>
            <a:r>
              <a:rPr lang="en-US" sz="1400" dirty="0"/>
              <a:t>	Dinner for 8 – 10, indoors or outdoors as people are comfortable. Chef-prepared dinner 	provided.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Living Room Sessions</a:t>
            </a:r>
          </a:p>
          <a:p>
            <a:pPr lvl="1"/>
            <a:r>
              <a:rPr lang="en-US" sz="1400" dirty="0"/>
              <a:t>	Gathering of 10 people, outdoor element, live or virtual 	entertainment, lecture, or 	behind the scenes tour. Food provided.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Bring a Donor to the Table</a:t>
            </a:r>
          </a:p>
          <a:p>
            <a:pPr lvl="1"/>
            <a:r>
              <a:rPr lang="en-US" sz="1400" dirty="0"/>
              <a:t>	Reserved table at restaurant, one-on-one ask.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84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HOW ARE WE GOING TO GET THERE?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6484558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i="1" dirty="0">
                <a:latin typeface="Avenir Book"/>
                <a:cs typeface="Garamond"/>
              </a:rPr>
              <a:t>Virtual and Small Events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15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76" y="5058297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6318458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4" name="4-Point Star 13">
            <a:extLst>
              <a:ext uri="{FF2B5EF4-FFF2-40B4-BE49-F238E27FC236}">
                <a16:creationId xmlns:a16="http://schemas.microsoft.com/office/drawing/2014/main" id="{29392DA3-7CA9-1B42-88DC-4A4A0F4BC808}"/>
              </a:ext>
            </a:extLst>
          </p:cNvPr>
          <p:cNvSpPr/>
          <p:nvPr/>
        </p:nvSpPr>
        <p:spPr>
          <a:xfrm>
            <a:off x="155425" y="2492083"/>
            <a:ext cx="228600" cy="229253"/>
          </a:xfrm>
          <a:prstGeom prst="star4">
            <a:avLst/>
          </a:prstGeom>
          <a:gradFill>
            <a:gsLst>
              <a:gs pos="24000">
                <a:srgbClr val="00B050"/>
              </a:gs>
              <a:gs pos="0">
                <a:schemeClr val="accent3">
                  <a:tint val="100000"/>
                  <a:shade val="100000"/>
                  <a:satMod val="130000"/>
                </a:schemeClr>
              </a:gs>
              <a:gs pos="100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>
            <a:extLst>
              <a:ext uri="{FF2B5EF4-FFF2-40B4-BE49-F238E27FC236}">
                <a16:creationId xmlns:a16="http://schemas.microsoft.com/office/drawing/2014/main" id="{7FA6E2D0-3B90-514D-8630-97CFC2CC8FE4}"/>
              </a:ext>
            </a:extLst>
          </p:cNvPr>
          <p:cNvSpPr/>
          <p:nvPr/>
        </p:nvSpPr>
        <p:spPr>
          <a:xfrm>
            <a:off x="155425" y="3429000"/>
            <a:ext cx="228600" cy="229253"/>
          </a:xfrm>
          <a:prstGeom prst="star4">
            <a:avLst/>
          </a:prstGeom>
          <a:gradFill>
            <a:gsLst>
              <a:gs pos="96000">
                <a:srgbClr val="FFFF00"/>
              </a:gs>
              <a:gs pos="99000">
                <a:srgbClr val="AED75F"/>
              </a:gs>
              <a:gs pos="28000">
                <a:srgbClr val="FFFF00"/>
              </a:gs>
              <a:gs pos="96000">
                <a:schemeClr val="accent3">
                  <a:tint val="100000"/>
                  <a:shade val="100000"/>
                  <a:satMod val="130000"/>
                </a:schemeClr>
              </a:gs>
              <a:gs pos="97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4-Point Star 18">
            <a:extLst>
              <a:ext uri="{FF2B5EF4-FFF2-40B4-BE49-F238E27FC236}">
                <a16:creationId xmlns:a16="http://schemas.microsoft.com/office/drawing/2014/main" id="{2F8524CF-E071-074B-911C-6E96FFD5486E}"/>
              </a:ext>
            </a:extLst>
          </p:cNvPr>
          <p:cNvSpPr/>
          <p:nvPr/>
        </p:nvSpPr>
        <p:spPr>
          <a:xfrm>
            <a:off x="155425" y="4289999"/>
            <a:ext cx="228600" cy="229253"/>
          </a:xfrm>
          <a:prstGeom prst="star4">
            <a:avLst/>
          </a:prstGeom>
          <a:gradFill>
            <a:gsLst>
              <a:gs pos="96000">
                <a:srgbClr val="FFFF00"/>
              </a:gs>
              <a:gs pos="99000">
                <a:srgbClr val="AED75F"/>
              </a:gs>
              <a:gs pos="28000">
                <a:srgbClr val="FFFF00"/>
              </a:gs>
              <a:gs pos="96000">
                <a:schemeClr val="accent3">
                  <a:tint val="100000"/>
                  <a:shade val="100000"/>
                  <a:satMod val="130000"/>
                </a:schemeClr>
              </a:gs>
              <a:gs pos="97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4-Point Star 20">
            <a:extLst>
              <a:ext uri="{FF2B5EF4-FFF2-40B4-BE49-F238E27FC236}">
                <a16:creationId xmlns:a16="http://schemas.microsoft.com/office/drawing/2014/main" id="{63DD70DA-38FE-B84D-A323-2C32CCA3101D}"/>
              </a:ext>
            </a:extLst>
          </p:cNvPr>
          <p:cNvSpPr/>
          <p:nvPr/>
        </p:nvSpPr>
        <p:spPr>
          <a:xfrm>
            <a:off x="2056209" y="2792126"/>
            <a:ext cx="228600" cy="229253"/>
          </a:xfrm>
          <a:prstGeom prst="star4">
            <a:avLst/>
          </a:prstGeom>
          <a:gradFill>
            <a:gsLst>
              <a:gs pos="96000">
                <a:srgbClr val="FFFF00"/>
              </a:gs>
              <a:gs pos="99000">
                <a:srgbClr val="AED75F"/>
              </a:gs>
              <a:gs pos="28000">
                <a:srgbClr val="FFFF00"/>
              </a:gs>
              <a:gs pos="96000">
                <a:schemeClr val="accent3">
                  <a:tint val="100000"/>
                  <a:shade val="100000"/>
                  <a:satMod val="130000"/>
                </a:schemeClr>
              </a:gs>
              <a:gs pos="97000">
                <a:schemeClr val="accent3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261C9FC-53FD-F74F-BE49-8827E35499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224"/>
            <a:ext cx="9144000" cy="683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25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1" y="1590891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8" y="116321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July Pledge Activity</a:t>
            </a:r>
            <a:endParaRPr lang="en-US" sz="2175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4" y="5593526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2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81202" y="1977487"/>
            <a:ext cx="617689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2 new pledges totaling $32,500 on goal of $275,000</a:t>
            </a:r>
          </a:p>
          <a:p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sz="1400" dirty="0"/>
              <a:t>Notes:</a:t>
            </a:r>
          </a:p>
          <a:p>
            <a:pPr marL="342900" indent="-342900">
              <a:buAutoNum type="arabicPeriod"/>
            </a:pPr>
            <a:r>
              <a:rPr lang="en-US" sz="1400" dirty="0"/>
              <a:t>*$275,000 goal included Aquesta pledge of $250,000 which came in during the month of June.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712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-87407" y="366433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5381301"/>
            <a:ext cx="9144000" cy="619453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3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784D97F-72B9-774C-8686-24A8AFCDA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" y="1290987"/>
            <a:ext cx="8780929" cy="391251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5F98564-2180-BE47-AFFB-432E2BEE8DD6}"/>
              </a:ext>
            </a:extLst>
          </p:cNvPr>
          <p:cNvSpPr txBox="1"/>
          <p:nvPr/>
        </p:nvSpPr>
        <p:spPr>
          <a:xfrm>
            <a:off x="316006" y="6075144"/>
            <a:ext cx="49787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</a:t>
            </a:r>
          </a:p>
          <a:p>
            <a:r>
              <a:rPr lang="en-US" sz="1200" dirty="0"/>
              <a:t>1. $250,000 naming gift came in during June, a month earlier than projected.</a:t>
            </a:r>
          </a:p>
          <a:p>
            <a:r>
              <a:rPr lang="en-US" sz="1200" dirty="0"/>
              <a:t>2. Brick goal has moved to the cash report, because it is a cash transaction.</a:t>
            </a:r>
          </a:p>
        </p:txBody>
      </p:sp>
    </p:spTree>
    <p:extLst>
      <p:ext uri="{BB962C8B-B14F-4D97-AF65-F5344CB8AC3E}">
        <p14:creationId xmlns:p14="http://schemas.microsoft.com/office/powerpoint/2010/main" val="225236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857254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143001" y="1590891"/>
            <a:ext cx="5094974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98088" y="1163214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B73C24"/>
                </a:solidFill>
                <a:latin typeface="Avenir Book"/>
              </a:rPr>
              <a:t>July Cash Activity</a:t>
            </a:r>
            <a:endParaRPr lang="en-US" sz="2175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20592" y="5418088"/>
            <a:ext cx="4180409" cy="49306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4</a:t>
            </a:fld>
            <a:endParaRPr lang="en-US" dirty="0">
              <a:latin typeface="Avenir Book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BF84D-D58E-AB42-9A26-26F2569BBEA6}"/>
              </a:ext>
            </a:extLst>
          </p:cNvPr>
          <p:cNvSpPr txBox="1"/>
          <p:nvPr/>
        </p:nvSpPr>
        <p:spPr>
          <a:xfrm>
            <a:off x="1142999" y="2132631"/>
            <a:ext cx="75032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/>
              <a:t>Total Cash Activity in July: $63,415.93</a:t>
            </a:r>
          </a:p>
          <a:p>
            <a:endParaRPr lang="en-US" sz="2700" dirty="0"/>
          </a:p>
          <a:p>
            <a:r>
              <a:rPr lang="en-US" sz="2700" dirty="0"/>
              <a:t>Pledge payments totaling $32,415.93 </a:t>
            </a:r>
          </a:p>
          <a:p>
            <a:r>
              <a:rPr lang="en-US" sz="2700" dirty="0"/>
              <a:t>	Goal of $750</a:t>
            </a:r>
          </a:p>
          <a:p>
            <a:r>
              <a:rPr lang="en-US" sz="2700" dirty="0"/>
              <a:t>Brick Sales totaling $31,000.00 </a:t>
            </a:r>
          </a:p>
          <a:p>
            <a:r>
              <a:rPr lang="en-US" sz="2700" dirty="0"/>
              <a:t>	Goal $50,000</a:t>
            </a:r>
          </a:p>
        </p:txBody>
      </p:sp>
    </p:spTree>
    <p:extLst>
      <p:ext uri="{BB962C8B-B14F-4D97-AF65-F5344CB8AC3E}">
        <p14:creationId xmlns:p14="http://schemas.microsoft.com/office/powerpoint/2010/main" val="92922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8F5A2-34C2-A94D-A8EF-82F21C9E9094}"/>
              </a:ext>
            </a:extLst>
          </p:cNvPr>
          <p:cNvSpPr/>
          <p:nvPr/>
        </p:nvSpPr>
        <p:spPr>
          <a:xfrm>
            <a:off x="0" y="155172"/>
            <a:ext cx="9144000" cy="254063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463D4-4BEF-3049-BCD3-8A166C9A22AA}"/>
              </a:ext>
            </a:extLst>
          </p:cNvPr>
          <p:cNvSpPr/>
          <p:nvPr/>
        </p:nvSpPr>
        <p:spPr>
          <a:xfrm>
            <a:off x="0" y="5935103"/>
            <a:ext cx="9144000" cy="619453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B838895-656E-064C-8BC3-E15F63AA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F182-2602-6347-A1B7-6221EAD7681E}" type="slidenum">
              <a:rPr lang="en-US" smtClean="0"/>
              <a:t>5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2E910D6-6F7E-AA44-8B90-30F171485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29" y="1516283"/>
            <a:ext cx="8794500" cy="388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59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WHERE ARE WE?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0651" y="6434523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dirty="0">
                <a:latin typeface="Avenir Book"/>
              </a:rPr>
              <a:t>Campaign Totals July 31, 2020: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6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1452849" y="2575744"/>
            <a:ext cx="61768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Pledges and cash from brick sales:	$11,564,918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Land:							$   1,500,000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Bond:							</a:t>
            </a:r>
            <a:r>
              <a:rPr lang="en-US" u="sng" dirty="0"/>
              <a:t>$   4,000,000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b="1" dirty="0"/>
              <a:t>Total raised toward $25 million:		$17,064,918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Interest earned to date:			$      170,331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Total asset:						$17,235,249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7202" y="5032484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5490" y="6270273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0924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WHERE ARE WE GOING?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5794776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dirty="0">
                <a:latin typeface="Avenir Book"/>
              </a:rPr>
              <a:t>68% TO GOAL OF $25 MILLION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7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903" y="3850799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561071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7E5F1FD-1AE3-D94D-A1DE-5060EEF36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071633"/>
              </p:ext>
            </p:extLst>
          </p:nvPr>
        </p:nvGraphicFramePr>
        <p:xfrm>
          <a:off x="155425" y="2334218"/>
          <a:ext cx="8884403" cy="3915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028">
                  <a:extLst>
                    <a:ext uri="{9D8B030D-6E8A-4147-A177-3AD203B41FA5}">
                      <a16:colId xmlns:a16="http://schemas.microsoft.com/office/drawing/2014/main" val="2566216770"/>
                    </a:ext>
                  </a:extLst>
                </a:gridCol>
                <a:gridCol w="829223">
                  <a:extLst>
                    <a:ext uri="{9D8B030D-6E8A-4147-A177-3AD203B41FA5}">
                      <a16:colId xmlns:a16="http://schemas.microsoft.com/office/drawing/2014/main" val="274235893"/>
                    </a:ext>
                  </a:extLst>
                </a:gridCol>
                <a:gridCol w="836202">
                  <a:extLst>
                    <a:ext uri="{9D8B030D-6E8A-4147-A177-3AD203B41FA5}">
                      <a16:colId xmlns:a16="http://schemas.microsoft.com/office/drawing/2014/main" val="2480630613"/>
                    </a:ext>
                  </a:extLst>
                </a:gridCol>
                <a:gridCol w="752355">
                  <a:extLst>
                    <a:ext uri="{9D8B030D-6E8A-4147-A177-3AD203B41FA5}">
                      <a16:colId xmlns:a16="http://schemas.microsoft.com/office/drawing/2014/main" val="1325235554"/>
                    </a:ext>
                  </a:extLst>
                </a:gridCol>
                <a:gridCol w="746567">
                  <a:extLst>
                    <a:ext uri="{9D8B030D-6E8A-4147-A177-3AD203B41FA5}">
                      <a16:colId xmlns:a16="http://schemas.microsoft.com/office/drawing/2014/main" val="3945438016"/>
                    </a:ext>
                  </a:extLst>
                </a:gridCol>
                <a:gridCol w="840441">
                  <a:extLst>
                    <a:ext uri="{9D8B030D-6E8A-4147-A177-3AD203B41FA5}">
                      <a16:colId xmlns:a16="http://schemas.microsoft.com/office/drawing/2014/main" val="935757995"/>
                    </a:ext>
                  </a:extLst>
                </a:gridCol>
                <a:gridCol w="786653">
                  <a:extLst>
                    <a:ext uri="{9D8B030D-6E8A-4147-A177-3AD203B41FA5}">
                      <a16:colId xmlns:a16="http://schemas.microsoft.com/office/drawing/2014/main" val="1517385193"/>
                    </a:ext>
                  </a:extLst>
                </a:gridCol>
                <a:gridCol w="773756">
                  <a:extLst>
                    <a:ext uri="{9D8B030D-6E8A-4147-A177-3AD203B41FA5}">
                      <a16:colId xmlns:a16="http://schemas.microsoft.com/office/drawing/2014/main" val="152372911"/>
                    </a:ext>
                  </a:extLst>
                </a:gridCol>
                <a:gridCol w="768034">
                  <a:extLst>
                    <a:ext uri="{9D8B030D-6E8A-4147-A177-3AD203B41FA5}">
                      <a16:colId xmlns:a16="http://schemas.microsoft.com/office/drawing/2014/main" val="503245152"/>
                    </a:ext>
                  </a:extLst>
                </a:gridCol>
                <a:gridCol w="860308">
                  <a:extLst>
                    <a:ext uri="{9D8B030D-6E8A-4147-A177-3AD203B41FA5}">
                      <a16:colId xmlns:a16="http://schemas.microsoft.com/office/drawing/2014/main" val="3877064416"/>
                    </a:ext>
                  </a:extLst>
                </a:gridCol>
                <a:gridCol w="895836">
                  <a:extLst>
                    <a:ext uri="{9D8B030D-6E8A-4147-A177-3AD203B41FA5}">
                      <a16:colId xmlns:a16="http://schemas.microsoft.com/office/drawing/2014/main" val="533057568"/>
                    </a:ext>
                  </a:extLst>
                </a:gridCol>
              </a:tblGrid>
              <a:tr h="596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bg1"/>
                          </a:solidFill>
                        </a:rPr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326040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050" dirty="0"/>
                        <a:t>LEAD 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$2,500,000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$375,000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$2,750,000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$6,625,000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06626"/>
                  </a:ext>
                </a:extLst>
              </a:tr>
              <a:tr h="753249">
                <a:tc>
                  <a:txBody>
                    <a:bodyPr/>
                    <a:lstStyle/>
                    <a:p>
                      <a:r>
                        <a:rPr lang="en-US" sz="1050" dirty="0"/>
                        <a:t>FOUNDERSSOCIETY GIFTS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$925,000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051095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050" dirty="0"/>
                        <a:t>PUBLIC PHASE</a:t>
                      </a:r>
                    </a:p>
                    <a:p>
                      <a:r>
                        <a:rPr lang="en-US" sz="1050" dirty="0"/>
                        <a:t>(BRICK SALES AND OTHER GIFTS LESS THAN $2,500)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$50,000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$</a:t>
                      </a:r>
                      <a:r>
                        <a:rPr lang="en-US" sz="1100" dirty="0"/>
                        <a:t>50,000</a:t>
                      </a:r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$</a:t>
                      </a:r>
                      <a:r>
                        <a:rPr lang="en-US" sz="1200" dirty="0"/>
                        <a:t>475,000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025588"/>
                  </a:ext>
                </a:extLst>
              </a:tr>
              <a:tr h="596961">
                <a:tc>
                  <a:txBody>
                    <a:bodyPr/>
                    <a:lstStyle/>
                    <a:p>
                      <a:r>
                        <a:rPr lang="en-US" sz="1400" dirty="0"/>
                        <a:t>TOTAL </a:t>
                      </a:r>
                    </a:p>
                    <a:p>
                      <a:r>
                        <a:rPr lang="en-US" sz="1400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$2,575,000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$600,000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$2,925,000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$1,150,000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$8,025,000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873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21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57251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HOW ARE WE GOING TO GET THERE?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6484558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5425" y="131303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i="1" dirty="0">
                <a:latin typeface="Avenir Book"/>
                <a:cs typeface="Garamond"/>
              </a:rPr>
              <a:t>CAMPAIGN STRUCTURE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766" y="1931997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8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76" y="5058297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6318458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9E391D-4F0B-2445-9823-5E08E8DB6264}"/>
              </a:ext>
            </a:extLst>
          </p:cNvPr>
          <p:cNvSpPr txBox="1"/>
          <p:nvPr/>
        </p:nvSpPr>
        <p:spPr>
          <a:xfrm>
            <a:off x="451414" y="2165436"/>
            <a:ext cx="75495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Lead Gifts</a:t>
            </a:r>
          </a:p>
          <a:p>
            <a:pPr marL="342900" indent="-342900">
              <a:buAutoNum type="arabicPeriod"/>
            </a:pPr>
            <a:r>
              <a:rPr lang="en-US" sz="3200" dirty="0"/>
              <a:t>Local and Regional Businesses</a:t>
            </a:r>
          </a:p>
          <a:p>
            <a:pPr marL="342900" indent="-342900">
              <a:buAutoNum type="arabicPeriod"/>
            </a:pPr>
            <a:r>
              <a:rPr lang="en-US" sz="3200" dirty="0"/>
              <a:t>Families and Individuals</a:t>
            </a:r>
          </a:p>
          <a:p>
            <a:pPr marL="342900" indent="-342900">
              <a:buAutoNum type="arabicPeriod"/>
            </a:pPr>
            <a:r>
              <a:rPr lang="en-US" sz="3200" dirty="0"/>
              <a:t>Public Campaign</a:t>
            </a:r>
          </a:p>
        </p:txBody>
      </p:sp>
    </p:spTree>
    <p:extLst>
      <p:ext uri="{BB962C8B-B14F-4D97-AF65-F5344CB8AC3E}">
        <p14:creationId xmlns:p14="http://schemas.microsoft.com/office/powerpoint/2010/main" val="918139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098" y="252466"/>
            <a:ext cx="9144000" cy="417650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r>
              <a:rPr lang="en-US" sz="3200" dirty="0">
                <a:solidFill>
                  <a:schemeClr val="bg1"/>
                </a:solidFill>
              </a:rPr>
              <a:t> HOW ARE WE GOING TO GET THERE?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6484558"/>
            <a:ext cx="6858000" cy="205978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55" tIns="34278" rIns="68555" bIns="34278" rtlCol="0" anchor="ctr"/>
          <a:lstStyle/>
          <a:p>
            <a:pPr algn="ctr"/>
            <a:endParaRPr lang="en-US" sz="135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31700" y="759273"/>
            <a:ext cx="6502913" cy="417650"/>
          </a:xfrm>
          <a:prstGeom prst="rect">
            <a:avLst/>
          </a:prstGeom>
        </p:spPr>
        <p:txBody>
          <a:bodyPr vert="horz" lIns="68555" tIns="34278" rIns="68555" bIns="34278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dirty="0">
              <a:solidFill>
                <a:srgbClr val="B73C24"/>
              </a:solidFill>
              <a:latin typeface="Avenir Book"/>
            </a:endParaRPr>
          </a:p>
          <a:p>
            <a:pPr algn="l"/>
            <a:r>
              <a:rPr lang="en-US" sz="1800" i="1" dirty="0">
                <a:latin typeface="Avenir Book"/>
                <a:cs typeface="Garamond"/>
              </a:rPr>
              <a:t>CAMPAIGN TOOLS</a:t>
            </a:r>
            <a:endParaRPr lang="en-US" sz="2175" i="1" dirty="0"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1700" y="1309771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5746632"/>
            <a:ext cx="1600200" cy="273844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9</a:t>
            </a:fld>
            <a:endParaRPr lang="en-US" dirty="0">
              <a:latin typeface="Avenir Book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297734" y="2537802"/>
            <a:ext cx="760166" cy="20823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41299" y="3429001"/>
            <a:ext cx="760166" cy="1187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6C9C6D-0FC1-C54D-AD93-74D5CC1B3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76" y="5058297"/>
            <a:ext cx="1662006" cy="11111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5FD234-BBB6-484D-A920-3D8CFAFA5F8E}"/>
              </a:ext>
            </a:extLst>
          </p:cNvPr>
          <p:cNvSpPr/>
          <p:nvPr/>
        </p:nvSpPr>
        <p:spPr>
          <a:xfrm>
            <a:off x="2997839" y="6318458"/>
            <a:ext cx="5003161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1544" tIns="30772" rIns="61544" bIns="30772" rtlCol="0" anchor="ctr"/>
          <a:lstStyle/>
          <a:p>
            <a:pPr algn="ctr"/>
            <a:endParaRPr lang="en-US" sz="13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D4A171-815D-BE4E-886C-F7C65C55E9E4}"/>
              </a:ext>
            </a:extLst>
          </p:cNvPr>
          <p:cNvSpPr txBox="1"/>
          <p:nvPr/>
        </p:nvSpPr>
        <p:spPr>
          <a:xfrm>
            <a:off x="211815" y="1443711"/>
            <a:ext cx="86589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Lead Gift Stewardship  </a:t>
            </a:r>
          </a:p>
          <a:p>
            <a:pPr lvl="1"/>
            <a:r>
              <a:rPr lang="en-US" sz="2000" dirty="0"/>
              <a:t>Lead and Naming Gifts that will fund $6.5 of remaining goal</a:t>
            </a: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/>
              <a:t>The Founders’ Society</a:t>
            </a:r>
          </a:p>
          <a:p>
            <a:pPr lvl="1"/>
            <a:r>
              <a:rPr lang="en-US" sz="2000" dirty="0"/>
              <a:t>Gifts of $2,500 or more that will fund $1 million of remaining goal</a:t>
            </a:r>
          </a:p>
          <a:p>
            <a:pPr marL="342900" indent="-342900">
              <a:buAutoNum type="arabicPeriod"/>
            </a:pPr>
            <a:r>
              <a:rPr lang="en-US" sz="3200" dirty="0"/>
              <a:t>The Aquesta Challenge</a:t>
            </a:r>
          </a:p>
          <a:p>
            <a:pPr lvl="1"/>
            <a:r>
              <a:rPr lang="en-US" sz="2000" dirty="0"/>
              <a:t>Matching gift of $250K driving business contributions</a:t>
            </a:r>
          </a:p>
          <a:p>
            <a:pPr marL="342900" indent="-342900">
              <a:buAutoNum type="arabicPeriod"/>
            </a:pPr>
            <a:r>
              <a:rPr lang="en-US" sz="3200" dirty="0"/>
              <a:t>The Brick Campaign</a:t>
            </a:r>
          </a:p>
          <a:p>
            <a:pPr lvl="1"/>
            <a:r>
              <a:rPr lang="en-US" sz="2000" dirty="0"/>
              <a:t>Public sales initiative to fund $500K in revenue</a:t>
            </a:r>
          </a:p>
          <a:p>
            <a:pPr marL="342900" indent="-342900">
              <a:buAutoNum type="arabicPeriod"/>
            </a:pPr>
            <a:r>
              <a:rPr lang="en-US" sz="3200" dirty="0"/>
              <a:t>Virtual and Small Events</a:t>
            </a:r>
          </a:p>
          <a:p>
            <a:pPr lvl="1"/>
            <a:r>
              <a:rPr lang="en-US" sz="2000" dirty="0"/>
              <a:t>Support asks in every category</a:t>
            </a:r>
          </a:p>
          <a:p>
            <a:pPr marL="342900" indent="-342900">
              <a:buAutoNum type="arabicPeriod"/>
            </a:pPr>
            <a:r>
              <a:rPr lang="en-US" sz="3200" dirty="0"/>
              <a:t>Marketing Campaign</a:t>
            </a:r>
          </a:p>
          <a:p>
            <a:pPr lvl="1"/>
            <a:r>
              <a:rPr lang="en-US" sz="2000" dirty="0"/>
              <a:t>Push brick sales and increase public awareness</a:t>
            </a:r>
          </a:p>
        </p:txBody>
      </p:sp>
    </p:spTree>
    <p:extLst>
      <p:ext uri="{BB962C8B-B14F-4D97-AF65-F5344CB8AC3E}">
        <p14:creationId xmlns:p14="http://schemas.microsoft.com/office/powerpoint/2010/main" val="264578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34788</TotalTime>
  <Words>786</Words>
  <Application>Microsoft Macintosh PowerPoint</Application>
  <PresentationFormat>On-screen Show (4:3)</PresentationFormat>
  <Paragraphs>202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Avenir Book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Bank of America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Matt Hawkins</dc:creator>
  <cp:keywords/>
  <dc:description/>
  <cp:lastModifiedBy>Microsoft Office User</cp:lastModifiedBy>
  <cp:revision>319</cp:revision>
  <cp:lastPrinted>2020-08-10T14:29:10Z</cp:lastPrinted>
  <dcterms:created xsi:type="dcterms:W3CDTF">2019-07-16T19:00:35Z</dcterms:created>
  <dcterms:modified xsi:type="dcterms:W3CDTF">2020-08-10T22:42:59Z</dcterms:modified>
  <cp:category/>
</cp:coreProperties>
</file>