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258" r:id="rId2"/>
    <p:sldId id="425" r:id="rId3"/>
    <p:sldId id="380" r:id="rId4"/>
    <p:sldId id="337" r:id="rId5"/>
    <p:sldId id="426" r:id="rId6"/>
    <p:sldId id="387" r:id="rId7"/>
    <p:sldId id="412" r:id="rId8"/>
    <p:sldId id="421" r:id="rId9"/>
    <p:sldId id="429" r:id="rId10"/>
    <p:sldId id="427"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CC558D"/>
    <a:srgbClr val="E82404"/>
    <a:srgbClr val="942920"/>
    <a:srgbClr val="2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348" autoAdjust="0"/>
    <p:restoredTop sz="94225"/>
  </p:normalViewPr>
  <p:slideViewPr>
    <p:cSldViewPr snapToGrid="0" snapToObjects="1">
      <p:cViewPr varScale="1">
        <p:scale>
          <a:sx n="107" d="100"/>
          <a:sy n="107" d="100"/>
        </p:scale>
        <p:origin x="1488"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395E322-BA0D-A946-84AE-D4F44B7E9242}" type="datetimeFigureOut">
              <a:rPr lang="en-US" smtClean="0"/>
              <a:pPr/>
              <a:t>9/14/20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0196F7F-9BAA-D24F-80A6-D4D7AEF96159}"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E4638F-773B-F545-9D1B-1898DCD2CB91}" type="datetimeFigureOut">
              <a:rPr lang="en-US" smtClean="0"/>
              <a:pPr/>
              <a:t>9/14/20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0B9729-C6E3-8B4C-8F9F-EB538DBA2CCE}"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FD10A6-EF00-5947-9C8C-2F841B262E7A}" type="slidenum">
              <a:rPr lang="en-US" smtClean="0"/>
              <a:pPr/>
              <a:t>1</a:t>
            </a:fld>
            <a:endParaRPr lang="en-US" dirty="0"/>
          </a:p>
        </p:txBody>
      </p:sp>
    </p:spTree>
    <p:extLst>
      <p:ext uri="{BB962C8B-B14F-4D97-AF65-F5344CB8AC3E}">
        <p14:creationId xmlns:p14="http://schemas.microsoft.com/office/powerpoint/2010/main" val="40465290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2</a:t>
            </a:fld>
            <a:endParaRPr lang="en-US" dirty="0"/>
          </a:p>
        </p:txBody>
      </p:sp>
    </p:spTree>
    <p:extLst>
      <p:ext uri="{BB962C8B-B14F-4D97-AF65-F5344CB8AC3E}">
        <p14:creationId xmlns:p14="http://schemas.microsoft.com/office/powerpoint/2010/main" val="2155517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4</a:t>
            </a:fld>
            <a:endParaRPr lang="en-US" dirty="0"/>
          </a:p>
        </p:txBody>
      </p:sp>
    </p:spTree>
    <p:extLst>
      <p:ext uri="{BB962C8B-B14F-4D97-AF65-F5344CB8AC3E}">
        <p14:creationId xmlns:p14="http://schemas.microsoft.com/office/powerpoint/2010/main" val="1353726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6</a:t>
            </a:fld>
            <a:endParaRPr lang="en-US" dirty="0"/>
          </a:p>
        </p:txBody>
      </p:sp>
    </p:spTree>
    <p:extLst>
      <p:ext uri="{BB962C8B-B14F-4D97-AF65-F5344CB8AC3E}">
        <p14:creationId xmlns:p14="http://schemas.microsoft.com/office/powerpoint/2010/main" val="3594000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7</a:t>
            </a:fld>
            <a:endParaRPr lang="en-US" dirty="0"/>
          </a:p>
        </p:txBody>
      </p:sp>
    </p:spTree>
    <p:extLst>
      <p:ext uri="{BB962C8B-B14F-4D97-AF65-F5344CB8AC3E}">
        <p14:creationId xmlns:p14="http://schemas.microsoft.com/office/powerpoint/2010/main" val="4130739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8</a:t>
            </a:fld>
            <a:endParaRPr lang="en-US" dirty="0"/>
          </a:p>
        </p:txBody>
      </p:sp>
    </p:spTree>
    <p:extLst>
      <p:ext uri="{BB962C8B-B14F-4D97-AF65-F5344CB8AC3E}">
        <p14:creationId xmlns:p14="http://schemas.microsoft.com/office/powerpoint/2010/main" val="329934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9</a:t>
            </a:fld>
            <a:endParaRPr lang="en-US" dirty="0"/>
          </a:p>
        </p:txBody>
      </p:sp>
    </p:spTree>
    <p:extLst>
      <p:ext uri="{BB962C8B-B14F-4D97-AF65-F5344CB8AC3E}">
        <p14:creationId xmlns:p14="http://schemas.microsoft.com/office/powerpoint/2010/main" val="2540465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B9729-C6E3-8B4C-8F9F-EB538DBA2CCE}" type="slidenum">
              <a:rPr lang="en-US" smtClean="0"/>
              <a:pPr/>
              <a:t>10</a:t>
            </a:fld>
            <a:endParaRPr lang="en-US" dirty="0"/>
          </a:p>
        </p:txBody>
      </p:sp>
    </p:spTree>
    <p:extLst>
      <p:ext uri="{BB962C8B-B14F-4D97-AF65-F5344CB8AC3E}">
        <p14:creationId xmlns:p14="http://schemas.microsoft.com/office/powerpoint/2010/main" val="2463298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April 3, 2020</a:t>
            </a:r>
            <a:endParaRPr lang="en-US" dirty="0"/>
          </a:p>
        </p:txBody>
      </p:sp>
      <p:sp>
        <p:nvSpPr>
          <p:cNvPr id="5" name="Footer Placeholder 4"/>
          <p:cNvSpPr>
            <a:spLocks noGrp="1"/>
          </p:cNvSpPr>
          <p:nvPr>
            <p:ph type="ftr" sz="quarter" idx="11"/>
          </p:nvPr>
        </p:nvSpPr>
        <p:spPr/>
        <p:txBody>
          <a:bodyPr/>
          <a:lstStyle/>
          <a:p>
            <a:r>
              <a:rPr lang="en-US"/>
              <a:t>Cain Center for the Arts - CONFIDENTIAL</a:t>
            </a:r>
            <a:endParaRPr lang="en-US" dirty="0"/>
          </a:p>
        </p:txBody>
      </p:sp>
      <p:sp>
        <p:nvSpPr>
          <p:cNvPr id="6" name="Slide Number Placeholder 5"/>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April 3, 2020</a:t>
            </a:r>
            <a:endParaRPr lang="en-US" dirty="0"/>
          </a:p>
        </p:txBody>
      </p:sp>
      <p:sp>
        <p:nvSpPr>
          <p:cNvPr id="5" name="Footer Placeholder 4"/>
          <p:cNvSpPr>
            <a:spLocks noGrp="1"/>
          </p:cNvSpPr>
          <p:nvPr>
            <p:ph type="ftr" sz="quarter" idx="11"/>
          </p:nvPr>
        </p:nvSpPr>
        <p:spPr/>
        <p:txBody>
          <a:bodyPr/>
          <a:lstStyle/>
          <a:p>
            <a:r>
              <a:rPr lang="en-US"/>
              <a:t>Cain Center for the Arts - CONFIDENTIAL</a:t>
            </a:r>
            <a:endParaRPr lang="en-US" dirty="0"/>
          </a:p>
        </p:txBody>
      </p:sp>
      <p:sp>
        <p:nvSpPr>
          <p:cNvPr id="6" name="Slide Number Placeholder 5"/>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April 3, 2020</a:t>
            </a:r>
            <a:endParaRPr lang="en-US" dirty="0"/>
          </a:p>
        </p:txBody>
      </p:sp>
      <p:sp>
        <p:nvSpPr>
          <p:cNvPr id="5" name="Footer Placeholder 4"/>
          <p:cNvSpPr>
            <a:spLocks noGrp="1"/>
          </p:cNvSpPr>
          <p:nvPr>
            <p:ph type="ftr" sz="quarter" idx="11"/>
          </p:nvPr>
        </p:nvSpPr>
        <p:spPr/>
        <p:txBody>
          <a:bodyPr/>
          <a:lstStyle/>
          <a:p>
            <a:r>
              <a:rPr lang="en-US"/>
              <a:t>Cain Center for the Arts - CONFIDENTIAL</a:t>
            </a:r>
            <a:endParaRPr lang="en-US" dirty="0"/>
          </a:p>
        </p:txBody>
      </p:sp>
      <p:sp>
        <p:nvSpPr>
          <p:cNvPr id="6" name="Slide Number Placeholder 5"/>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April 3, 2020</a:t>
            </a:r>
            <a:endParaRPr lang="en-US" dirty="0"/>
          </a:p>
        </p:txBody>
      </p:sp>
      <p:sp>
        <p:nvSpPr>
          <p:cNvPr id="5" name="Footer Placeholder 4"/>
          <p:cNvSpPr>
            <a:spLocks noGrp="1"/>
          </p:cNvSpPr>
          <p:nvPr>
            <p:ph type="ftr" sz="quarter" idx="11"/>
          </p:nvPr>
        </p:nvSpPr>
        <p:spPr/>
        <p:txBody>
          <a:bodyPr/>
          <a:lstStyle/>
          <a:p>
            <a:r>
              <a:rPr lang="en-US"/>
              <a:t>Cain Center for the Arts - CONFIDENTIAL</a:t>
            </a:r>
            <a:endParaRPr lang="en-US" dirty="0"/>
          </a:p>
        </p:txBody>
      </p:sp>
      <p:sp>
        <p:nvSpPr>
          <p:cNvPr id="6" name="Slide Number Placeholder 5"/>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April 3, 2020</a:t>
            </a:r>
            <a:endParaRPr lang="en-US" dirty="0"/>
          </a:p>
        </p:txBody>
      </p:sp>
      <p:sp>
        <p:nvSpPr>
          <p:cNvPr id="5" name="Footer Placeholder 4"/>
          <p:cNvSpPr>
            <a:spLocks noGrp="1"/>
          </p:cNvSpPr>
          <p:nvPr>
            <p:ph type="ftr" sz="quarter" idx="11"/>
          </p:nvPr>
        </p:nvSpPr>
        <p:spPr/>
        <p:txBody>
          <a:bodyPr/>
          <a:lstStyle/>
          <a:p>
            <a:r>
              <a:rPr lang="en-US"/>
              <a:t>Cain Center for the Arts - CONFIDENTIAL</a:t>
            </a:r>
            <a:endParaRPr lang="en-US" dirty="0"/>
          </a:p>
        </p:txBody>
      </p:sp>
      <p:sp>
        <p:nvSpPr>
          <p:cNvPr id="6" name="Slide Number Placeholder 5"/>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April 3, 2020</a:t>
            </a:r>
            <a:endParaRPr lang="en-US" dirty="0"/>
          </a:p>
        </p:txBody>
      </p:sp>
      <p:sp>
        <p:nvSpPr>
          <p:cNvPr id="6" name="Footer Placeholder 5"/>
          <p:cNvSpPr>
            <a:spLocks noGrp="1"/>
          </p:cNvSpPr>
          <p:nvPr>
            <p:ph type="ftr" sz="quarter" idx="11"/>
          </p:nvPr>
        </p:nvSpPr>
        <p:spPr/>
        <p:txBody>
          <a:bodyPr/>
          <a:lstStyle/>
          <a:p>
            <a:r>
              <a:rPr lang="en-US"/>
              <a:t>Cain Center for the Arts - CONFIDENTIAL</a:t>
            </a:r>
            <a:endParaRPr lang="en-US" dirty="0"/>
          </a:p>
        </p:txBody>
      </p:sp>
      <p:sp>
        <p:nvSpPr>
          <p:cNvPr id="7" name="Slide Number Placeholder 6"/>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April 3, 2020</a:t>
            </a:r>
            <a:endParaRPr lang="en-US" dirty="0"/>
          </a:p>
        </p:txBody>
      </p:sp>
      <p:sp>
        <p:nvSpPr>
          <p:cNvPr id="8" name="Footer Placeholder 7"/>
          <p:cNvSpPr>
            <a:spLocks noGrp="1"/>
          </p:cNvSpPr>
          <p:nvPr>
            <p:ph type="ftr" sz="quarter" idx="11"/>
          </p:nvPr>
        </p:nvSpPr>
        <p:spPr/>
        <p:txBody>
          <a:bodyPr/>
          <a:lstStyle/>
          <a:p>
            <a:r>
              <a:rPr lang="en-US"/>
              <a:t>Cain Center for the Arts - CONFIDENTIAL</a:t>
            </a:r>
            <a:endParaRPr lang="en-US" dirty="0"/>
          </a:p>
        </p:txBody>
      </p:sp>
      <p:sp>
        <p:nvSpPr>
          <p:cNvPr id="9" name="Slide Number Placeholder 8"/>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April 3, 2020</a:t>
            </a:r>
            <a:endParaRPr lang="en-US" dirty="0"/>
          </a:p>
        </p:txBody>
      </p:sp>
      <p:sp>
        <p:nvSpPr>
          <p:cNvPr id="4" name="Footer Placeholder 3"/>
          <p:cNvSpPr>
            <a:spLocks noGrp="1"/>
          </p:cNvSpPr>
          <p:nvPr>
            <p:ph type="ftr" sz="quarter" idx="11"/>
          </p:nvPr>
        </p:nvSpPr>
        <p:spPr/>
        <p:txBody>
          <a:bodyPr/>
          <a:lstStyle/>
          <a:p>
            <a:r>
              <a:rPr lang="en-US"/>
              <a:t>Cain Center for the Arts - CONFIDENTIAL</a:t>
            </a:r>
            <a:endParaRPr lang="en-US" dirty="0"/>
          </a:p>
        </p:txBody>
      </p:sp>
      <p:sp>
        <p:nvSpPr>
          <p:cNvPr id="5" name="Slide Number Placeholder 4"/>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April 3, 2020</a:t>
            </a:r>
            <a:endParaRPr lang="en-US" dirty="0"/>
          </a:p>
        </p:txBody>
      </p:sp>
      <p:sp>
        <p:nvSpPr>
          <p:cNvPr id="3" name="Footer Placeholder 2"/>
          <p:cNvSpPr>
            <a:spLocks noGrp="1"/>
          </p:cNvSpPr>
          <p:nvPr>
            <p:ph type="ftr" sz="quarter" idx="11"/>
          </p:nvPr>
        </p:nvSpPr>
        <p:spPr/>
        <p:txBody>
          <a:bodyPr/>
          <a:lstStyle/>
          <a:p>
            <a:r>
              <a:rPr lang="en-US"/>
              <a:t>Cain Center for the Arts - CONFIDENTIAL</a:t>
            </a:r>
            <a:endParaRPr lang="en-US" dirty="0"/>
          </a:p>
        </p:txBody>
      </p:sp>
      <p:sp>
        <p:nvSpPr>
          <p:cNvPr id="4" name="Slide Number Placeholder 3"/>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April 3, 2020</a:t>
            </a:r>
            <a:endParaRPr lang="en-US" dirty="0"/>
          </a:p>
        </p:txBody>
      </p:sp>
      <p:sp>
        <p:nvSpPr>
          <p:cNvPr id="6" name="Footer Placeholder 5"/>
          <p:cNvSpPr>
            <a:spLocks noGrp="1"/>
          </p:cNvSpPr>
          <p:nvPr>
            <p:ph type="ftr" sz="quarter" idx="11"/>
          </p:nvPr>
        </p:nvSpPr>
        <p:spPr/>
        <p:txBody>
          <a:bodyPr/>
          <a:lstStyle/>
          <a:p>
            <a:r>
              <a:rPr lang="en-US"/>
              <a:t>Cain Center for the Arts - CONFIDENTIAL</a:t>
            </a:r>
            <a:endParaRPr lang="en-US" dirty="0"/>
          </a:p>
        </p:txBody>
      </p:sp>
      <p:sp>
        <p:nvSpPr>
          <p:cNvPr id="7" name="Slide Number Placeholder 6"/>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April 3, 2020</a:t>
            </a:r>
            <a:endParaRPr lang="en-US" dirty="0"/>
          </a:p>
        </p:txBody>
      </p:sp>
      <p:sp>
        <p:nvSpPr>
          <p:cNvPr id="6" name="Footer Placeholder 5"/>
          <p:cNvSpPr>
            <a:spLocks noGrp="1"/>
          </p:cNvSpPr>
          <p:nvPr>
            <p:ph type="ftr" sz="quarter" idx="11"/>
          </p:nvPr>
        </p:nvSpPr>
        <p:spPr/>
        <p:txBody>
          <a:bodyPr/>
          <a:lstStyle/>
          <a:p>
            <a:r>
              <a:rPr lang="en-US"/>
              <a:t>Cain Center for the Arts - CONFIDENTIAL</a:t>
            </a:r>
            <a:endParaRPr lang="en-US" dirty="0"/>
          </a:p>
        </p:txBody>
      </p:sp>
      <p:sp>
        <p:nvSpPr>
          <p:cNvPr id="7" name="Slide Number Placeholder 6"/>
          <p:cNvSpPr>
            <a:spLocks noGrp="1"/>
          </p:cNvSpPr>
          <p:nvPr>
            <p:ph type="sldNum" sz="quarter" idx="12"/>
          </p:nvPr>
        </p:nvSpPr>
        <p:spPr/>
        <p:txBody>
          <a:bodyPr/>
          <a:lstStyle/>
          <a:p>
            <a:fld id="{907279A6-871B-AA4B-8793-A51F300DBC8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April 3, 2020</a:t>
            </a:r>
            <a:endParaRPr lang="en-US" dirty="0"/>
          </a:p>
        </p:txBody>
      </p:sp>
      <p:sp>
        <p:nvSpPr>
          <p:cNvPr id="5" name="Footer Placeholder 4"/>
          <p:cNvSpPr>
            <a:spLocks noGrp="1"/>
          </p:cNvSpPr>
          <p:nvPr>
            <p:ph type="ftr" sz="quarter" idx="3"/>
          </p:nvPr>
        </p:nvSpPr>
        <p:spPr>
          <a:xfrm>
            <a:off x="2590800" y="6356350"/>
            <a:ext cx="3962400" cy="365125"/>
          </a:xfrm>
          <a:prstGeom prst="rect">
            <a:avLst/>
          </a:prstGeom>
        </p:spPr>
        <p:txBody>
          <a:bodyPr vert="horz" lIns="91440" tIns="45720" rIns="91440" bIns="45720" rtlCol="0" anchor="ctr"/>
          <a:lstStyle>
            <a:lvl1pPr algn="ctr">
              <a:defRPr sz="1200" b="1">
                <a:solidFill>
                  <a:schemeClr val="tx1">
                    <a:tint val="75000"/>
                  </a:schemeClr>
                </a:solidFill>
              </a:defRPr>
            </a:lvl1pPr>
          </a:lstStyle>
          <a:p>
            <a:r>
              <a:rPr lang="en-US"/>
              <a:t>Cain Center for the Arts - CONFIDENTIAL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7279A6-871B-AA4B-8793-A51F300DBC8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032066"/>
            <a:ext cx="9153922" cy="825937"/>
          </a:xfrm>
          <a:prstGeom prst="rect">
            <a:avLst/>
          </a:prstGeom>
          <a:solidFill>
            <a:srgbClr val="22446D"/>
          </a:solidFill>
          <a:ln>
            <a:noFill/>
          </a:ln>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7" name="Text Placeholder 7"/>
          <p:cNvSpPr txBox="1">
            <a:spLocks/>
          </p:cNvSpPr>
          <p:nvPr/>
        </p:nvSpPr>
        <p:spPr>
          <a:xfrm>
            <a:off x="0" y="5032550"/>
            <a:ext cx="6927742" cy="825937"/>
          </a:xfrm>
          <a:prstGeom prst="rect">
            <a:avLst/>
          </a:prstGeom>
        </p:spPr>
        <p:txBody>
          <a:bodyPr vert="horz" lIns="91407" tIns="45704" rIns="91407" bIns="45704"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r>
              <a:rPr lang="en-US" sz="2000" b="1" dirty="0">
                <a:solidFill>
                  <a:schemeClr val="tx1">
                    <a:lumMod val="65000"/>
                    <a:lumOff val="35000"/>
                  </a:schemeClr>
                </a:solidFill>
                <a:latin typeface="Avenir Book"/>
                <a:cs typeface="Garamond"/>
              </a:rPr>
              <a:t>September, 2020 Board Report</a:t>
            </a:r>
          </a:p>
        </p:txBody>
      </p:sp>
      <p:sp>
        <p:nvSpPr>
          <p:cNvPr id="8" name="Rectangle 7"/>
          <p:cNvSpPr/>
          <p:nvPr/>
        </p:nvSpPr>
        <p:spPr>
          <a:xfrm>
            <a:off x="0" y="2"/>
            <a:ext cx="9144000" cy="673872"/>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
        <p:nvSpPr>
          <p:cNvPr id="11" name="Date Placeholder 10"/>
          <p:cNvSpPr>
            <a:spLocks noGrp="1"/>
          </p:cNvSpPr>
          <p:nvPr>
            <p:ph type="dt" sz="half" idx="10"/>
          </p:nvPr>
        </p:nvSpPr>
        <p:spPr/>
        <p:txBody>
          <a:bodyPr/>
          <a:lstStyle/>
          <a:p>
            <a:r>
              <a:rPr lang="en-US"/>
              <a:t>April 3, 2020</a:t>
            </a:r>
            <a:endParaRPr lang="en-US" dirty="0"/>
          </a:p>
        </p:txBody>
      </p:sp>
      <p:sp>
        <p:nvSpPr>
          <p:cNvPr id="12" name="Slide Number Placeholder 11"/>
          <p:cNvSpPr>
            <a:spLocks noGrp="1"/>
          </p:cNvSpPr>
          <p:nvPr>
            <p:ph type="sldNum" sz="quarter" idx="12"/>
          </p:nvPr>
        </p:nvSpPr>
        <p:spPr/>
        <p:txBody>
          <a:bodyPr/>
          <a:lstStyle/>
          <a:p>
            <a:fld id="{48A0D4F4-51CC-2A4C-AEE0-04CBA1AFBEC6}" type="slidenum">
              <a:rPr lang="en-US" smtClean="0"/>
              <a:pPr/>
              <a:t>1</a:t>
            </a:fld>
            <a:endParaRPr lang="en-US" dirty="0"/>
          </a:p>
        </p:txBody>
      </p:sp>
      <p:sp>
        <p:nvSpPr>
          <p:cNvPr id="13" name="Footer Placeholder 12"/>
          <p:cNvSpPr>
            <a:spLocks noGrp="1"/>
          </p:cNvSpPr>
          <p:nvPr>
            <p:ph type="ftr" sz="quarter" idx="11"/>
          </p:nvPr>
        </p:nvSpPr>
        <p:spPr/>
        <p:txBody>
          <a:bodyPr/>
          <a:lstStyle/>
          <a:p>
            <a:r>
              <a:rPr lang="en-US"/>
              <a:t>Cain Center for the Arts - CONFIDENTIAL</a:t>
            </a:r>
            <a:endParaRPr lang="en-US" dirty="0"/>
          </a:p>
        </p:txBody>
      </p:sp>
      <p:pic>
        <p:nvPicPr>
          <p:cNvPr id="4" name="Picture 3">
            <a:extLst>
              <a:ext uri="{FF2B5EF4-FFF2-40B4-BE49-F238E27FC236}">
                <a16:creationId xmlns:a16="http://schemas.microsoft.com/office/drawing/2014/main" id="{0BC714FD-7C39-BF4B-8015-740A1A22F304}"/>
              </a:ext>
            </a:extLst>
          </p:cNvPr>
          <p:cNvPicPr>
            <a:picLocks noChangeAspect="1"/>
          </p:cNvPicPr>
          <p:nvPr/>
        </p:nvPicPr>
        <p:blipFill>
          <a:blip r:embed="rId3"/>
          <a:stretch>
            <a:fillRect/>
          </a:stretch>
        </p:blipFill>
        <p:spPr>
          <a:xfrm>
            <a:off x="2839537" y="226633"/>
            <a:ext cx="3713663" cy="4805916"/>
          </a:xfrm>
          <a:prstGeom prst="rect">
            <a:avLst/>
          </a:prstGeom>
        </p:spPr>
      </p:pic>
      <p:sp>
        <p:nvSpPr>
          <p:cNvPr id="15" name="Rectangle 14">
            <a:extLst>
              <a:ext uri="{FF2B5EF4-FFF2-40B4-BE49-F238E27FC236}">
                <a16:creationId xmlns:a16="http://schemas.microsoft.com/office/drawing/2014/main" id="{227C72B2-3EB3-0643-BF1D-2C5CE18E4D3A}"/>
              </a:ext>
            </a:extLst>
          </p:cNvPr>
          <p:cNvSpPr/>
          <p:nvPr/>
        </p:nvSpPr>
        <p:spPr>
          <a:xfrm>
            <a:off x="0" y="6032063"/>
            <a:ext cx="9153922" cy="825937"/>
          </a:xfrm>
          <a:prstGeom prst="rect">
            <a:avLst/>
          </a:prstGeom>
          <a:solidFill>
            <a:srgbClr val="22446D"/>
          </a:solidFill>
          <a:ln>
            <a:noFill/>
          </a:ln>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en-US" dirty="0"/>
          </a:p>
        </p:txBody>
      </p:sp>
    </p:spTree>
    <p:extLst>
      <p:ext uri="{BB962C8B-B14F-4D97-AF65-F5344CB8AC3E}">
        <p14:creationId xmlns:p14="http://schemas.microsoft.com/office/powerpoint/2010/main" val="2992291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997156"/>
            <a:ext cx="6858000" cy="816270"/>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51416" tIns="25709" rIns="51416" bIns="25709" rtlCol="0" anchor="ctr"/>
          <a:lstStyle/>
          <a:p>
            <a:r>
              <a:rPr lang="en-US" sz="2400" dirty="0">
                <a:solidFill>
                  <a:schemeClr val="bg1"/>
                </a:solidFill>
              </a:rPr>
              <a:t> Brick Task Force/ Campaign Cabinet Recommendations:</a:t>
            </a:r>
          </a:p>
        </p:txBody>
      </p:sp>
      <p:sp>
        <p:nvSpPr>
          <p:cNvPr id="5" name="Rectangle 4"/>
          <p:cNvSpPr/>
          <p:nvPr/>
        </p:nvSpPr>
        <p:spPr>
          <a:xfrm>
            <a:off x="2161615" y="6495648"/>
            <a:ext cx="5143500" cy="154484"/>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51416" tIns="25709" rIns="51416" bIns="25709" rtlCol="0" anchor="ctr"/>
          <a:lstStyle/>
          <a:p>
            <a:pPr algn="ctr"/>
            <a:endParaRPr lang="en-US" sz="1013" dirty="0"/>
          </a:p>
        </p:txBody>
      </p:sp>
      <p:sp>
        <p:nvSpPr>
          <p:cNvPr id="11" name="Title 1"/>
          <p:cNvSpPr txBox="1">
            <a:spLocks/>
          </p:cNvSpPr>
          <p:nvPr/>
        </p:nvSpPr>
        <p:spPr>
          <a:xfrm>
            <a:off x="1259570" y="1842025"/>
            <a:ext cx="4877185" cy="313238"/>
          </a:xfrm>
          <a:prstGeom prst="rect">
            <a:avLst/>
          </a:prstGeom>
        </p:spPr>
        <p:txBody>
          <a:bodyPr vert="horz" lIns="51416" tIns="25709" rIns="51416" bIns="25709"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r>
              <a:rPr lang="en-US" sz="1350" i="1" dirty="0">
                <a:solidFill>
                  <a:srgbClr val="FF0000"/>
                </a:solidFill>
                <a:latin typeface="Avenir Book"/>
                <a:cs typeface="Garamond"/>
              </a:rPr>
              <a:t>ACTION NEEDED</a:t>
            </a:r>
            <a:endParaRPr lang="en-US" sz="1631" i="1" dirty="0">
              <a:solidFill>
                <a:srgbClr val="FF0000"/>
              </a:solidFill>
              <a:latin typeface="Avenir Book"/>
              <a:cs typeface="Garamond"/>
            </a:endParaRPr>
          </a:p>
        </p:txBody>
      </p:sp>
      <p:sp>
        <p:nvSpPr>
          <p:cNvPr id="15" name="Rectangle 14"/>
          <p:cNvSpPr/>
          <p:nvPr/>
        </p:nvSpPr>
        <p:spPr>
          <a:xfrm>
            <a:off x="1262826" y="2306249"/>
            <a:ext cx="3752371" cy="34289"/>
          </a:xfrm>
          <a:prstGeom prst="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lIns="46158" tIns="23079" rIns="46158" bIns="23079" rtlCol="0" anchor="ctr"/>
          <a:lstStyle/>
          <a:p>
            <a:pPr algn="ctr"/>
            <a:endParaRPr lang="en-US" sz="1013" dirty="0"/>
          </a:p>
        </p:txBody>
      </p:sp>
      <p:sp>
        <p:nvSpPr>
          <p:cNvPr id="3" name="Rectangle 2">
            <a:extLst>
              <a:ext uri="{FF2B5EF4-FFF2-40B4-BE49-F238E27FC236}">
                <a16:creationId xmlns:a16="http://schemas.microsoft.com/office/drawing/2014/main" id="{701195E1-33C7-E64C-A905-C11CD2CECDB9}"/>
              </a:ext>
            </a:extLst>
          </p:cNvPr>
          <p:cNvSpPr/>
          <p:nvPr/>
        </p:nvSpPr>
        <p:spPr>
          <a:xfrm>
            <a:off x="5116300" y="2760601"/>
            <a:ext cx="570125" cy="156175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13" dirty="0"/>
          </a:p>
        </p:txBody>
      </p:sp>
      <p:sp>
        <p:nvSpPr>
          <p:cNvPr id="20" name="Rectangle 19">
            <a:extLst>
              <a:ext uri="{FF2B5EF4-FFF2-40B4-BE49-F238E27FC236}">
                <a16:creationId xmlns:a16="http://schemas.microsoft.com/office/drawing/2014/main" id="{A1E7B136-E1AC-7243-98C0-96E019D4F7E5}"/>
              </a:ext>
            </a:extLst>
          </p:cNvPr>
          <p:cNvSpPr/>
          <p:nvPr/>
        </p:nvSpPr>
        <p:spPr>
          <a:xfrm>
            <a:off x="4548974" y="3429001"/>
            <a:ext cx="570125" cy="8906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13" dirty="0"/>
          </a:p>
        </p:txBody>
      </p:sp>
      <p:sp>
        <p:nvSpPr>
          <p:cNvPr id="16" name="Rectangle 15">
            <a:extLst>
              <a:ext uri="{FF2B5EF4-FFF2-40B4-BE49-F238E27FC236}">
                <a16:creationId xmlns:a16="http://schemas.microsoft.com/office/drawing/2014/main" id="{A35FD234-BBB6-484D-A920-3D8CFAFA5F8E}"/>
              </a:ext>
            </a:extLst>
          </p:cNvPr>
          <p:cNvSpPr/>
          <p:nvPr/>
        </p:nvSpPr>
        <p:spPr>
          <a:xfrm>
            <a:off x="3552744" y="6278201"/>
            <a:ext cx="3752371" cy="34289"/>
          </a:xfrm>
          <a:prstGeom prst="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lIns="46158" tIns="23079" rIns="46158" bIns="23079" rtlCol="0" anchor="ctr"/>
          <a:lstStyle/>
          <a:p>
            <a:pPr algn="ctr"/>
            <a:endParaRPr lang="en-US" sz="1013" dirty="0"/>
          </a:p>
        </p:txBody>
      </p:sp>
      <p:sp>
        <p:nvSpPr>
          <p:cNvPr id="14" name="TextBox 13">
            <a:extLst>
              <a:ext uri="{FF2B5EF4-FFF2-40B4-BE49-F238E27FC236}">
                <a16:creationId xmlns:a16="http://schemas.microsoft.com/office/drawing/2014/main" id="{1AD4A171-815D-BE4E-886C-F7C65C55E9E4}"/>
              </a:ext>
            </a:extLst>
          </p:cNvPr>
          <p:cNvSpPr txBox="1"/>
          <p:nvPr/>
        </p:nvSpPr>
        <p:spPr>
          <a:xfrm>
            <a:off x="1259570" y="2617326"/>
            <a:ext cx="5662190" cy="4247317"/>
          </a:xfrm>
          <a:prstGeom prst="rect">
            <a:avLst/>
          </a:prstGeom>
          <a:noFill/>
        </p:spPr>
        <p:txBody>
          <a:bodyPr wrap="square" rtlCol="0">
            <a:spAutoFit/>
          </a:bodyPr>
          <a:lstStyle/>
          <a:p>
            <a:r>
              <a:rPr lang="en-US" sz="2400" dirty="0"/>
              <a:t>1. Proposed policy for receiving checks:</a:t>
            </a:r>
          </a:p>
          <a:p>
            <a:pPr>
              <a:lnSpc>
                <a:spcPct val="150000"/>
              </a:lnSpc>
            </a:pPr>
            <a:r>
              <a:rPr lang="en-US" sz="1500" dirty="0"/>
              <a:t>“After 30 days if payment has not been received your brick(s) will be returned to inventory. If you would like to make special arrangements, please contact the Development Department at 980-689-3101.”</a:t>
            </a:r>
          </a:p>
          <a:p>
            <a:pPr>
              <a:lnSpc>
                <a:spcPct val="150000"/>
              </a:lnSpc>
            </a:pPr>
            <a:endParaRPr lang="en-US" sz="1600" dirty="0"/>
          </a:p>
          <a:p>
            <a:pPr>
              <a:lnSpc>
                <a:spcPct val="150000"/>
              </a:lnSpc>
            </a:pPr>
            <a:r>
              <a:rPr lang="en-US" sz="2400" dirty="0"/>
              <a:t>2. Brick Task Force recommends that all engraving be centered on the bricks.</a:t>
            </a:r>
            <a:endParaRPr lang="en-US" sz="2400" dirty="0">
              <a:latin typeface="Avenir Book" panose="02000503020000020003" pitchFamily="2" charset="0"/>
            </a:endParaRPr>
          </a:p>
          <a:p>
            <a:pPr>
              <a:lnSpc>
                <a:spcPct val="150000"/>
              </a:lnSpc>
            </a:pPr>
            <a:endParaRPr lang="en-US" sz="1500" dirty="0">
              <a:latin typeface="Avenir Book" panose="02000503020000020003" pitchFamily="2" charset="0"/>
            </a:endParaRPr>
          </a:p>
          <a:p>
            <a:pPr>
              <a:lnSpc>
                <a:spcPct val="150000"/>
              </a:lnSpc>
            </a:pPr>
            <a:endParaRPr lang="en-US" sz="2400" dirty="0">
              <a:latin typeface="Avenir Book" panose="02000503020000020003" pitchFamily="2" charset="0"/>
            </a:endParaRPr>
          </a:p>
          <a:p>
            <a:endParaRPr lang="en-US" sz="2400" dirty="0"/>
          </a:p>
        </p:txBody>
      </p:sp>
    </p:spTree>
    <p:extLst>
      <p:ext uri="{BB962C8B-B14F-4D97-AF65-F5344CB8AC3E}">
        <p14:creationId xmlns:p14="http://schemas.microsoft.com/office/powerpoint/2010/main" val="514583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57251"/>
            <a:ext cx="9144000" cy="254063"/>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5" name="Rectangle 4"/>
          <p:cNvSpPr/>
          <p:nvPr/>
        </p:nvSpPr>
        <p:spPr>
          <a:xfrm>
            <a:off x="1143000" y="5794776"/>
            <a:ext cx="6858000" cy="205978"/>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9" name="Rectangle 8"/>
          <p:cNvSpPr/>
          <p:nvPr/>
        </p:nvSpPr>
        <p:spPr>
          <a:xfrm>
            <a:off x="1143001" y="1590891"/>
            <a:ext cx="5094974" cy="49306"/>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61544" tIns="30772" rIns="61544" bIns="30772" rtlCol="0" anchor="ctr"/>
          <a:lstStyle/>
          <a:p>
            <a:pPr algn="ctr"/>
            <a:endParaRPr lang="en-US" sz="1350" dirty="0"/>
          </a:p>
        </p:txBody>
      </p:sp>
      <p:sp>
        <p:nvSpPr>
          <p:cNvPr id="11" name="Title 1"/>
          <p:cNvSpPr txBox="1">
            <a:spLocks/>
          </p:cNvSpPr>
          <p:nvPr/>
        </p:nvSpPr>
        <p:spPr>
          <a:xfrm>
            <a:off x="1498088" y="1163214"/>
            <a:ext cx="6502913" cy="417650"/>
          </a:xfrm>
          <a:prstGeom prst="rect">
            <a:avLst/>
          </a:prstGeom>
        </p:spPr>
        <p:txBody>
          <a:bodyPr vert="horz" lIns="68555" tIns="34278" rIns="68555" bIns="34278"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r>
              <a:rPr lang="en-US" sz="2400" dirty="0">
                <a:solidFill>
                  <a:srgbClr val="B73C24"/>
                </a:solidFill>
                <a:latin typeface="Avenir Book"/>
              </a:rPr>
              <a:t>August Pledge Activity</a:t>
            </a:r>
            <a:endParaRPr lang="en-US" sz="2800" i="1" dirty="0">
              <a:solidFill>
                <a:srgbClr val="B73C24"/>
              </a:solidFill>
              <a:latin typeface="Avenir Book"/>
              <a:cs typeface="Garamond"/>
            </a:endParaRPr>
          </a:p>
        </p:txBody>
      </p:sp>
      <p:sp>
        <p:nvSpPr>
          <p:cNvPr id="15" name="Rectangle 14"/>
          <p:cNvSpPr/>
          <p:nvPr/>
        </p:nvSpPr>
        <p:spPr>
          <a:xfrm>
            <a:off x="3820594" y="5593526"/>
            <a:ext cx="4180409" cy="49306"/>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61544" tIns="30772" rIns="61544" bIns="30772" rtlCol="0" anchor="ctr"/>
          <a:lstStyle/>
          <a:p>
            <a:pPr algn="ctr"/>
            <a:endParaRPr lang="en-US" sz="1350" dirty="0"/>
          </a:p>
        </p:txBody>
      </p:sp>
      <p:sp>
        <p:nvSpPr>
          <p:cNvPr id="2" name="Slide Number Placeholder 1"/>
          <p:cNvSpPr>
            <a:spLocks noGrp="1"/>
          </p:cNvSpPr>
          <p:nvPr>
            <p:ph type="sldNum" sz="quarter" idx="12"/>
          </p:nvPr>
        </p:nvSpPr>
        <p:spPr>
          <a:xfrm>
            <a:off x="6057900" y="5746632"/>
            <a:ext cx="1600200" cy="273844"/>
          </a:xfrm>
        </p:spPr>
        <p:txBody>
          <a:bodyPr/>
          <a:lstStyle/>
          <a:p>
            <a:fld id="{2D85E67A-5F97-E647-B563-543C8A5AC201}" type="slidenum">
              <a:rPr lang="en-US" smtClean="0">
                <a:latin typeface="Avenir Book"/>
              </a:rPr>
              <a:pPr/>
              <a:t>2</a:t>
            </a:fld>
            <a:endParaRPr lang="en-US" dirty="0">
              <a:latin typeface="Avenir Book"/>
            </a:endParaRPr>
          </a:p>
        </p:txBody>
      </p:sp>
      <p:sp>
        <p:nvSpPr>
          <p:cNvPr id="3" name="Rectangle 2">
            <a:extLst>
              <a:ext uri="{FF2B5EF4-FFF2-40B4-BE49-F238E27FC236}">
                <a16:creationId xmlns:a16="http://schemas.microsoft.com/office/drawing/2014/main" id="{701195E1-33C7-E64C-A905-C11CD2CECDB9}"/>
              </a:ext>
            </a:extLst>
          </p:cNvPr>
          <p:cNvSpPr/>
          <p:nvPr/>
        </p:nvSpPr>
        <p:spPr>
          <a:xfrm>
            <a:off x="5297734" y="2537802"/>
            <a:ext cx="760166" cy="20823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0" name="Rectangle 19">
            <a:extLst>
              <a:ext uri="{FF2B5EF4-FFF2-40B4-BE49-F238E27FC236}">
                <a16:creationId xmlns:a16="http://schemas.microsoft.com/office/drawing/2014/main" id="{A1E7B136-E1AC-7243-98C0-96E019D4F7E5}"/>
              </a:ext>
            </a:extLst>
          </p:cNvPr>
          <p:cNvSpPr/>
          <p:nvPr/>
        </p:nvSpPr>
        <p:spPr>
          <a:xfrm>
            <a:off x="4541299" y="3429001"/>
            <a:ext cx="760166" cy="11875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7" name="TextBox 6">
            <a:extLst>
              <a:ext uri="{FF2B5EF4-FFF2-40B4-BE49-F238E27FC236}">
                <a16:creationId xmlns:a16="http://schemas.microsoft.com/office/drawing/2014/main" id="{776BD9D5-008F-B747-81DB-257886CB2DD6}"/>
              </a:ext>
            </a:extLst>
          </p:cNvPr>
          <p:cNvSpPr txBox="1"/>
          <p:nvPr/>
        </p:nvSpPr>
        <p:spPr>
          <a:xfrm>
            <a:off x="1481202" y="1977487"/>
            <a:ext cx="6176899" cy="2215991"/>
          </a:xfrm>
          <a:prstGeom prst="rect">
            <a:avLst/>
          </a:prstGeom>
          <a:noFill/>
        </p:spPr>
        <p:txBody>
          <a:bodyPr wrap="square" rtlCol="0">
            <a:spAutoFit/>
          </a:bodyPr>
          <a:lstStyle/>
          <a:p>
            <a:endParaRPr lang="en-US" sz="2400" dirty="0"/>
          </a:p>
          <a:p>
            <a:pPr marL="214313" indent="-214313">
              <a:buFont typeface="Arial" panose="020B0604020202020204" pitchFamily="34" charset="0"/>
              <a:buChar char="•"/>
            </a:pPr>
            <a:r>
              <a:rPr lang="en-US" sz="2400" dirty="0"/>
              <a:t>10 new Founders’ Society pledges totaling $170,000 on a goal of $25,000</a:t>
            </a:r>
          </a:p>
          <a:p>
            <a:pPr marL="214313" indent="-214313">
              <a:buFont typeface="Arial" panose="020B0604020202020204" pitchFamily="34" charset="0"/>
              <a:buChar char="•"/>
            </a:pPr>
            <a:r>
              <a:rPr lang="en-US" sz="2400" dirty="0"/>
              <a:t>Expected lead gift did not come in, but is still in discussion</a:t>
            </a:r>
          </a:p>
          <a:p>
            <a:pPr marL="214313" indent="-214313">
              <a:buFont typeface="Arial" panose="020B0604020202020204" pitchFamily="34" charset="0"/>
              <a:buChar char="•"/>
            </a:pPr>
            <a:endParaRPr lang="en-US" dirty="0"/>
          </a:p>
        </p:txBody>
      </p:sp>
    </p:spTree>
    <p:extLst>
      <p:ext uri="{BB962C8B-B14F-4D97-AF65-F5344CB8AC3E}">
        <p14:creationId xmlns:p14="http://schemas.microsoft.com/office/powerpoint/2010/main" val="2137124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F08F5A2-34C2-A94D-A8EF-82F21C9E9094}"/>
              </a:ext>
            </a:extLst>
          </p:cNvPr>
          <p:cNvSpPr/>
          <p:nvPr/>
        </p:nvSpPr>
        <p:spPr>
          <a:xfrm>
            <a:off x="0" y="857251"/>
            <a:ext cx="9144000" cy="254063"/>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5" name="Rectangle 4">
            <a:extLst>
              <a:ext uri="{FF2B5EF4-FFF2-40B4-BE49-F238E27FC236}">
                <a16:creationId xmlns:a16="http://schemas.microsoft.com/office/drawing/2014/main" id="{829463D4-4BEF-3049-BCD3-8A166C9A22AA}"/>
              </a:ext>
            </a:extLst>
          </p:cNvPr>
          <p:cNvSpPr/>
          <p:nvPr/>
        </p:nvSpPr>
        <p:spPr>
          <a:xfrm>
            <a:off x="0" y="5381301"/>
            <a:ext cx="9144000" cy="619453"/>
          </a:xfrm>
          <a:prstGeom prst="rect">
            <a:avLst/>
          </a:prstGeom>
          <a:solidFill>
            <a:srgbClr val="22446D"/>
          </a:solidFill>
          <a:ln>
            <a:noFill/>
          </a:ln>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8" name="Slide Number Placeholder 7">
            <a:extLst>
              <a:ext uri="{FF2B5EF4-FFF2-40B4-BE49-F238E27FC236}">
                <a16:creationId xmlns:a16="http://schemas.microsoft.com/office/drawing/2014/main" id="{2B838895-656E-064C-8BC3-E15F63AA0EF7}"/>
              </a:ext>
            </a:extLst>
          </p:cNvPr>
          <p:cNvSpPr>
            <a:spLocks noGrp="1"/>
          </p:cNvSpPr>
          <p:nvPr>
            <p:ph type="sldNum" sz="quarter" idx="12"/>
          </p:nvPr>
        </p:nvSpPr>
        <p:spPr/>
        <p:txBody>
          <a:bodyPr/>
          <a:lstStyle/>
          <a:p>
            <a:fld id="{F3AFF182-2602-6347-A1B7-6221EAD7681E}" type="slidenum">
              <a:rPr lang="en-US" smtClean="0"/>
              <a:t>3</a:t>
            </a:fld>
            <a:endParaRPr lang="en-US"/>
          </a:p>
        </p:txBody>
      </p:sp>
      <p:pic>
        <p:nvPicPr>
          <p:cNvPr id="3" name="Picture 2">
            <a:extLst>
              <a:ext uri="{FF2B5EF4-FFF2-40B4-BE49-F238E27FC236}">
                <a16:creationId xmlns:a16="http://schemas.microsoft.com/office/drawing/2014/main" id="{5C4EC176-52DF-F74E-8991-8260F84F5A70}"/>
              </a:ext>
            </a:extLst>
          </p:cNvPr>
          <p:cNvPicPr>
            <a:picLocks noChangeAspect="1"/>
          </p:cNvPicPr>
          <p:nvPr/>
        </p:nvPicPr>
        <p:blipFill>
          <a:blip r:embed="rId2"/>
          <a:stretch>
            <a:fillRect/>
          </a:stretch>
        </p:blipFill>
        <p:spPr>
          <a:xfrm>
            <a:off x="135710" y="1333947"/>
            <a:ext cx="8926338" cy="3691757"/>
          </a:xfrm>
          <a:prstGeom prst="rect">
            <a:avLst/>
          </a:prstGeom>
        </p:spPr>
      </p:pic>
    </p:spTree>
    <p:extLst>
      <p:ext uri="{BB962C8B-B14F-4D97-AF65-F5344CB8AC3E}">
        <p14:creationId xmlns:p14="http://schemas.microsoft.com/office/powerpoint/2010/main" val="2252363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857254"/>
            <a:ext cx="6858000" cy="205978"/>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5" name="Rectangle 4"/>
          <p:cNvSpPr/>
          <p:nvPr/>
        </p:nvSpPr>
        <p:spPr>
          <a:xfrm>
            <a:off x="1143000" y="5794776"/>
            <a:ext cx="6858000" cy="205978"/>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9" name="Rectangle 8"/>
          <p:cNvSpPr/>
          <p:nvPr/>
        </p:nvSpPr>
        <p:spPr>
          <a:xfrm>
            <a:off x="1143001" y="1590891"/>
            <a:ext cx="5094974" cy="49306"/>
          </a:xfrm>
          <a:prstGeom prst="rect">
            <a:avLst/>
          </a:prstGeom>
          <a:solidFill>
            <a:srgbClr val="B73C24"/>
          </a:solidFill>
          <a:ln>
            <a:noFill/>
          </a:ln>
        </p:spPr>
        <p:style>
          <a:lnRef idx="1">
            <a:schemeClr val="accent1"/>
          </a:lnRef>
          <a:fillRef idx="3">
            <a:schemeClr val="accent1"/>
          </a:fillRef>
          <a:effectRef idx="2">
            <a:schemeClr val="accent1"/>
          </a:effectRef>
          <a:fontRef idx="minor">
            <a:schemeClr val="lt1"/>
          </a:fontRef>
        </p:style>
        <p:txBody>
          <a:bodyPr lIns="61544" tIns="30772" rIns="61544" bIns="30772" rtlCol="0" anchor="ctr"/>
          <a:lstStyle/>
          <a:p>
            <a:pPr algn="ctr"/>
            <a:endParaRPr lang="en-US" sz="1350" dirty="0"/>
          </a:p>
        </p:txBody>
      </p:sp>
      <p:sp>
        <p:nvSpPr>
          <p:cNvPr id="11" name="Title 1"/>
          <p:cNvSpPr txBox="1">
            <a:spLocks/>
          </p:cNvSpPr>
          <p:nvPr/>
        </p:nvSpPr>
        <p:spPr>
          <a:xfrm>
            <a:off x="1498088" y="1163214"/>
            <a:ext cx="6502913" cy="417650"/>
          </a:xfrm>
          <a:prstGeom prst="rect">
            <a:avLst/>
          </a:prstGeom>
        </p:spPr>
        <p:txBody>
          <a:bodyPr vert="horz" lIns="68555" tIns="34278" rIns="68555" bIns="34278"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r>
              <a:rPr lang="en-US" sz="2400" dirty="0">
                <a:solidFill>
                  <a:srgbClr val="B73C24"/>
                </a:solidFill>
                <a:latin typeface="Avenir Book"/>
              </a:rPr>
              <a:t>August Cash Activity</a:t>
            </a:r>
            <a:endParaRPr lang="en-US" sz="2800" i="1" dirty="0">
              <a:solidFill>
                <a:srgbClr val="B73C24"/>
              </a:solidFill>
              <a:latin typeface="Avenir Book"/>
              <a:cs typeface="Garamond"/>
            </a:endParaRPr>
          </a:p>
        </p:txBody>
      </p:sp>
      <p:sp>
        <p:nvSpPr>
          <p:cNvPr id="2" name="Slide Number Placeholder 1"/>
          <p:cNvSpPr>
            <a:spLocks noGrp="1"/>
          </p:cNvSpPr>
          <p:nvPr>
            <p:ph type="sldNum" sz="quarter" idx="12"/>
          </p:nvPr>
        </p:nvSpPr>
        <p:spPr>
          <a:xfrm>
            <a:off x="6057900" y="5746632"/>
            <a:ext cx="1600200" cy="273844"/>
          </a:xfrm>
        </p:spPr>
        <p:txBody>
          <a:bodyPr/>
          <a:lstStyle/>
          <a:p>
            <a:fld id="{2D85E67A-5F97-E647-B563-543C8A5AC201}" type="slidenum">
              <a:rPr lang="en-US" smtClean="0">
                <a:latin typeface="Avenir Book"/>
              </a:rPr>
              <a:pPr/>
              <a:t>4</a:t>
            </a:fld>
            <a:endParaRPr lang="en-US" dirty="0">
              <a:latin typeface="Avenir Book"/>
            </a:endParaRPr>
          </a:p>
        </p:txBody>
      </p:sp>
      <p:sp>
        <p:nvSpPr>
          <p:cNvPr id="14" name="TextBox 13">
            <a:extLst>
              <a:ext uri="{FF2B5EF4-FFF2-40B4-BE49-F238E27FC236}">
                <a16:creationId xmlns:a16="http://schemas.microsoft.com/office/drawing/2014/main" id="{2DBBF84D-D58E-AB42-9A26-26F2569BBEA6}"/>
              </a:ext>
            </a:extLst>
          </p:cNvPr>
          <p:cNvSpPr txBox="1"/>
          <p:nvPr/>
        </p:nvSpPr>
        <p:spPr>
          <a:xfrm>
            <a:off x="942639" y="1891847"/>
            <a:ext cx="7258722" cy="3585597"/>
          </a:xfrm>
          <a:prstGeom prst="rect">
            <a:avLst/>
          </a:prstGeom>
          <a:noFill/>
        </p:spPr>
        <p:txBody>
          <a:bodyPr wrap="square" rtlCol="0">
            <a:spAutoFit/>
          </a:bodyPr>
          <a:lstStyle/>
          <a:p>
            <a:endParaRPr lang="en-US" sz="2700" dirty="0"/>
          </a:p>
          <a:p>
            <a:r>
              <a:rPr lang="en-US" sz="2400" dirty="0"/>
              <a:t>Expected August pledge payments: $2,115</a:t>
            </a:r>
          </a:p>
          <a:p>
            <a:r>
              <a:rPr lang="en-US" sz="2400" dirty="0"/>
              <a:t>Actual August pledge payments: $62,989.49</a:t>
            </a:r>
          </a:p>
          <a:p>
            <a:endParaRPr lang="en-US" sz="2400" dirty="0"/>
          </a:p>
          <a:p>
            <a:r>
              <a:rPr lang="en-US" sz="2400" dirty="0"/>
              <a:t>Projected brick contributions: $50,000</a:t>
            </a:r>
          </a:p>
          <a:p>
            <a:r>
              <a:rPr lang="en-US" sz="2400" dirty="0"/>
              <a:t>Actual gross brick contributions from Neon: $52,509.58</a:t>
            </a:r>
          </a:p>
          <a:p>
            <a:endParaRPr lang="en-US" sz="2000" i="1" dirty="0"/>
          </a:p>
          <a:p>
            <a:r>
              <a:rPr lang="en-US" sz="2000" i="1" dirty="0"/>
              <a:t>Notes: </a:t>
            </a:r>
          </a:p>
          <a:p>
            <a:r>
              <a:rPr lang="en-US" sz="2000" i="1" dirty="0"/>
              <a:t>Contributed credit card fees = $509.58 </a:t>
            </a:r>
          </a:p>
          <a:p>
            <a:r>
              <a:rPr lang="en-US" sz="2000" i="1" dirty="0"/>
              <a:t>Financials will reflect payments received by bank</a:t>
            </a:r>
          </a:p>
        </p:txBody>
      </p:sp>
    </p:spTree>
    <p:extLst>
      <p:ext uri="{BB962C8B-B14F-4D97-AF65-F5344CB8AC3E}">
        <p14:creationId xmlns:p14="http://schemas.microsoft.com/office/powerpoint/2010/main" val="2339999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F08F5A2-34C2-A94D-A8EF-82F21C9E9094}"/>
              </a:ext>
            </a:extLst>
          </p:cNvPr>
          <p:cNvSpPr/>
          <p:nvPr/>
        </p:nvSpPr>
        <p:spPr>
          <a:xfrm>
            <a:off x="0" y="857251"/>
            <a:ext cx="9144000" cy="254063"/>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5" name="Rectangle 4">
            <a:extLst>
              <a:ext uri="{FF2B5EF4-FFF2-40B4-BE49-F238E27FC236}">
                <a16:creationId xmlns:a16="http://schemas.microsoft.com/office/drawing/2014/main" id="{829463D4-4BEF-3049-BCD3-8A166C9A22AA}"/>
              </a:ext>
            </a:extLst>
          </p:cNvPr>
          <p:cNvSpPr/>
          <p:nvPr/>
        </p:nvSpPr>
        <p:spPr>
          <a:xfrm>
            <a:off x="0" y="5381301"/>
            <a:ext cx="9144000" cy="619453"/>
          </a:xfrm>
          <a:prstGeom prst="rect">
            <a:avLst/>
          </a:prstGeom>
          <a:solidFill>
            <a:srgbClr val="22446D"/>
          </a:solidFill>
          <a:ln>
            <a:noFill/>
          </a:ln>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8" name="Slide Number Placeholder 7">
            <a:extLst>
              <a:ext uri="{FF2B5EF4-FFF2-40B4-BE49-F238E27FC236}">
                <a16:creationId xmlns:a16="http://schemas.microsoft.com/office/drawing/2014/main" id="{2B838895-656E-064C-8BC3-E15F63AA0EF7}"/>
              </a:ext>
            </a:extLst>
          </p:cNvPr>
          <p:cNvSpPr>
            <a:spLocks noGrp="1"/>
          </p:cNvSpPr>
          <p:nvPr>
            <p:ph type="sldNum" sz="quarter" idx="12"/>
          </p:nvPr>
        </p:nvSpPr>
        <p:spPr/>
        <p:txBody>
          <a:bodyPr/>
          <a:lstStyle/>
          <a:p>
            <a:fld id="{F3AFF182-2602-6347-A1B7-6221EAD7681E}" type="slidenum">
              <a:rPr lang="en-US" smtClean="0"/>
              <a:t>5</a:t>
            </a:fld>
            <a:endParaRPr lang="en-US"/>
          </a:p>
        </p:txBody>
      </p:sp>
      <p:pic>
        <p:nvPicPr>
          <p:cNvPr id="6" name="Picture 5">
            <a:extLst>
              <a:ext uri="{FF2B5EF4-FFF2-40B4-BE49-F238E27FC236}">
                <a16:creationId xmlns:a16="http://schemas.microsoft.com/office/drawing/2014/main" id="{E6A6DDB9-8284-2A45-B8CC-B3C97AC0335B}"/>
              </a:ext>
            </a:extLst>
          </p:cNvPr>
          <p:cNvPicPr>
            <a:picLocks noChangeAspect="1"/>
          </p:cNvPicPr>
          <p:nvPr/>
        </p:nvPicPr>
        <p:blipFill>
          <a:blip r:embed="rId2"/>
          <a:stretch>
            <a:fillRect/>
          </a:stretch>
        </p:blipFill>
        <p:spPr>
          <a:xfrm>
            <a:off x="312908" y="1280646"/>
            <a:ext cx="8518184" cy="3897036"/>
          </a:xfrm>
          <a:prstGeom prst="rect">
            <a:avLst/>
          </a:prstGeom>
        </p:spPr>
      </p:pic>
    </p:spTree>
    <p:extLst>
      <p:ext uri="{BB962C8B-B14F-4D97-AF65-F5344CB8AC3E}">
        <p14:creationId xmlns:p14="http://schemas.microsoft.com/office/powerpoint/2010/main" val="3653591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57251"/>
            <a:ext cx="9144000" cy="417650"/>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r>
              <a:rPr lang="en-US" sz="3200" dirty="0">
                <a:solidFill>
                  <a:schemeClr val="bg1"/>
                </a:solidFill>
              </a:rPr>
              <a:t> WHERE ARE WE?</a:t>
            </a:r>
          </a:p>
        </p:txBody>
      </p:sp>
      <p:sp>
        <p:nvSpPr>
          <p:cNvPr id="5" name="Rectangle 4"/>
          <p:cNvSpPr/>
          <p:nvPr/>
        </p:nvSpPr>
        <p:spPr>
          <a:xfrm>
            <a:off x="1140651" y="6434523"/>
            <a:ext cx="6858000" cy="205978"/>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11" name="Title 1"/>
          <p:cNvSpPr txBox="1">
            <a:spLocks/>
          </p:cNvSpPr>
          <p:nvPr/>
        </p:nvSpPr>
        <p:spPr>
          <a:xfrm>
            <a:off x="155425" y="1313033"/>
            <a:ext cx="6502913" cy="495786"/>
          </a:xfrm>
          <a:prstGeom prst="rect">
            <a:avLst/>
          </a:prstGeom>
        </p:spPr>
        <p:txBody>
          <a:bodyPr vert="horz" lIns="68555" tIns="34278" rIns="68555" bIns="34278"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endParaRPr lang="en-US" sz="1800" dirty="0">
              <a:solidFill>
                <a:srgbClr val="B73C24"/>
              </a:solidFill>
              <a:latin typeface="Avenir Book"/>
            </a:endParaRPr>
          </a:p>
          <a:p>
            <a:pPr algn="l"/>
            <a:r>
              <a:rPr lang="en-US" sz="1800" dirty="0">
                <a:latin typeface="Avenir Book"/>
              </a:rPr>
              <a:t>Campaign Totals August 31, 2020:</a:t>
            </a:r>
            <a:endParaRPr lang="en-US" sz="2175" i="1" dirty="0">
              <a:latin typeface="Avenir Book"/>
              <a:cs typeface="Garamond"/>
            </a:endParaRPr>
          </a:p>
        </p:txBody>
      </p:sp>
      <p:sp>
        <p:nvSpPr>
          <p:cNvPr id="15" name="Rectangle 14"/>
          <p:cNvSpPr/>
          <p:nvPr/>
        </p:nvSpPr>
        <p:spPr>
          <a:xfrm>
            <a:off x="159766" y="1931997"/>
            <a:ext cx="5003161" cy="45719"/>
          </a:xfrm>
          <a:prstGeom prst="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lIns="61544" tIns="30772" rIns="61544" bIns="30772" rtlCol="0" anchor="ctr"/>
          <a:lstStyle/>
          <a:p>
            <a:pPr algn="ctr"/>
            <a:endParaRPr lang="en-US" sz="1350" dirty="0"/>
          </a:p>
        </p:txBody>
      </p:sp>
      <p:sp>
        <p:nvSpPr>
          <p:cNvPr id="2" name="Slide Number Placeholder 1"/>
          <p:cNvSpPr>
            <a:spLocks noGrp="1"/>
          </p:cNvSpPr>
          <p:nvPr>
            <p:ph type="sldNum" sz="quarter" idx="12"/>
          </p:nvPr>
        </p:nvSpPr>
        <p:spPr>
          <a:xfrm>
            <a:off x="6057900" y="5746632"/>
            <a:ext cx="1600200" cy="273844"/>
          </a:xfrm>
        </p:spPr>
        <p:txBody>
          <a:bodyPr/>
          <a:lstStyle/>
          <a:p>
            <a:fld id="{2D85E67A-5F97-E647-B563-543C8A5AC201}" type="slidenum">
              <a:rPr lang="en-US" smtClean="0">
                <a:latin typeface="Avenir Book"/>
              </a:rPr>
              <a:pPr/>
              <a:t>6</a:t>
            </a:fld>
            <a:endParaRPr lang="en-US" dirty="0">
              <a:latin typeface="Avenir Book"/>
            </a:endParaRPr>
          </a:p>
        </p:txBody>
      </p:sp>
      <p:sp>
        <p:nvSpPr>
          <p:cNvPr id="3" name="Rectangle 2">
            <a:extLst>
              <a:ext uri="{FF2B5EF4-FFF2-40B4-BE49-F238E27FC236}">
                <a16:creationId xmlns:a16="http://schemas.microsoft.com/office/drawing/2014/main" id="{701195E1-33C7-E64C-A905-C11CD2CECDB9}"/>
              </a:ext>
            </a:extLst>
          </p:cNvPr>
          <p:cNvSpPr/>
          <p:nvPr/>
        </p:nvSpPr>
        <p:spPr>
          <a:xfrm>
            <a:off x="5297734" y="2537802"/>
            <a:ext cx="760166" cy="20823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0" name="Rectangle 19">
            <a:extLst>
              <a:ext uri="{FF2B5EF4-FFF2-40B4-BE49-F238E27FC236}">
                <a16:creationId xmlns:a16="http://schemas.microsoft.com/office/drawing/2014/main" id="{A1E7B136-E1AC-7243-98C0-96E019D4F7E5}"/>
              </a:ext>
            </a:extLst>
          </p:cNvPr>
          <p:cNvSpPr/>
          <p:nvPr/>
        </p:nvSpPr>
        <p:spPr>
          <a:xfrm>
            <a:off x="4541299" y="3429001"/>
            <a:ext cx="760166" cy="11875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7" name="TextBox 6">
            <a:extLst>
              <a:ext uri="{FF2B5EF4-FFF2-40B4-BE49-F238E27FC236}">
                <a16:creationId xmlns:a16="http://schemas.microsoft.com/office/drawing/2014/main" id="{776BD9D5-008F-B747-81DB-257886CB2DD6}"/>
              </a:ext>
            </a:extLst>
          </p:cNvPr>
          <p:cNvSpPr txBox="1"/>
          <p:nvPr/>
        </p:nvSpPr>
        <p:spPr>
          <a:xfrm>
            <a:off x="1452849" y="2575744"/>
            <a:ext cx="6176899" cy="2585323"/>
          </a:xfrm>
          <a:prstGeom prst="rect">
            <a:avLst/>
          </a:prstGeom>
          <a:noFill/>
        </p:spPr>
        <p:txBody>
          <a:bodyPr wrap="square" rtlCol="0">
            <a:spAutoFit/>
          </a:bodyPr>
          <a:lstStyle/>
          <a:p>
            <a:pPr marL="214313" indent="-214313">
              <a:buFont typeface="Arial" panose="020B0604020202020204" pitchFamily="34" charset="0"/>
              <a:buChar char="•"/>
            </a:pPr>
            <a:r>
              <a:rPr lang="en-US" b="1" dirty="0"/>
              <a:t>Total Pledges:					$11,703,918</a:t>
            </a:r>
          </a:p>
          <a:p>
            <a:pPr marL="214313" indent="-214313">
              <a:buFont typeface="Arial" panose="020B0604020202020204" pitchFamily="34" charset="0"/>
              <a:buChar char="•"/>
            </a:pPr>
            <a:r>
              <a:rPr lang="en-US" b="1" dirty="0"/>
              <a:t>Total Net Revenue Bricks:			$        83,000</a:t>
            </a:r>
          </a:p>
          <a:p>
            <a:pPr marL="214313" indent="-214313">
              <a:buFont typeface="Arial" panose="020B0604020202020204" pitchFamily="34" charset="0"/>
              <a:buChar char="•"/>
            </a:pPr>
            <a:endParaRPr lang="en-US" dirty="0"/>
          </a:p>
          <a:p>
            <a:pPr marL="214313" indent="-214313">
              <a:buFont typeface="Arial" panose="020B0604020202020204" pitchFamily="34" charset="0"/>
              <a:buChar char="•"/>
            </a:pPr>
            <a:r>
              <a:rPr lang="en-US" dirty="0"/>
              <a:t>Land:							$   1,500,000</a:t>
            </a:r>
          </a:p>
          <a:p>
            <a:pPr marL="214313" indent="-214313">
              <a:buFont typeface="Arial" panose="020B0604020202020204" pitchFamily="34" charset="0"/>
              <a:buChar char="•"/>
            </a:pPr>
            <a:r>
              <a:rPr lang="en-US" dirty="0"/>
              <a:t>Bond:							</a:t>
            </a:r>
            <a:r>
              <a:rPr lang="en-US" u="sng" dirty="0"/>
              <a:t>$   4,000,000</a:t>
            </a:r>
          </a:p>
          <a:p>
            <a:pPr marL="214313" indent="-214313">
              <a:buFont typeface="Arial" panose="020B0604020202020204" pitchFamily="34" charset="0"/>
              <a:buChar char="•"/>
            </a:pPr>
            <a:endParaRPr lang="en-US" dirty="0"/>
          </a:p>
          <a:p>
            <a:pPr marL="214313" indent="-214313">
              <a:buFont typeface="Arial" panose="020B0604020202020204" pitchFamily="34" charset="0"/>
              <a:buChar char="•"/>
            </a:pPr>
            <a:r>
              <a:rPr lang="en-US" b="1" dirty="0"/>
              <a:t>Total Raised toward $25 million:	$17,286,918</a:t>
            </a:r>
          </a:p>
          <a:p>
            <a:pPr marL="214313" indent="-214313">
              <a:buFont typeface="Arial" panose="020B0604020202020204" pitchFamily="34" charset="0"/>
              <a:buChar char="•"/>
            </a:pPr>
            <a:r>
              <a:rPr lang="en-US" b="1" dirty="0"/>
              <a:t>Interest Income to Date:			$      174,676</a:t>
            </a:r>
          </a:p>
          <a:p>
            <a:endParaRPr lang="en-US" dirty="0"/>
          </a:p>
        </p:txBody>
      </p:sp>
      <p:pic>
        <p:nvPicPr>
          <p:cNvPr id="8" name="Picture 7">
            <a:extLst>
              <a:ext uri="{FF2B5EF4-FFF2-40B4-BE49-F238E27FC236}">
                <a16:creationId xmlns:a16="http://schemas.microsoft.com/office/drawing/2014/main" id="{326C9C6D-0FC1-C54D-AD93-74D5CC1B38DC}"/>
              </a:ext>
            </a:extLst>
          </p:cNvPr>
          <p:cNvPicPr>
            <a:picLocks noChangeAspect="1"/>
          </p:cNvPicPr>
          <p:nvPr/>
        </p:nvPicPr>
        <p:blipFill>
          <a:blip r:embed="rId3"/>
          <a:stretch>
            <a:fillRect/>
          </a:stretch>
        </p:blipFill>
        <p:spPr>
          <a:xfrm>
            <a:off x="7077202" y="5032484"/>
            <a:ext cx="1662006" cy="1111170"/>
          </a:xfrm>
          <a:prstGeom prst="rect">
            <a:avLst/>
          </a:prstGeom>
        </p:spPr>
      </p:pic>
      <p:sp>
        <p:nvSpPr>
          <p:cNvPr id="16" name="Rectangle 15">
            <a:extLst>
              <a:ext uri="{FF2B5EF4-FFF2-40B4-BE49-F238E27FC236}">
                <a16:creationId xmlns:a16="http://schemas.microsoft.com/office/drawing/2014/main" id="{A35FD234-BBB6-484D-A920-3D8CFAFA5F8E}"/>
              </a:ext>
            </a:extLst>
          </p:cNvPr>
          <p:cNvSpPr/>
          <p:nvPr/>
        </p:nvSpPr>
        <p:spPr>
          <a:xfrm>
            <a:off x="2995490" y="6270273"/>
            <a:ext cx="5003161" cy="45719"/>
          </a:xfrm>
          <a:prstGeom prst="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lIns="61544" tIns="30772" rIns="61544" bIns="30772" rtlCol="0" anchor="ctr"/>
          <a:lstStyle/>
          <a:p>
            <a:pPr algn="ctr"/>
            <a:endParaRPr lang="en-US" sz="1350" dirty="0"/>
          </a:p>
        </p:txBody>
      </p:sp>
    </p:spTree>
    <p:extLst>
      <p:ext uri="{BB962C8B-B14F-4D97-AF65-F5344CB8AC3E}">
        <p14:creationId xmlns:p14="http://schemas.microsoft.com/office/powerpoint/2010/main" val="1809242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57251"/>
            <a:ext cx="9144000" cy="417650"/>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r>
              <a:rPr lang="en-US" sz="3200" dirty="0">
                <a:solidFill>
                  <a:schemeClr val="bg1"/>
                </a:solidFill>
              </a:rPr>
              <a:t> WHERE ARE WE GOING?</a:t>
            </a:r>
          </a:p>
        </p:txBody>
      </p:sp>
      <p:sp>
        <p:nvSpPr>
          <p:cNvPr id="5" name="Rectangle 4"/>
          <p:cNvSpPr/>
          <p:nvPr/>
        </p:nvSpPr>
        <p:spPr>
          <a:xfrm>
            <a:off x="1143000" y="5794776"/>
            <a:ext cx="6858000" cy="205978"/>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15" name="Rectangle 14"/>
          <p:cNvSpPr/>
          <p:nvPr/>
        </p:nvSpPr>
        <p:spPr>
          <a:xfrm>
            <a:off x="159766" y="1931997"/>
            <a:ext cx="5003161" cy="45719"/>
          </a:xfrm>
          <a:prstGeom prst="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lIns="61544" tIns="30772" rIns="61544" bIns="30772" rtlCol="0" anchor="ctr"/>
          <a:lstStyle/>
          <a:p>
            <a:pPr algn="ctr"/>
            <a:endParaRPr lang="en-US" sz="1350" dirty="0"/>
          </a:p>
        </p:txBody>
      </p:sp>
      <p:sp>
        <p:nvSpPr>
          <p:cNvPr id="2" name="Slide Number Placeholder 1"/>
          <p:cNvSpPr>
            <a:spLocks noGrp="1"/>
          </p:cNvSpPr>
          <p:nvPr>
            <p:ph type="sldNum" sz="quarter" idx="12"/>
          </p:nvPr>
        </p:nvSpPr>
        <p:spPr>
          <a:xfrm>
            <a:off x="6057900" y="5746632"/>
            <a:ext cx="1600200" cy="273844"/>
          </a:xfrm>
        </p:spPr>
        <p:txBody>
          <a:bodyPr/>
          <a:lstStyle/>
          <a:p>
            <a:fld id="{2D85E67A-5F97-E647-B563-543C8A5AC201}" type="slidenum">
              <a:rPr lang="en-US" smtClean="0">
                <a:latin typeface="Avenir Book"/>
              </a:rPr>
              <a:pPr/>
              <a:t>7</a:t>
            </a:fld>
            <a:endParaRPr lang="en-US" dirty="0">
              <a:latin typeface="Avenir Book"/>
            </a:endParaRPr>
          </a:p>
        </p:txBody>
      </p:sp>
      <p:sp>
        <p:nvSpPr>
          <p:cNvPr id="3" name="Rectangle 2">
            <a:extLst>
              <a:ext uri="{FF2B5EF4-FFF2-40B4-BE49-F238E27FC236}">
                <a16:creationId xmlns:a16="http://schemas.microsoft.com/office/drawing/2014/main" id="{701195E1-33C7-E64C-A905-C11CD2CECDB9}"/>
              </a:ext>
            </a:extLst>
          </p:cNvPr>
          <p:cNvSpPr/>
          <p:nvPr/>
        </p:nvSpPr>
        <p:spPr>
          <a:xfrm>
            <a:off x="5297734" y="2537802"/>
            <a:ext cx="760166" cy="20823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0" name="Rectangle 19">
            <a:extLst>
              <a:ext uri="{FF2B5EF4-FFF2-40B4-BE49-F238E27FC236}">
                <a16:creationId xmlns:a16="http://schemas.microsoft.com/office/drawing/2014/main" id="{A1E7B136-E1AC-7243-98C0-96E019D4F7E5}"/>
              </a:ext>
            </a:extLst>
          </p:cNvPr>
          <p:cNvSpPr/>
          <p:nvPr/>
        </p:nvSpPr>
        <p:spPr>
          <a:xfrm>
            <a:off x="4541299" y="3429001"/>
            <a:ext cx="760166" cy="11875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pic>
        <p:nvPicPr>
          <p:cNvPr id="8" name="Picture 7">
            <a:extLst>
              <a:ext uri="{FF2B5EF4-FFF2-40B4-BE49-F238E27FC236}">
                <a16:creationId xmlns:a16="http://schemas.microsoft.com/office/drawing/2014/main" id="{326C9C6D-0FC1-C54D-AD93-74D5CC1B38DC}"/>
              </a:ext>
            </a:extLst>
          </p:cNvPr>
          <p:cNvPicPr>
            <a:picLocks noChangeAspect="1"/>
          </p:cNvPicPr>
          <p:nvPr/>
        </p:nvPicPr>
        <p:blipFill>
          <a:blip r:embed="rId3"/>
          <a:stretch>
            <a:fillRect/>
          </a:stretch>
        </p:blipFill>
        <p:spPr>
          <a:xfrm>
            <a:off x="7030903" y="3850799"/>
            <a:ext cx="1662006" cy="1111170"/>
          </a:xfrm>
          <a:prstGeom prst="rect">
            <a:avLst/>
          </a:prstGeom>
        </p:spPr>
      </p:pic>
      <p:sp>
        <p:nvSpPr>
          <p:cNvPr id="16" name="Rectangle 15">
            <a:extLst>
              <a:ext uri="{FF2B5EF4-FFF2-40B4-BE49-F238E27FC236}">
                <a16:creationId xmlns:a16="http://schemas.microsoft.com/office/drawing/2014/main" id="{A35FD234-BBB6-484D-A920-3D8CFAFA5F8E}"/>
              </a:ext>
            </a:extLst>
          </p:cNvPr>
          <p:cNvSpPr/>
          <p:nvPr/>
        </p:nvSpPr>
        <p:spPr>
          <a:xfrm>
            <a:off x="2997839" y="5610717"/>
            <a:ext cx="5003161" cy="45719"/>
          </a:xfrm>
          <a:prstGeom prst="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lIns="61544" tIns="30772" rIns="61544" bIns="30772" rtlCol="0" anchor="ctr"/>
          <a:lstStyle/>
          <a:p>
            <a:pPr algn="ctr"/>
            <a:endParaRPr lang="en-US" sz="1350" dirty="0"/>
          </a:p>
        </p:txBody>
      </p:sp>
      <p:graphicFrame>
        <p:nvGraphicFramePr>
          <p:cNvPr id="6" name="Table 5">
            <a:extLst>
              <a:ext uri="{FF2B5EF4-FFF2-40B4-BE49-F238E27FC236}">
                <a16:creationId xmlns:a16="http://schemas.microsoft.com/office/drawing/2014/main" id="{E7E5F1FD-1AE3-D94D-A1DE-5060EEF36B84}"/>
              </a:ext>
            </a:extLst>
          </p:cNvPr>
          <p:cNvGraphicFramePr>
            <a:graphicFrameLocks noGrp="1"/>
          </p:cNvGraphicFramePr>
          <p:nvPr>
            <p:extLst>
              <p:ext uri="{D42A27DB-BD31-4B8C-83A1-F6EECF244321}">
                <p14:modId xmlns:p14="http://schemas.microsoft.com/office/powerpoint/2010/main" val="2982393742"/>
              </p:ext>
            </p:extLst>
          </p:nvPr>
        </p:nvGraphicFramePr>
        <p:xfrm>
          <a:off x="155425" y="2334218"/>
          <a:ext cx="8884403" cy="3915732"/>
        </p:xfrm>
        <a:graphic>
          <a:graphicData uri="http://schemas.openxmlformats.org/drawingml/2006/table">
            <a:tbl>
              <a:tblPr firstRow="1" bandRow="1">
                <a:tableStyleId>{5C22544A-7EE6-4342-B048-85BDC9FD1C3A}</a:tableStyleId>
              </a:tblPr>
              <a:tblGrid>
                <a:gridCol w="795028">
                  <a:extLst>
                    <a:ext uri="{9D8B030D-6E8A-4147-A177-3AD203B41FA5}">
                      <a16:colId xmlns:a16="http://schemas.microsoft.com/office/drawing/2014/main" val="2566216770"/>
                    </a:ext>
                  </a:extLst>
                </a:gridCol>
                <a:gridCol w="829223">
                  <a:extLst>
                    <a:ext uri="{9D8B030D-6E8A-4147-A177-3AD203B41FA5}">
                      <a16:colId xmlns:a16="http://schemas.microsoft.com/office/drawing/2014/main" val="274235893"/>
                    </a:ext>
                  </a:extLst>
                </a:gridCol>
                <a:gridCol w="836202">
                  <a:extLst>
                    <a:ext uri="{9D8B030D-6E8A-4147-A177-3AD203B41FA5}">
                      <a16:colId xmlns:a16="http://schemas.microsoft.com/office/drawing/2014/main" val="2480630613"/>
                    </a:ext>
                  </a:extLst>
                </a:gridCol>
                <a:gridCol w="752355">
                  <a:extLst>
                    <a:ext uri="{9D8B030D-6E8A-4147-A177-3AD203B41FA5}">
                      <a16:colId xmlns:a16="http://schemas.microsoft.com/office/drawing/2014/main" val="1325235554"/>
                    </a:ext>
                  </a:extLst>
                </a:gridCol>
                <a:gridCol w="805734">
                  <a:extLst>
                    <a:ext uri="{9D8B030D-6E8A-4147-A177-3AD203B41FA5}">
                      <a16:colId xmlns:a16="http://schemas.microsoft.com/office/drawing/2014/main" val="3945438016"/>
                    </a:ext>
                  </a:extLst>
                </a:gridCol>
                <a:gridCol w="826296">
                  <a:extLst>
                    <a:ext uri="{9D8B030D-6E8A-4147-A177-3AD203B41FA5}">
                      <a16:colId xmlns:a16="http://schemas.microsoft.com/office/drawing/2014/main" val="935757995"/>
                    </a:ext>
                  </a:extLst>
                </a:gridCol>
                <a:gridCol w="720359">
                  <a:extLst>
                    <a:ext uri="{9D8B030D-6E8A-4147-A177-3AD203B41FA5}">
                      <a16:colId xmlns:a16="http://schemas.microsoft.com/office/drawing/2014/main" val="1517385193"/>
                    </a:ext>
                  </a:extLst>
                </a:gridCol>
                <a:gridCol w="795028">
                  <a:extLst>
                    <a:ext uri="{9D8B030D-6E8A-4147-A177-3AD203B41FA5}">
                      <a16:colId xmlns:a16="http://schemas.microsoft.com/office/drawing/2014/main" val="152372911"/>
                    </a:ext>
                  </a:extLst>
                </a:gridCol>
                <a:gridCol w="768034">
                  <a:extLst>
                    <a:ext uri="{9D8B030D-6E8A-4147-A177-3AD203B41FA5}">
                      <a16:colId xmlns:a16="http://schemas.microsoft.com/office/drawing/2014/main" val="503245152"/>
                    </a:ext>
                  </a:extLst>
                </a:gridCol>
                <a:gridCol w="860308">
                  <a:extLst>
                    <a:ext uri="{9D8B030D-6E8A-4147-A177-3AD203B41FA5}">
                      <a16:colId xmlns:a16="http://schemas.microsoft.com/office/drawing/2014/main" val="3877064416"/>
                    </a:ext>
                  </a:extLst>
                </a:gridCol>
                <a:gridCol w="895836">
                  <a:extLst>
                    <a:ext uri="{9D8B030D-6E8A-4147-A177-3AD203B41FA5}">
                      <a16:colId xmlns:a16="http://schemas.microsoft.com/office/drawing/2014/main" val="533057568"/>
                    </a:ext>
                  </a:extLst>
                </a:gridCol>
              </a:tblGrid>
              <a:tr h="596961">
                <a:tc>
                  <a:txBody>
                    <a:bodyPr/>
                    <a:lstStyle/>
                    <a:p>
                      <a:endParaRPr lang="en-US" dirty="0"/>
                    </a:p>
                  </a:txBody>
                  <a:tcPr/>
                </a:tc>
                <a:tc>
                  <a:txBody>
                    <a:bodyPr/>
                    <a:lstStyle/>
                    <a:p>
                      <a:r>
                        <a:rPr lang="en-US" sz="1000" dirty="0">
                          <a:solidFill>
                            <a:schemeClr val="bg1"/>
                          </a:solidFill>
                        </a:rPr>
                        <a:t>AUGUST</a:t>
                      </a:r>
                    </a:p>
                  </a:txBody>
                  <a:tcPr/>
                </a:tc>
                <a:tc>
                  <a:txBody>
                    <a:bodyPr/>
                    <a:lstStyle/>
                    <a:p>
                      <a:r>
                        <a:rPr lang="en-US" sz="1000" dirty="0"/>
                        <a:t>SEPTEMBER</a:t>
                      </a:r>
                    </a:p>
                  </a:txBody>
                  <a:tcPr/>
                </a:tc>
                <a:tc>
                  <a:txBody>
                    <a:bodyPr/>
                    <a:lstStyle/>
                    <a:p>
                      <a:r>
                        <a:rPr lang="en-US" sz="1000" dirty="0"/>
                        <a:t>OCTOBER</a:t>
                      </a:r>
                    </a:p>
                  </a:txBody>
                  <a:tcPr/>
                </a:tc>
                <a:tc>
                  <a:txBody>
                    <a:bodyPr/>
                    <a:lstStyle/>
                    <a:p>
                      <a:r>
                        <a:rPr lang="en-US" sz="1000" dirty="0"/>
                        <a:t>NOVEMBER</a:t>
                      </a:r>
                    </a:p>
                  </a:txBody>
                  <a:tcPr/>
                </a:tc>
                <a:tc>
                  <a:txBody>
                    <a:bodyPr/>
                    <a:lstStyle/>
                    <a:p>
                      <a:r>
                        <a:rPr lang="en-US" sz="1000" dirty="0"/>
                        <a:t>DECEMBER</a:t>
                      </a:r>
                    </a:p>
                  </a:txBody>
                  <a:tcPr/>
                </a:tc>
                <a:tc>
                  <a:txBody>
                    <a:bodyPr/>
                    <a:lstStyle/>
                    <a:p>
                      <a:r>
                        <a:rPr lang="en-US" sz="1000" dirty="0"/>
                        <a:t>JANUARY</a:t>
                      </a:r>
                    </a:p>
                  </a:txBody>
                  <a:tcPr/>
                </a:tc>
                <a:tc>
                  <a:txBody>
                    <a:bodyPr/>
                    <a:lstStyle/>
                    <a:p>
                      <a:r>
                        <a:rPr lang="en-US" sz="1000" dirty="0"/>
                        <a:t>FEBRUARY</a:t>
                      </a:r>
                    </a:p>
                  </a:txBody>
                  <a:tcPr/>
                </a:tc>
                <a:tc>
                  <a:txBody>
                    <a:bodyPr/>
                    <a:lstStyle/>
                    <a:p>
                      <a:r>
                        <a:rPr lang="en-US" sz="1000" dirty="0"/>
                        <a:t>MARCH</a:t>
                      </a:r>
                    </a:p>
                  </a:txBody>
                  <a:tcPr/>
                </a:tc>
                <a:tc>
                  <a:txBody>
                    <a:bodyPr/>
                    <a:lstStyle/>
                    <a:p>
                      <a:r>
                        <a:rPr lang="en-US" sz="1000" dirty="0"/>
                        <a:t>APRIL</a:t>
                      </a:r>
                    </a:p>
                  </a:txBody>
                  <a:tcPr/>
                </a:tc>
                <a:tc>
                  <a:txBody>
                    <a:bodyPr/>
                    <a:lstStyle/>
                    <a:p>
                      <a:r>
                        <a:rPr lang="en-US" sz="1000" dirty="0"/>
                        <a:t>TOTAL</a:t>
                      </a:r>
                    </a:p>
                  </a:txBody>
                  <a:tcPr/>
                </a:tc>
                <a:extLst>
                  <a:ext uri="{0D108BD9-81ED-4DB2-BD59-A6C34878D82A}">
                    <a16:rowId xmlns:a16="http://schemas.microsoft.com/office/drawing/2014/main" val="1411326040"/>
                  </a:ext>
                </a:extLst>
              </a:tr>
              <a:tr h="596961">
                <a:tc>
                  <a:txBody>
                    <a:bodyPr/>
                    <a:lstStyle/>
                    <a:p>
                      <a:r>
                        <a:rPr lang="en-US" sz="1050" dirty="0"/>
                        <a:t>LEAD GIFTS</a:t>
                      </a:r>
                    </a:p>
                  </a:txBody>
                  <a:tcPr/>
                </a:tc>
                <a:tc>
                  <a:txBody>
                    <a:bodyPr/>
                    <a:lstStyle/>
                    <a:p>
                      <a:r>
                        <a:rPr lang="en-US" sz="1100" dirty="0"/>
                        <a:t>$2,500,000</a:t>
                      </a:r>
                    </a:p>
                  </a:txBody>
                  <a:tcPr/>
                </a:tc>
                <a:tc>
                  <a:txBody>
                    <a:bodyPr/>
                    <a:lstStyle/>
                    <a:p>
                      <a:r>
                        <a:rPr lang="en-US" sz="1100" dirty="0"/>
                        <a:t>$375,000</a:t>
                      </a:r>
                    </a:p>
                  </a:txBody>
                  <a:tcPr/>
                </a:tc>
                <a:tc>
                  <a:txBody>
                    <a:bodyPr/>
                    <a:lstStyle/>
                    <a:p>
                      <a:endParaRPr lang="en-US" sz="1800" dirty="0"/>
                    </a:p>
                  </a:txBody>
                  <a:tcPr/>
                </a:tc>
                <a:tc>
                  <a:txBody>
                    <a:bodyPr/>
                    <a:lstStyle/>
                    <a:p>
                      <a:endParaRPr lang="en-US" sz="1800"/>
                    </a:p>
                  </a:txBody>
                  <a:tcPr/>
                </a:tc>
                <a:tc>
                  <a:txBody>
                    <a:bodyPr/>
                    <a:lstStyle/>
                    <a:p>
                      <a:r>
                        <a:rPr lang="en-US" sz="1050" dirty="0"/>
                        <a:t>$2,525,000</a:t>
                      </a:r>
                    </a:p>
                  </a:txBody>
                  <a:tcPr/>
                </a:tc>
                <a:tc>
                  <a:txBody>
                    <a:bodyPr/>
                    <a:lstStyle/>
                    <a:p>
                      <a:endParaRPr lang="en-US" sz="1800"/>
                    </a:p>
                  </a:txBody>
                  <a:tcPr/>
                </a:tc>
                <a:tc>
                  <a:txBody>
                    <a:bodyPr/>
                    <a:lstStyle/>
                    <a:p>
                      <a:endParaRPr lang="en-US" sz="1800"/>
                    </a:p>
                  </a:txBody>
                  <a:tcPr/>
                </a:tc>
                <a:tc>
                  <a:txBody>
                    <a:bodyPr/>
                    <a:lstStyle/>
                    <a:p>
                      <a:endParaRPr lang="en-US" sz="1800"/>
                    </a:p>
                  </a:txBody>
                  <a:tcPr/>
                </a:tc>
                <a:tc>
                  <a:txBody>
                    <a:bodyPr/>
                    <a:lstStyle/>
                    <a:p>
                      <a:r>
                        <a:rPr lang="en-US" sz="1100" dirty="0"/>
                        <a:t>$1,000,000</a:t>
                      </a:r>
                    </a:p>
                  </a:txBody>
                  <a:tcPr/>
                </a:tc>
                <a:tc>
                  <a:txBody>
                    <a:bodyPr/>
                    <a:lstStyle/>
                    <a:p>
                      <a:r>
                        <a:rPr lang="en-US" sz="1200" dirty="0"/>
                        <a:t>$6,400,000</a:t>
                      </a:r>
                    </a:p>
                  </a:txBody>
                  <a:tcPr/>
                </a:tc>
                <a:extLst>
                  <a:ext uri="{0D108BD9-81ED-4DB2-BD59-A6C34878D82A}">
                    <a16:rowId xmlns:a16="http://schemas.microsoft.com/office/drawing/2014/main" val="2064806626"/>
                  </a:ext>
                </a:extLst>
              </a:tr>
              <a:tr h="753249">
                <a:tc>
                  <a:txBody>
                    <a:bodyPr/>
                    <a:lstStyle/>
                    <a:p>
                      <a:r>
                        <a:rPr lang="en-US" sz="1050" dirty="0"/>
                        <a:t>FOUNDERSSOCIETY GIFTS</a:t>
                      </a:r>
                    </a:p>
                  </a:txBody>
                  <a:tcPr/>
                </a:tc>
                <a:tc>
                  <a:txBody>
                    <a:bodyPr/>
                    <a:lstStyle/>
                    <a:p>
                      <a:endParaRPr lang="en-US" sz="1100" dirty="0"/>
                    </a:p>
                  </a:txBody>
                  <a:tcPr/>
                </a:tc>
                <a:tc>
                  <a:txBody>
                    <a:bodyPr/>
                    <a:lstStyle/>
                    <a:p>
                      <a:r>
                        <a:rPr lang="en-US" sz="1100" dirty="0"/>
                        <a:t>$150,000</a:t>
                      </a:r>
                    </a:p>
                  </a:txBody>
                  <a:tcPr/>
                </a:tc>
                <a:tc>
                  <a:txBody>
                    <a:bodyPr/>
                    <a:lstStyle/>
                    <a:p>
                      <a:r>
                        <a:rPr lang="en-US" sz="1100" dirty="0"/>
                        <a:t>$100,000</a:t>
                      </a:r>
                    </a:p>
                  </a:txBody>
                  <a:tcPr/>
                </a:tc>
                <a:tc>
                  <a:txBody>
                    <a:bodyPr/>
                    <a:lstStyle/>
                    <a:p>
                      <a:r>
                        <a:rPr lang="en-US" sz="1100" dirty="0"/>
                        <a:t>$125,000</a:t>
                      </a:r>
                    </a:p>
                  </a:txBody>
                  <a:tcPr/>
                </a:tc>
                <a:tc>
                  <a:txBody>
                    <a:bodyPr/>
                    <a:lstStyle/>
                    <a:p>
                      <a:r>
                        <a:rPr lang="en-US" sz="1100" dirty="0"/>
                        <a:t>$125,000</a:t>
                      </a:r>
                    </a:p>
                  </a:txBody>
                  <a:tcPr/>
                </a:tc>
                <a:tc>
                  <a:txBody>
                    <a:bodyPr/>
                    <a:lstStyle/>
                    <a:p>
                      <a:r>
                        <a:rPr lang="en-US" sz="1100" dirty="0"/>
                        <a:t>$100,000</a:t>
                      </a:r>
                    </a:p>
                  </a:txBody>
                  <a:tcPr/>
                </a:tc>
                <a:tc>
                  <a:txBody>
                    <a:bodyPr/>
                    <a:lstStyle/>
                    <a:p>
                      <a:r>
                        <a:rPr lang="en-US" sz="1100" dirty="0"/>
                        <a:t>$100,000</a:t>
                      </a:r>
                    </a:p>
                  </a:txBody>
                  <a:tcPr/>
                </a:tc>
                <a:tc>
                  <a:txBody>
                    <a:bodyPr/>
                    <a:lstStyle/>
                    <a:p>
                      <a:r>
                        <a:rPr lang="en-US" sz="1100" dirty="0"/>
                        <a:t>$100,000</a:t>
                      </a:r>
                    </a:p>
                  </a:txBody>
                  <a:tcPr/>
                </a:tc>
                <a:tc>
                  <a:txBody>
                    <a:bodyPr/>
                    <a:lstStyle/>
                    <a:p>
                      <a:r>
                        <a:rPr lang="en-US" sz="1100" dirty="0"/>
                        <a:t>$100,000</a:t>
                      </a:r>
                    </a:p>
                  </a:txBody>
                  <a:tcPr/>
                </a:tc>
                <a:tc>
                  <a:txBody>
                    <a:bodyPr/>
                    <a:lstStyle/>
                    <a:p>
                      <a:r>
                        <a:rPr lang="en-US" sz="1200" dirty="0"/>
                        <a:t>$900,000</a:t>
                      </a:r>
                    </a:p>
                  </a:txBody>
                  <a:tcPr/>
                </a:tc>
                <a:extLst>
                  <a:ext uri="{0D108BD9-81ED-4DB2-BD59-A6C34878D82A}">
                    <a16:rowId xmlns:a16="http://schemas.microsoft.com/office/drawing/2014/main" val="2013051095"/>
                  </a:ext>
                </a:extLst>
              </a:tr>
              <a:tr h="596961">
                <a:tc>
                  <a:txBody>
                    <a:bodyPr/>
                    <a:lstStyle/>
                    <a:p>
                      <a:r>
                        <a:rPr lang="en-US" sz="1050" dirty="0"/>
                        <a:t>PUBLIC PHASE</a:t>
                      </a:r>
                    </a:p>
                    <a:p>
                      <a:r>
                        <a:rPr lang="en-US" sz="1050" dirty="0"/>
                        <a:t>(BRICK SALES AND OTHER GIFTS LESS THAN $2,500)</a:t>
                      </a:r>
                    </a:p>
                  </a:txBody>
                  <a:tcPr/>
                </a:tc>
                <a:tc>
                  <a:txBody>
                    <a:bodyPr/>
                    <a:lstStyle/>
                    <a:p>
                      <a:endParaRPr lang="en-US" sz="1100" dirty="0"/>
                    </a:p>
                  </a:txBody>
                  <a:tcPr/>
                </a:tc>
                <a:tc>
                  <a:txBody>
                    <a:bodyPr/>
                    <a:lstStyle/>
                    <a:p>
                      <a:r>
                        <a:rPr lang="en-US" sz="1100" dirty="0"/>
                        <a:t>$75,000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a:t>
                      </a:r>
                      <a:r>
                        <a:rPr lang="en-US" sz="1100" dirty="0"/>
                        <a:t>50,000</a:t>
                      </a:r>
                      <a:endParaRPr lang="en-US" sz="1200" dirty="0"/>
                    </a:p>
                    <a:p>
                      <a:endParaRPr 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a:t>
                      </a:r>
                      <a:r>
                        <a:rPr lang="en-US" sz="1100" dirty="0"/>
                        <a:t>50,000</a:t>
                      </a:r>
                      <a:endParaRPr lang="en-US" sz="1200" dirty="0"/>
                    </a:p>
                    <a:p>
                      <a:endParaRPr 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a:t>
                      </a:r>
                      <a:r>
                        <a:rPr lang="en-US" sz="1100" dirty="0"/>
                        <a:t>50,000</a:t>
                      </a:r>
                      <a:endParaRPr lang="en-US" sz="1200" dirty="0"/>
                    </a:p>
                    <a:p>
                      <a:endParaRPr 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a:t>
                      </a:r>
                      <a:r>
                        <a:rPr lang="en-US" sz="1100" dirty="0"/>
                        <a:t>50,000</a:t>
                      </a:r>
                      <a:endParaRPr lang="en-US" sz="1200" dirty="0"/>
                    </a:p>
                    <a:p>
                      <a:endParaRPr 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a:t>
                      </a:r>
                      <a:r>
                        <a:rPr lang="en-US" sz="1100" dirty="0"/>
                        <a:t>50,000</a:t>
                      </a:r>
                      <a:endParaRPr lang="en-US" sz="1200" dirty="0"/>
                    </a:p>
                    <a:p>
                      <a:endParaRPr 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t>$50,000</a:t>
                      </a:r>
                    </a:p>
                    <a:p>
                      <a:endParaRPr 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a:t>
                      </a:r>
                      <a:r>
                        <a:rPr lang="en-US" sz="1100" dirty="0"/>
                        <a:t>50,000</a:t>
                      </a:r>
                      <a:endParaRPr lang="en-US" sz="1200" dirty="0"/>
                    </a:p>
                    <a:p>
                      <a:endParaRPr lang="en-US" sz="1200" dirty="0"/>
                    </a:p>
                  </a:txBody>
                  <a:tcPr/>
                </a:tc>
                <a:tc>
                  <a:txBody>
                    <a:bodyPr/>
                    <a:lstStyle/>
                    <a:p>
                      <a:r>
                        <a:rPr lang="en-US" sz="1400" dirty="0"/>
                        <a:t>$</a:t>
                      </a:r>
                      <a:r>
                        <a:rPr lang="en-US" sz="1200" dirty="0"/>
                        <a:t>425,000</a:t>
                      </a:r>
                      <a:endParaRPr lang="en-US" sz="1400" dirty="0"/>
                    </a:p>
                  </a:txBody>
                  <a:tcPr/>
                </a:tc>
                <a:extLst>
                  <a:ext uri="{0D108BD9-81ED-4DB2-BD59-A6C34878D82A}">
                    <a16:rowId xmlns:a16="http://schemas.microsoft.com/office/drawing/2014/main" val="868025588"/>
                  </a:ext>
                </a:extLst>
              </a:tr>
              <a:tr h="596961">
                <a:tc>
                  <a:txBody>
                    <a:bodyPr/>
                    <a:lstStyle/>
                    <a:p>
                      <a:r>
                        <a:rPr lang="en-US" sz="1400" dirty="0"/>
                        <a:t>TOTAL </a:t>
                      </a:r>
                    </a:p>
                    <a:p>
                      <a:r>
                        <a:rPr lang="en-US" sz="1400" dirty="0"/>
                        <a:t>GOAL</a:t>
                      </a:r>
                    </a:p>
                  </a:txBody>
                  <a:tcPr/>
                </a:tc>
                <a:tc>
                  <a:txBody>
                    <a:bodyPr/>
                    <a:lstStyle/>
                    <a:p>
                      <a:r>
                        <a:rPr lang="en-US" sz="1100" dirty="0"/>
                        <a:t>$2,500,000</a:t>
                      </a:r>
                    </a:p>
                  </a:txBody>
                  <a:tcPr/>
                </a:tc>
                <a:tc>
                  <a:txBody>
                    <a:bodyPr/>
                    <a:lstStyle/>
                    <a:p>
                      <a:r>
                        <a:rPr lang="en-US" sz="1100" dirty="0"/>
                        <a:t>$600,000</a:t>
                      </a:r>
                    </a:p>
                  </a:txBody>
                  <a:tcPr/>
                </a:tc>
                <a:tc>
                  <a:txBody>
                    <a:bodyPr/>
                    <a:lstStyle/>
                    <a:p>
                      <a:r>
                        <a:rPr lang="en-US" sz="1100" dirty="0"/>
                        <a:t>$150,000</a:t>
                      </a:r>
                    </a:p>
                  </a:txBody>
                  <a:tcPr/>
                </a:tc>
                <a:tc>
                  <a:txBody>
                    <a:bodyPr/>
                    <a:lstStyle/>
                    <a:p>
                      <a:r>
                        <a:rPr lang="en-US" sz="1100" dirty="0"/>
                        <a:t>$175,000</a:t>
                      </a:r>
                    </a:p>
                  </a:txBody>
                  <a:tcPr/>
                </a:tc>
                <a:tc>
                  <a:txBody>
                    <a:bodyPr/>
                    <a:lstStyle/>
                    <a:p>
                      <a:r>
                        <a:rPr lang="en-US" sz="1100" dirty="0"/>
                        <a:t>$2,700,000</a:t>
                      </a:r>
                    </a:p>
                  </a:txBody>
                  <a:tcPr/>
                </a:tc>
                <a:tc>
                  <a:txBody>
                    <a:bodyPr/>
                    <a:lstStyle/>
                    <a:p>
                      <a:r>
                        <a:rPr lang="en-US" sz="1100" dirty="0"/>
                        <a:t>$150,000</a:t>
                      </a:r>
                    </a:p>
                  </a:txBody>
                  <a:tcPr/>
                </a:tc>
                <a:tc>
                  <a:txBody>
                    <a:bodyPr/>
                    <a:lstStyle/>
                    <a:p>
                      <a:r>
                        <a:rPr lang="en-US" sz="1100" dirty="0"/>
                        <a:t>$150,000</a:t>
                      </a:r>
                    </a:p>
                  </a:txBody>
                  <a:tcPr/>
                </a:tc>
                <a:tc>
                  <a:txBody>
                    <a:bodyPr/>
                    <a:lstStyle/>
                    <a:p>
                      <a:r>
                        <a:rPr lang="en-US" sz="1100" dirty="0"/>
                        <a:t>$150,000</a:t>
                      </a:r>
                    </a:p>
                  </a:txBody>
                  <a:tcPr/>
                </a:tc>
                <a:tc>
                  <a:txBody>
                    <a:bodyPr/>
                    <a:lstStyle/>
                    <a:p>
                      <a:r>
                        <a:rPr lang="en-US" sz="1100" dirty="0"/>
                        <a:t>$1,150,000</a:t>
                      </a:r>
                    </a:p>
                  </a:txBody>
                  <a:tcPr/>
                </a:tc>
                <a:tc>
                  <a:txBody>
                    <a:bodyPr/>
                    <a:lstStyle/>
                    <a:p>
                      <a:r>
                        <a:rPr lang="en-US" sz="1200" dirty="0"/>
                        <a:t>$7,725,000</a:t>
                      </a:r>
                    </a:p>
                  </a:txBody>
                  <a:tcPr/>
                </a:tc>
                <a:extLst>
                  <a:ext uri="{0D108BD9-81ED-4DB2-BD59-A6C34878D82A}">
                    <a16:rowId xmlns:a16="http://schemas.microsoft.com/office/drawing/2014/main" val="3241873566"/>
                  </a:ext>
                </a:extLst>
              </a:tr>
            </a:tbl>
          </a:graphicData>
        </a:graphic>
      </p:graphicFrame>
    </p:spTree>
    <p:extLst>
      <p:ext uri="{BB962C8B-B14F-4D97-AF65-F5344CB8AC3E}">
        <p14:creationId xmlns:p14="http://schemas.microsoft.com/office/powerpoint/2010/main" val="2220212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57251"/>
            <a:ext cx="9144000" cy="417650"/>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r>
              <a:rPr lang="en-US" sz="3200" dirty="0">
                <a:solidFill>
                  <a:schemeClr val="bg1"/>
                </a:solidFill>
              </a:rPr>
              <a:t> HOW ARE WE GOING TO GET THERE?</a:t>
            </a:r>
          </a:p>
        </p:txBody>
      </p:sp>
      <p:sp>
        <p:nvSpPr>
          <p:cNvPr id="5" name="Rectangle 4"/>
          <p:cNvSpPr/>
          <p:nvPr/>
        </p:nvSpPr>
        <p:spPr>
          <a:xfrm>
            <a:off x="1143000" y="6484558"/>
            <a:ext cx="6858000" cy="205978"/>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11" name="Title 1"/>
          <p:cNvSpPr txBox="1">
            <a:spLocks/>
          </p:cNvSpPr>
          <p:nvPr/>
        </p:nvSpPr>
        <p:spPr>
          <a:xfrm>
            <a:off x="155425" y="1313033"/>
            <a:ext cx="6502913" cy="417650"/>
          </a:xfrm>
          <a:prstGeom prst="rect">
            <a:avLst/>
          </a:prstGeom>
        </p:spPr>
        <p:txBody>
          <a:bodyPr vert="horz" lIns="68555" tIns="34278" rIns="68555" bIns="34278"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endParaRPr lang="en-US" sz="1800" dirty="0">
              <a:solidFill>
                <a:srgbClr val="B73C24"/>
              </a:solidFill>
              <a:latin typeface="Avenir Book"/>
            </a:endParaRPr>
          </a:p>
        </p:txBody>
      </p:sp>
      <p:sp>
        <p:nvSpPr>
          <p:cNvPr id="15" name="Rectangle 14"/>
          <p:cNvSpPr/>
          <p:nvPr/>
        </p:nvSpPr>
        <p:spPr>
          <a:xfrm>
            <a:off x="159766" y="1931997"/>
            <a:ext cx="5003161" cy="45719"/>
          </a:xfrm>
          <a:prstGeom prst="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lIns="61544" tIns="30772" rIns="61544" bIns="30772" rtlCol="0" anchor="ctr"/>
          <a:lstStyle/>
          <a:p>
            <a:pPr algn="ctr"/>
            <a:endParaRPr lang="en-US" sz="1350" dirty="0"/>
          </a:p>
        </p:txBody>
      </p:sp>
      <p:sp>
        <p:nvSpPr>
          <p:cNvPr id="2" name="Slide Number Placeholder 1"/>
          <p:cNvSpPr>
            <a:spLocks noGrp="1"/>
          </p:cNvSpPr>
          <p:nvPr>
            <p:ph type="sldNum" sz="quarter" idx="12"/>
          </p:nvPr>
        </p:nvSpPr>
        <p:spPr>
          <a:xfrm>
            <a:off x="6057900" y="5746632"/>
            <a:ext cx="1600200" cy="273844"/>
          </a:xfrm>
        </p:spPr>
        <p:txBody>
          <a:bodyPr/>
          <a:lstStyle/>
          <a:p>
            <a:fld id="{2D85E67A-5F97-E647-B563-543C8A5AC201}" type="slidenum">
              <a:rPr lang="en-US" smtClean="0">
                <a:latin typeface="Avenir Book"/>
              </a:rPr>
              <a:pPr/>
              <a:t>8</a:t>
            </a:fld>
            <a:endParaRPr lang="en-US" dirty="0">
              <a:latin typeface="Avenir Book"/>
            </a:endParaRPr>
          </a:p>
        </p:txBody>
      </p:sp>
      <p:sp>
        <p:nvSpPr>
          <p:cNvPr id="3" name="Rectangle 2">
            <a:extLst>
              <a:ext uri="{FF2B5EF4-FFF2-40B4-BE49-F238E27FC236}">
                <a16:creationId xmlns:a16="http://schemas.microsoft.com/office/drawing/2014/main" id="{701195E1-33C7-E64C-A905-C11CD2CECDB9}"/>
              </a:ext>
            </a:extLst>
          </p:cNvPr>
          <p:cNvSpPr/>
          <p:nvPr/>
        </p:nvSpPr>
        <p:spPr>
          <a:xfrm>
            <a:off x="5297734" y="2537802"/>
            <a:ext cx="760166" cy="20823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0" name="Rectangle 19">
            <a:extLst>
              <a:ext uri="{FF2B5EF4-FFF2-40B4-BE49-F238E27FC236}">
                <a16:creationId xmlns:a16="http://schemas.microsoft.com/office/drawing/2014/main" id="{A1E7B136-E1AC-7243-98C0-96E019D4F7E5}"/>
              </a:ext>
            </a:extLst>
          </p:cNvPr>
          <p:cNvSpPr/>
          <p:nvPr/>
        </p:nvSpPr>
        <p:spPr>
          <a:xfrm>
            <a:off x="4541299" y="3429001"/>
            <a:ext cx="760166" cy="11875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pic>
        <p:nvPicPr>
          <p:cNvPr id="8" name="Picture 7">
            <a:extLst>
              <a:ext uri="{FF2B5EF4-FFF2-40B4-BE49-F238E27FC236}">
                <a16:creationId xmlns:a16="http://schemas.microsoft.com/office/drawing/2014/main" id="{326C9C6D-0FC1-C54D-AD93-74D5CC1B38DC}"/>
              </a:ext>
            </a:extLst>
          </p:cNvPr>
          <p:cNvPicPr>
            <a:picLocks noChangeAspect="1"/>
          </p:cNvPicPr>
          <p:nvPr/>
        </p:nvPicPr>
        <p:blipFill>
          <a:blip r:embed="rId3"/>
          <a:stretch>
            <a:fillRect/>
          </a:stretch>
        </p:blipFill>
        <p:spPr>
          <a:xfrm>
            <a:off x="7088776" y="5058297"/>
            <a:ext cx="1662006" cy="1111170"/>
          </a:xfrm>
          <a:prstGeom prst="rect">
            <a:avLst/>
          </a:prstGeom>
        </p:spPr>
      </p:pic>
      <p:sp>
        <p:nvSpPr>
          <p:cNvPr id="16" name="Rectangle 15">
            <a:extLst>
              <a:ext uri="{FF2B5EF4-FFF2-40B4-BE49-F238E27FC236}">
                <a16:creationId xmlns:a16="http://schemas.microsoft.com/office/drawing/2014/main" id="{A35FD234-BBB6-484D-A920-3D8CFAFA5F8E}"/>
              </a:ext>
            </a:extLst>
          </p:cNvPr>
          <p:cNvSpPr/>
          <p:nvPr/>
        </p:nvSpPr>
        <p:spPr>
          <a:xfrm>
            <a:off x="2997839" y="6318458"/>
            <a:ext cx="5003161" cy="45719"/>
          </a:xfrm>
          <a:prstGeom prst="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lIns="61544" tIns="30772" rIns="61544" bIns="30772" rtlCol="0" anchor="ctr"/>
          <a:lstStyle/>
          <a:p>
            <a:pPr algn="ctr"/>
            <a:endParaRPr lang="en-US" sz="1350" dirty="0"/>
          </a:p>
        </p:txBody>
      </p:sp>
      <p:sp>
        <p:nvSpPr>
          <p:cNvPr id="14" name="TextBox 13">
            <a:extLst>
              <a:ext uri="{FF2B5EF4-FFF2-40B4-BE49-F238E27FC236}">
                <a16:creationId xmlns:a16="http://schemas.microsoft.com/office/drawing/2014/main" id="{1AD4A171-815D-BE4E-886C-F7C65C55E9E4}"/>
              </a:ext>
            </a:extLst>
          </p:cNvPr>
          <p:cNvSpPr txBox="1"/>
          <p:nvPr/>
        </p:nvSpPr>
        <p:spPr>
          <a:xfrm>
            <a:off x="451414" y="2165436"/>
            <a:ext cx="7549586" cy="3293209"/>
          </a:xfrm>
          <a:prstGeom prst="rect">
            <a:avLst/>
          </a:prstGeom>
          <a:noFill/>
        </p:spPr>
        <p:txBody>
          <a:bodyPr wrap="square" rtlCol="0">
            <a:spAutoFit/>
          </a:bodyPr>
          <a:lstStyle/>
          <a:p>
            <a:pPr marL="514350" indent="-514350">
              <a:buAutoNum type="arabicPeriod"/>
            </a:pPr>
            <a:r>
              <a:rPr lang="en-US" sz="3200" dirty="0"/>
              <a:t>Public Phase Launched</a:t>
            </a:r>
          </a:p>
          <a:p>
            <a:pPr marL="914400" lvl="1" indent="-457200">
              <a:buAutoNum type="arabicPeriod"/>
            </a:pPr>
            <a:r>
              <a:rPr lang="en-US" sz="2000" dirty="0"/>
              <a:t>Brick Campaign Task Force strategically targeting audiences</a:t>
            </a:r>
          </a:p>
          <a:p>
            <a:pPr marL="914400" lvl="1" indent="-457200">
              <a:buAutoNum type="arabicPeriod"/>
            </a:pPr>
            <a:r>
              <a:rPr lang="en-US" sz="2000" dirty="0"/>
              <a:t>Marketing Campaign Underway</a:t>
            </a:r>
          </a:p>
          <a:p>
            <a:pPr marL="914400" lvl="1" indent="-457200">
              <a:buAutoNum type="arabicPeriod"/>
            </a:pPr>
            <a:r>
              <a:rPr lang="en-US" sz="2000" dirty="0"/>
              <a:t>Demolition Event Accomplished</a:t>
            </a:r>
          </a:p>
          <a:p>
            <a:pPr marL="914400" lvl="1" indent="-457200">
              <a:buAutoNum type="arabicPeriod"/>
            </a:pPr>
            <a:endParaRPr lang="en-US" sz="2000" dirty="0"/>
          </a:p>
          <a:p>
            <a:r>
              <a:rPr lang="en-US" sz="3200" dirty="0"/>
              <a:t>2. Founders’ Society Gifts on Goal</a:t>
            </a:r>
          </a:p>
          <a:p>
            <a:r>
              <a:rPr lang="en-US" sz="3200" dirty="0"/>
              <a:t>	</a:t>
            </a:r>
          </a:p>
          <a:p>
            <a:r>
              <a:rPr lang="en-US" sz="3200" dirty="0"/>
              <a:t>3. Strategy for Remaining $6.4 million</a:t>
            </a:r>
          </a:p>
        </p:txBody>
      </p:sp>
    </p:spTree>
    <p:extLst>
      <p:ext uri="{BB962C8B-B14F-4D97-AF65-F5344CB8AC3E}">
        <p14:creationId xmlns:p14="http://schemas.microsoft.com/office/powerpoint/2010/main" val="1846369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57251"/>
            <a:ext cx="9144000" cy="417650"/>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r>
              <a:rPr lang="en-US" sz="3200" dirty="0">
                <a:solidFill>
                  <a:schemeClr val="bg1"/>
                </a:solidFill>
              </a:rPr>
              <a:t> HOW ARE WE GOING TO GET THERE?</a:t>
            </a:r>
          </a:p>
        </p:txBody>
      </p:sp>
      <p:sp>
        <p:nvSpPr>
          <p:cNvPr id="5" name="Rectangle 4"/>
          <p:cNvSpPr/>
          <p:nvPr/>
        </p:nvSpPr>
        <p:spPr>
          <a:xfrm>
            <a:off x="1143000" y="6484558"/>
            <a:ext cx="6858000" cy="205978"/>
          </a:xfrm>
          <a:prstGeom prst="rect">
            <a:avLst/>
          </a:prstGeom>
          <a:solidFill>
            <a:srgbClr val="22446D"/>
          </a:solidFill>
        </p:spPr>
        <p:style>
          <a:lnRef idx="1">
            <a:schemeClr val="accent1"/>
          </a:lnRef>
          <a:fillRef idx="3">
            <a:schemeClr val="accent1"/>
          </a:fillRef>
          <a:effectRef idx="2">
            <a:schemeClr val="accent1"/>
          </a:effectRef>
          <a:fontRef idx="minor">
            <a:schemeClr val="lt1"/>
          </a:fontRef>
        </p:style>
        <p:txBody>
          <a:bodyPr lIns="68555" tIns="34278" rIns="68555" bIns="34278" rtlCol="0" anchor="ctr"/>
          <a:lstStyle/>
          <a:p>
            <a:pPr algn="ctr"/>
            <a:endParaRPr lang="en-US" sz="1350" dirty="0"/>
          </a:p>
        </p:txBody>
      </p:sp>
      <p:sp>
        <p:nvSpPr>
          <p:cNvPr id="11" name="Title 1"/>
          <p:cNvSpPr txBox="1">
            <a:spLocks/>
          </p:cNvSpPr>
          <p:nvPr/>
        </p:nvSpPr>
        <p:spPr>
          <a:xfrm>
            <a:off x="155425" y="1313033"/>
            <a:ext cx="6502913" cy="417650"/>
          </a:xfrm>
          <a:prstGeom prst="rect">
            <a:avLst/>
          </a:prstGeom>
        </p:spPr>
        <p:txBody>
          <a:bodyPr vert="horz" lIns="68555" tIns="34278" rIns="68555" bIns="34278" rtlCol="0" anchor="ctr">
            <a:noAutofit/>
          </a:bodyPr>
          <a:lstStyle>
            <a:lvl1pPr algn="ctr" defTabSz="509292" rtl="0" eaLnBrk="1" latinLnBrk="0" hangingPunct="1">
              <a:spcBef>
                <a:spcPct val="0"/>
              </a:spcBef>
              <a:buNone/>
              <a:defRPr sz="4900" kern="1200">
                <a:solidFill>
                  <a:schemeClr val="tx1"/>
                </a:solidFill>
                <a:latin typeface="+mj-lt"/>
                <a:ea typeface="+mj-ea"/>
                <a:cs typeface="+mj-cs"/>
              </a:defRPr>
            </a:lvl1pPr>
          </a:lstStyle>
          <a:p>
            <a:pPr algn="l"/>
            <a:endParaRPr lang="en-US" sz="1800" dirty="0">
              <a:solidFill>
                <a:srgbClr val="B73C24"/>
              </a:solidFill>
              <a:latin typeface="Avenir Book"/>
            </a:endParaRPr>
          </a:p>
          <a:p>
            <a:pPr algn="l"/>
            <a:r>
              <a:rPr lang="en-US" sz="1800" i="1" dirty="0">
                <a:latin typeface="Avenir Book"/>
                <a:cs typeface="Garamond"/>
              </a:rPr>
              <a:t>Virtual and Small Events</a:t>
            </a:r>
            <a:endParaRPr lang="en-US" sz="2175" i="1" dirty="0">
              <a:latin typeface="Avenir Book"/>
              <a:cs typeface="Garamond"/>
            </a:endParaRPr>
          </a:p>
        </p:txBody>
      </p:sp>
      <p:sp>
        <p:nvSpPr>
          <p:cNvPr id="15" name="Rectangle 14"/>
          <p:cNvSpPr/>
          <p:nvPr/>
        </p:nvSpPr>
        <p:spPr>
          <a:xfrm>
            <a:off x="159766" y="1931997"/>
            <a:ext cx="5003161" cy="45719"/>
          </a:xfrm>
          <a:prstGeom prst="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lIns="61544" tIns="30772" rIns="61544" bIns="30772" rtlCol="0" anchor="ctr"/>
          <a:lstStyle/>
          <a:p>
            <a:pPr algn="ctr"/>
            <a:endParaRPr lang="en-US" sz="1350" dirty="0"/>
          </a:p>
        </p:txBody>
      </p:sp>
      <p:sp>
        <p:nvSpPr>
          <p:cNvPr id="2" name="Slide Number Placeholder 1"/>
          <p:cNvSpPr>
            <a:spLocks noGrp="1"/>
          </p:cNvSpPr>
          <p:nvPr>
            <p:ph type="sldNum" sz="quarter" idx="12"/>
          </p:nvPr>
        </p:nvSpPr>
        <p:spPr>
          <a:xfrm>
            <a:off x="6057900" y="5746632"/>
            <a:ext cx="1600200" cy="273844"/>
          </a:xfrm>
        </p:spPr>
        <p:txBody>
          <a:bodyPr/>
          <a:lstStyle/>
          <a:p>
            <a:fld id="{2D85E67A-5F97-E647-B563-543C8A5AC201}" type="slidenum">
              <a:rPr lang="en-US" smtClean="0">
                <a:latin typeface="Avenir Book"/>
              </a:rPr>
              <a:pPr/>
              <a:t>9</a:t>
            </a:fld>
            <a:endParaRPr lang="en-US" dirty="0">
              <a:latin typeface="Avenir Book"/>
            </a:endParaRPr>
          </a:p>
        </p:txBody>
      </p:sp>
      <p:sp>
        <p:nvSpPr>
          <p:cNvPr id="3" name="Rectangle 2">
            <a:extLst>
              <a:ext uri="{FF2B5EF4-FFF2-40B4-BE49-F238E27FC236}">
                <a16:creationId xmlns:a16="http://schemas.microsoft.com/office/drawing/2014/main" id="{701195E1-33C7-E64C-A905-C11CD2CECDB9}"/>
              </a:ext>
            </a:extLst>
          </p:cNvPr>
          <p:cNvSpPr/>
          <p:nvPr/>
        </p:nvSpPr>
        <p:spPr>
          <a:xfrm>
            <a:off x="5297734" y="2537802"/>
            <a:ext cx="760166" cy="20823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0" name="Rectangle 19">
            <a:extLst>
              <a:ext uri="{FF2B5EF4-FFF2-40B4-BE49-F238E27FC236}">
                <a16:creationId xmlns:a16="http://schemas.microsoft.com/office/drawing/2014/main" id="{A1E7B136-E1AC-7243-98C0-96E019D4F7E5}"/>
              </a:ext>
            </a:extLst>
          </p:cNvPr>
          <p:cNvSpPr/>
          <p:nvPr/>
        </p:nvSpPr>
        <p:spPr>
          <a:xfrm>
            <a:off x="4541299" y="3429001"/>
            <a:ext cx="760166" cy="11875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pic>
        <p:nvPicPr>
          <p:cNvPr id="8" name="Picture 7">
            <a:extLst>
              <a:ext uri="{FF2B5EF4-FFF2-40B4-BE49-F238E27FC236}">
                <a16:creationId xmlns:a16="http://schemas.microsoft.com/office/drawing/2014/main" id="{326C9C6D-0FC1-C54D-AD93-74D5CC1B38DC}"/>
              </a:ext>
            </a:extLst>
          </p:cNvPr>
          <p:cNvPicPr>
            <a:picLocks noChangeAspect="1"/>
          </p:cNvPicPr>
          <p:nvPr/>
        </p:nvPicPr>
        <p:blipFill>
          <a:blip r:embed="rId3"/>
          <a:stretch>
            <a:fillRect/>
          </a:stretch>
        </p:blipFill>
        <p:spPr>
          <a:xfrm>
            <a:off x="7088776" y="5058297"/>
            <a:ext cx="1662006" cy="1111170"/>
          </a:xfrm>
          <a:prstGeom prst="rect">
            <a:avLst/>
          </a:prstGeom>
        </p:spPr>
      </p:pic>
      <p:sp>
        <p:nvSpPr>
          <p:cNvPr id="16" name="Rectangle 15">
            <a:extLst>
              <a:ext uri="{FF2B5EF4-FFF2-40B4-BE49-F238E27FC236}">
                <a16:creationId xmlns:a16="http://schemas.microsoft.com/office/drawing/2014/main" id="{A35FD234-BBB6-484D-A920-3D8CFAFA5F8E}"/>
              </a:ext>
            </a:extLst>
          </p:cNvPr>
          <p:cNvSpPr/>
          <p:nvPr/>
        </p:nvSpPr>
        <p:spPr>
          <a:xfrm>
            <a:off x="2997839" y="6318458"/>
            <a:ext cx="5003161" cy="45719"/>
          </a:xfrm>
          <a:prstGeom prst="rect">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lIns="61544" tIns="30772" rIns="61544" bIns="30772" rtlCol="0" anchor="ctr"/>
          <a:lstStyle/>
          <a:p>
            <a:pPr algn="ctr"/>
            <a:endParaRPr lang="en-US" sz="1350" dirty="0"/>
          </a:p>
        </p:txBody>
      </p:sp>
      <p:sp>
        <p:nvSpPr>
          <p:cNvPr id="14" name="4-Point Star 13">
            <a:extLst>
              <a:ext uri="{FF2B5EF4-FFF2-40B4-BE49-F238E27FC236}">
                <a16:creationId xmlns:a16="http://schemas.microsoft.com/office/drawing/2014/main" id="{29392DA3-7CA9-1B42-88DC-4A4A0F4BC808}"/>
              </a:ext>
            </a:extLst>
          </p:cNvPr>
          <p:cNvSpPr/>
          <p:nvPr/>
        </p:nvSpPr>
        <p:spPr>
          <a:xfrm>
            <a:off x="155425" y="2492083"/>
            <a:ext cx="228600" cy="229253"/>
          </a:xfrm>
          <a:prstGeom prst="star4">
            <a:avLst/>
          </a:prstGeom>
          <a:gradFill>
            <a:gsLst>
              <a:gs pos="24000">
                <a:srgbClr val="00B050"/>
              </a:gs>
              <a:gs pos="0">
                <a:schemeClr val="accent3">
                  <a:tint val="100000"/>
                  <a:shade val="100000"/>
                  <a:satMod val="130000"/>
                </a:schemeClr>
              </a:gs>
              <a:gs pos="100000">
                <a:schemeClr val="accent3">
                  <a:tint val="50000"/>
                  <a:shade val="100000"/>
                  <a:satMod val="350000"/>
                </a:schemeClr>
              </a:gs>
            </a:gsLst>
          </a:gra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8" name="4-Point Star 17">
            <a:extLst>
              <a:ext uri="{FF2B5EF4-FFF2-40B4-BE49-F238E27FC236}">
                <a16:creationId xmlns:a16="http://schemas.microsoft.com/office/drawing/2014/main" id="{7FA6E2D0-3B90-514D-8630-97CFC2CC8FE4}"/>
              </a:ext>
            </a:extLst>
          </p:cNvPr>
          <p:cNvSpPr/>
          <p:nvPr/>
        </p:nvSpPr>
        <p:spPr>
          <a:xfrm>
            <a:off x="155425" y="3429000"/>
            <a:ext cx="228600" cy="229253"/>
          </a:xfrm>
          <a:prstGeom prst="star4">
            <a:avLst/>
          </a:prstGeom>
          <a:gradFill>
            <a:gsLst>
              <a:gs pos="96000">
                <a:srgbClr val="FFFF00"/>
              </a:gs>
              <a:gs pos="99000">
                <a:srgbClr val="AED75F"/>
              </a:gs>
              <a:gs pos="28000">
                <a:srgbClr val="FFFF00"/>
              </a:gs>
              <a:gs pos="96000">
                <a:schemeClr val="accent3">
                  <a:tint val="100000"/>
                  <a:shade val="100000"/>
                  <a:satMod val="130000"/>
                </a:schemeClr>
              </a:gs>
              <a:gs pos="97000">
                <a:schemeClr val="accent3">
                  <a:tint val="50000"/>
                  <a:shade val="100000"/>
                  <a:satMod val="350000"/>
                </a:schemeClr>
              </a:gs>
            </a:gsLst>
          </a:gra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9" name="4-Point Star 18">
            <a:extLst>
              <a:ext uri="{FF2B5EF4-FFF2-40B4-BE49-F238E27FC236}">
                <a16:creationId xmlns:a16="http://schemas.microsoft.com/office/drawing/2014/main" id="{2F8524CF-E071-074B-911C-6E96FFD5486E}"/>
              </a:ext>
            </a:extLst>
          </p:cNvPr>
          <p:cNvSpPr/>
          <p:nvPr/>
        </p:nvSpPr>
        <p:spPr>
          <a:xfrm>
            <a:off x="155425" y="4289999"/>
            <a:ext cx="228600" cy="229253"/>
          </a:xfrm>
          <a:prstGeom prst="star4">
            <a:avLst/>
          </a:prstGeom>
          <a:gradFill>
            <a:gsLst>
              <a:gs pos="96000">
                <a:srgbClr val="FFFF00"/>
              </a:gs>
              <a:gs pos="99000">
                <a:srgbClr val="AED75F"/>
              </a:gs>
              <a:gs pos="28000">
                <a:srgbClr val="FFFF00"/>
              </a:gs>
              <a:gs pos="96000">
                <a:schemeClr val="accent3">
                  <a:tint val="100000"/>
                  <a:shade val="100000"/>
                  <a:satMod val="130000"/>
                </a:schemeClr>
              </a:gs>
              <a:gs pos="97000">
                <a:schemeClr val="accent3">
                  <a:tint val="50000"/>
                  <a:shade val="100000"/>
                  <a:satMod val="350000"/>
                </a:schemeClr>
              </a:gs>
            </a:gsLst>
          </a:gra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21" name="4-Point Star 20">
            <a:extLst>
              <a:ext uri="{FF2B5EF4-FFF2-40B4-BE49-F238E27FC236}">
                <a16:creationId xmlns:a16="http://schemas.microsoft.com/office/drawing/2014/main" id="{63DD70DA-38FE-B84D-A323-2C32CCA3101D}"/>
              </a:ext>
            </a:extLst>
          </p:cNvPr>
          <p:cNvSpPr/>
          <p:nvPr/>
        </p:nvSpPr>
        <p:spPr>
          <a:xfrm>
            <a:off x="2056209" y="2792126"/>
            <a:ext cx="228600" cy="229253"/>
          </a:xfrm>
          <a:prstGeom prst="star4">
            <a:avLst/>
          </a:prstGeom>
          <a:gradFill>
            <a:gsLst>
              <a:gs pos="96000">
                <a:srgbClr val="FFFF00"/>
              </a:gs>
              <a:gs pos="99000">
                <a:srgbClr val="AED75F"/>
              </a:gs>
              <a:gs pos="28000">
                <a:srgbClr val="FFFF00"/>
              </a:gs>
              <a:gs pos="96000">
                <a:schemeClr val="accent3">
                  <a:tint val="100000"/>
                  <a:shade val="100000"/>
                  <a:satMod val="130000"/>
                </a:schemeClr>
              </a:gs>
              <a:gs pos="97000">
                <a:schemeClr val="accent3">
                  <a:tint val="50000"/>
                  <a:shade val="100000"/>
                  <a:satMod val="350000"/>
                </a:schemeClr>
              </a:gs>
            </a:gsLst>
          </a:gra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4F784B9E-14FB-244B-95EF-714C27F47D97}"/>
              </a:ext>
            </a:extLst>
          </p:cNvPr>
          <p:cNvPicPr>
            <a:picLocks noChangeAspect="1"/>
          </p:cNvPicPr>
          <p:nvPr/>
        </p:nvPicPr>
        <p:blipFill>
          <a:blip r:embed="rId4"/>
          <a:stretch>
            <a:fillRect/>
          </a:stretch>
        </p:blipFill>
        <p:spPr>
          <a:xfrm>
            <a:off x="-1" y="-7144"/>
            <a:ext cx="9134495" cy="6865144"/>
          </a:xfrm>
          <a:prstGeom prst="rect">
            <a:avLst/>
          </a:prstGeom>
        </p:spPr>
      </p:pic>
    </p:spTree>
    <p:extLst>
      <p:ext uri="{BB962C8B-B14F-4D97-AF65-F5344CB8AC3E}">
        <p14:creationId xmlns:p14="http://schemas.microsoft.com/office/powerpoint/2010/main" val="11645253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33544</TotalTime>
  <Words>414</Words>
  <Application>Microsoft Macintosh PowerPoint</Application>
  <PresentationFormat>On-screen Show (4:3)</PresentationFormat>
  <Paragraphs>115</Paragraphs>
  <Slides>10</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Avenir Book</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Bank of America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Matt Hawkins</dc:creator>
  <cp:keywords/>
  <dc:description/>
  <cp:lastModifiedBy>Microsoft Office User</cp:lastModifiedBy>
  <cp:revision>305</cp:revision>
  <cp:lastPrinted>2020-09-08T21:45:28Z</cp:lastPrinted>
  <dcterms:created xsi:type="dcterms:W3CDTF">2019-07-16T19:00:35Z</dcterms:created>
  <dcterms:modified xsi:type="dcterms:W3CDTF">2020-09-14T22:41:27Z</dcterms:modified>
  <cp:category/>
</cp:coreProperties>
</file>