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8" r:id="rId2"/>
    <p:sldId id="425" r:id="rId3"/>
    <p:sldId id="380" r:id="rId4"/>
    <p:sldId id="337" r:id="rId5"/>
    <p:sldId id="426" r:id="rId6"/>
    <p:sldId id="387" r:id="rId7"/>
    <p:sldId id="412" r:id="rId8"/>
    <p:sldId id="421" r:id="rId9"/>
    <p:sldId id="429" r:id="rId10"/>
    <p:sldId id="42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CC558D"/>
    <a:srgbClr val="E82404"/>
    <a:srgbClr val="942920"/>
    <a:srgbClr val="2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8" autoAdjust="0"/>
    <p:restoredTop sz="94268"/>
  </p:normalViewPr>
  <p:slideViewPr>
    <p:cSldViewPr snapToGrid="0" snapToObjects="1">
      <p:cViewPr varScale="1">
        <p:scale>
          <a:sx n="153" d="100"/>
          <a:sy n="153" d="100"/>
        </p:scale>
        <p:origin x="16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95E322-BA0D-A946-84AE-D4F44B7E9242}" type="datetimeFigureOut">
              <a:rPr lang="en-US" smtClean="0"/>
              <a:pPr/>
              <a:t>9/10/20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196F7F-9BAA-D24F-80A6-D4D7AEF96159}"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4638F-773B-F545-9D1B-1898DCD2CB91}" type="datetimeFigureOut">
              <a:rPr lang="en-US" smtClean="0"/>
              <a:pPr/>
              <a:t>9/10/20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B9729-C6E3-8B4C-8F9F-EB538DBA2CCE}"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D10A6-EF00-5947-9C8C-2F841B262E7A}" type="slidenum">
              <a:rPr lang="en-US" smtClean="0"/>
              <a:pPr/>
              <a:t>1</a:t>
            </a:fld>
            <a:endParaRPr lang="en-US" dirty="0"/>
          </a:p>
        </p:txBody>
      </p:sp>
    </p:spTree>
    <p:extLst>
      <p:ext uri="{BB962C8B-B14F-4D97-AF65-F5344CB8AC3E}">
        <p14:creationId xmlns:p14="http://schemas.microsoft.com/office/powerpoint/2010/main" val="404652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2</a:t>
            </a:fld>
            <a:endParaRPr lang="en-US" dirty="0"/>
          </a:p>
        </p:txBody>
      </p:sp>
    </p:spTree>
    <p:extLst>
      <p:ext uri="{BB962C8B-B14F-4D97-AF65-F5344CB8AC3E}">
        <p14:creationId xmlns:p14="http://schemas.microsoft.com/office/powerpoint/2010/main" val="2155517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4</a:t>
            </a:fld>
            <a:endParaRPr lang="en-US" dirty="0"/>
          </a:p>
        </p:txBody>
      </p:sp>
    </p:spTree>
    <p:extLst>
      <p:ext uri="{BB962C8B-B14F-4D97-AF65-F5344CB8AC3E}">
        <p14:creationId xmlns:p14="http://schemas.microsoft.com/office/powerpoint/2010/main" val="1353726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6</a:t>
            </a:fld>
            <a:endParaRPr lang="en-US" dirty="0"/>
          </a:p>
        </p:txBody>
      </p:sp>
    </p:spTree>
    <p:extLst>
      <p:ext uri="{BB962C8B-B14F-4D97-AF65-F5344CB8AC3E}">
        <p14:creationId xmlns:p14="http://schemas.microsoft.com/office/powerpoint/2010/main" val="359400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7</a:t>
            </a:fld>
            <a:endParaRPr lang="en-US" dirty="0"/>
          </a:p>
        </p:txBody>
      </p:sp>
    </p:spTree>
    <p:extLst>
      <p:ext uri="{BB962C8B-B14F-4D97-AF65-F5344CB8AC3E}">
        <p14:creationId xmlns:p14="http://schemas.microsoft.com/office/powerpoint/2010/main" val="4130739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8</a:t>
            </a:fld>
            <a:endParaRPr lang="en-US" dirty="0"/>
          </a:p>
        </p:txBody>
      </p:sp>
    </p:spTree>
    <p:extLst>
      <p:ext uri="{BB962C8B-B14F-4D97-AF65-F5344CB8AC3E}">
        <p14:creationId xmlns:p14="http://schemas.microsoft.com/office/powerpoint/2010/main" val="32993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9</a:t>
            </a:fld>
            <a:endParaRPr lang="en-US" dirty="0"/>
          </a:p>
        </p:txBody>
      </p:sp>
    </p:spTree>
    <p:extLst>
      <p:ext uri="{BB962C8B-B14F-4D97-AF65-F5344CB8AC3E}">
        <p14:creationId xmlns:p14="http://schemas.microsoft.com/office/powerpoint/2010/main" val="254046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10</a:t>
            </a:fld>
            <a:endParaRPr lang="en-US" dirty="0"/>
          </a:p>
        </p:txBody>
      </p:sp>
    </p:spTree>
    <p:extLst>
      <p:ext uri="{BB962C8B-B14F-4D97-AF65-F5344CB8AC3E}">
        <p14:creationId xmlns:p14="http://schemas.microsoft.com/office/powerpoint/2010/main" val="246329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April 3, 2020</a:t>
            </a:r>
            <a:endParaRPr lang="en-US" dirty="0"/>
          </a:p>
        </p:txBody>
      </p:sp>
      <p:sp>
        <p:nvSpPr>
          <p:cNvPr id="8" name="Footer Placeholder 7"/>
          <p:cNvSpPr>
            <a:spLocks noGrp="1"/>
          </p:cNvSpPr>
          <p:nvPr>
            <p:ph type="ftr" sz="quarter" idx="11"/>
          </p:nvPr>
        </p:nvSpPr>
        <p:spPr/>
        <p:txBody>
          <a:bodyPr/>
          <a:lstStyle/>
          <a:p>
            <a:r>
              <a:rPr lang="en-US"/>
              <a:t>Cain Center for the Arts - CONFIDENTIAL</a:t>
            </a:r>
            <a:endParaRPr lang="en-US" dirty="0"/>
          </a:p>
        </p:txBody>
      </p:sp>
      <p:sp>
        <p:nvSpPr>
          <p:cNvPr id="9" name="Slide Number Placeholder 8"/>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April 3, 2020</a:t>
            </a:r>
            <a:endParaRPr lang="en-US" dirty="0"/>
          </a:p>
        </p:txBody>
      </p:sp>
      <p:sp>
        <p:nvSpPr>
          <p:cNvPr id="4" name="Footer Placeholder 3"/>
          <p:cNvSpPr>
            <a:spLocks noGrp="1"/>
          </p:cNvSpPr>
          <p:nvPr>
            <p:ph type="ftr" sz="quarter" idx="11"/>
          </p:nvPr>
        </p:nvSpPr>
        <p:spPr/>
        <p:txBody>
          <a:bodyPr/>
          <a:lstStyle/>
          <a:p>
            <a:r>
              <a:rPr lang="en-US"/>
              <a:t>Cain Center for the Arts - CONFIDENTIAL</a:t>
            </a:r>
            <a:endParaRPr lang="en-US" dirty="0"/>
          </a:p>
        </p:txBody>
      </p:sp>
      <p:sp>
        <p:nvSpPr>
          <p:cNvPr id="5" name="Slide Number Placeholder 4"/>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April 3, 2020</a:t>
            </a:r>
            <a:endParaRPr lang="en-US" dirty="0"/>
          </a:p>
        </p:txBody>
      </p:sp>
      <p:sp>
        <p:nvSpPr>
          <p:cNvPr id="3" name="Footer Placeholder 2"/>
          <p:cNvSpPr>
            <a:spLocks noGrp="1"/>
          </p:cNvSpPr>
          <p:nvPr>
            <p:ph type="ftr" sz="quarter" idx="11"/>
          </p:nvPr>
        </p:nvSpPr>
        <p:spPr/>
        <p:txBody>
          <a:bodyPr/>
          <a:lstStyle/>
          <a:p>
            <a:r>
              <a:rPr lang="en-US"/>
              <a:t>Cain Center for the Arts - CONFIDENTIAL</a:t>
            </a:r>
            <a:endParaRPr lang="en-US" dirty="0"/>
          </a:p>
        </p:txBody>
      </p:sp>
      <p:sp>
        <p:nvSpPr>
          <p:cNvPr id="4" name="Slide Number Placeholder 3"/>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3, 2020</a:t>
            </a:r>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US"/>
              <a:t>Cain Center for the Arts - 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279A6-871B-AA4B-8793-A51F300DBC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32066"/>
            <a:ext cx="9153922" cy="825937"/>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7" name="Text Placeholder 7"/>
          <p:cNvSpPr txBox="1">
            <a:spLocks/>
          </p:cNvSpPr>
          <p:nvPr/>
        </p:nvSpPr>
        <p:spPr>
          <a:xfrm>
            <a:off x="0" y="5032550"/>
            <a:ext cx="6927742" cy="825937"/>
          </a:xfrm>
          <a:prstGeom prst="rect">
            <a:avLst/>
          </a:prstGeom>
        </p:spPr>
        <p:txBody>
          <a:bodyPr vert="horz" lIns="91407" tIns="45704" rIns="91407" bIns="45704"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2000" b="1" dirty="0">
                <a:solidFill>
                  <a:schemeClr val="tx1">
                    <a:lumMod val="65000"/>
                    <a:lumOff val="35000"/>
                  </a:schemeClr>
                </a:solidFill>
                <a:latin typeface="Avenir Book"/>
                <a:cs typeface="Garamond"/>
              </a:rPr>
              <a:t>September, 2020 Executive Committee Meeting</a:t>
            </a:r>
          </a:p>
        </p:txBody>
      </p:sp>
      <p:sp>
        <p:nvSpPr>
          <p:cNvPr id="8" name="Rectangle 7"/>
          <p:cNvSpPr/>
          <p:nvPr/>
        </p:nvSpPr>
        <p:spPr>
          <a:xfrm>
            <a:off x="0" y="2"/>
            <a:ext cx="9144000" cy="673872"/>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11" name="Date Placeholder 10"/>
          <p:cNvSpPr>
            <a:spLocks noGrp="1"/>
          </p:cNvSpPr>
          <p:nvPr>
            <p:ph type="dt" sz="half" idx="10"/>
          </p:nvPr>
        </p:nvSpPr>
        <p:spPr/>
        <p:txBody>
          <a:bodyPr/>
          <a:lstStyle/>
          <a:p>
            <a:r>
              <a:rPr lang="en-US"/>
              <a:t>April 3, 2020</a:t>
            </a:r>
            <a:endParaRPr lang="en-US" dirty="0"/>
          </a:p>
        </p:txBody>
      </p:sp>
      <p:sp>
        <p:nvSpPr>
          <p:cNvPr id="12" name="Slide Number Placeholder 11"/>
          <p:cNvSpPr>
            <a:spLocks noGrp="1"/>
          </p:cNvSpPr>
          <p:nvPr>
            <p:ph type="sldNum" sz="quarter" idx="12"/>
          </p:nvPr>
        </p:nvSpPr>
        <p:spPr/>
        <p:txBody>
          <a:bodyPr/>
          <a:lstStyle/>
          <a:p>
            <a:fld id="{48A0D4F4-51CC-2A4C-AEE0-04CBA1AFBEC6}" type="slidenum">
              <a:rPr lang="en-US" smtClean="0"/>
              <a:pPr/>
              <a:t>1</a:t>
            </a:fld>
            <a:endParaRPr lang="en-US" dirty="0"/>
          </a:p>
        </p:txBody>
      </p:sp>
      <p:sp>
        <p:nvSpPr>
          <p:cNvPr id="13" name="Footer Placeholder 12"/>
          <p:cNvSpPr>
            <a:spLocks noGrp="1"/>
          </p:cNvSpPr>
          <p:nvPr>
            <p:ph type="ftr" sz="quarter" idx="11"/>
          </p:nvPr>
        </p:nvSpPr>
        <p:spPr/>
        <p:txBody>
          <a:bodyPr/>
          <a:lstStyle/>
          <a:p>
            <a:r>
              <a:rPr lang="en-US"/>
              <a:t>Cain Center for the Arts - CONFIDENTIAL</a:t>
            </a:r>
            <a:endParaRPr lang="en-US" dirty="0"/>
          </a:p>
        </p:txBody>
      </p:sp>
      <p:pic>
        <p:nvPicPr>
          <p:cNvPr id="4" name="Picture 3">
            <a:extLst>
              <a:ext uri="{FF2B5EF4-FFF2-40B4-BE49-F238E27FC236}">
                <a16:creationId xmlns:a16="http://schemas.microsoft.com/office/drawing/2014/main" id="{0BC714FD-7C39-BF4B-8015-740A1A22F304}"/>
              </a:ext>
            </a:extLst>
          </p:cNvPr>
          <p:cNvPicPr>
            <a:picLocks noChangeAspect="1"/>
          </p:cNvPicPr>
          <p:nvPr/>
        </p:nvPicPr>
        <p:blipFill>
          <a:blip r:embed="rId3"/>
          <a:stretch>
            <a:fillRect/>
          </a:stretch>
        </p:blipFill>
        <p:spPr>
          <a:xfrm>
            <a:off x="2839537" y="226633"/>
            <a:ext cx="3713663" cy="4805916"/>
          </a:xfrm>
          <a:prstGeom prst="rect">
            <a:avLst/>
          </a:prstGeom>
        </p:spPr>
      </p:pic>
      <p:sp>
        <p:nvSpPr>
          <p:cNvPr id="15" name="Rectangle 14">
            <a:extLst>
              <a:ext uri="{FF2B5EF4-FFF2-40B4-BE49-F238E27FC236}">
                <a16:creationId xmlns:a16="http://schemas.microsoft.com/office/drawing/2014/main" id="{227C72B2-3EB3-0643-BF1D-2C5CE18E4D3A}"/>
              </a:ext>
            </a:extLst>
          </p:cNvPr>
          <p:cNvSpPr/>
          <p:nvPr/>
        </p:nvSpPr>
        <p:spPr>
          <a:xfrm>
            <a:off x="0" y="6032063"/>
            <a:ext cx="9153922" cy="825937"/>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299229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97156"/>
            <a:ext cx="6858000" cy="81627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51416" tIns="25709" rIns="51416" bIns="25709" rtlCol="0" anchor="ctr"/>
          <a:lstStyle/>
          <a:p>
            <a:r>
              <a:rPr lang="en-US" sz="2400" dirty="0">
                <a:solidFill>
                  <a:schemeClr val="bg1"/>
                </a:solidFill>
              </a:rPr>
              <a:t> Brick Task Force/ Campaign Cabinet Recommendations:</a:t>
            </a:r>
          </a:p>
        </p:txBody>
      </p:sp>
      <p:sp>
        <p:nvSpPr>
          <p:cNvPr id="5" name="Rectangle 4"/>
          <p:cNvSpPr/>
          <p:nvPr/>
        </p:nvSpPr>
        <p:spPr>
          <a:xfrm>
            <a:off x="2161615" y="6495648"/>
            <a:ext cx="5143500" cy="154484"/>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51416" tIns="25709" rIns="51416" bIns="25709" rtlCol="0" anchor="ctr"/>
          <a:lstStyle/>
          <a:p>
            <a:pPr algn="ctr"/>
            <a:endParaRPr lang="en-US" sz="1013" dirty="0"/>
          </a:p>
        </p:txBody>
      </p:sp>
      <p:sp>
        <p:nvSpPr>
          <p:cNvPr id="11" name="Title 1"/>
          <p:cNvSpPr txBox="1">
            <a:spLocks/>
          </p:cNvSpPr>
          <p:nvPr/>
        </p:nvSpPr>
        <p:spPr>
          <a:xfrm>
            <a:off x="1259570" y="1842025"/>
            <a:ext cx="4877185" cy="313238"/>
          </a:xfrm>
          <a:prstGeom prst="rect">
            <a:avLst/>
          </a:prstGeom>
        </p:spPr>
        <p:txBody>
          <a:bodyPr vert="horz" lIns="51416" tIns="25709" rIns="51416" bIns="25709"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1350" i="1" dirty="0">
                <a:solidFill>
                  <a:srgbClr val="FF0000"/>
                </a:solidFill>
                <a:latin typeface="Avenir Book"/>
                <a:cs typeface="Garamond"/>
              </a:rPr>
              <a:t>ACTION NEEDED</a:t>
            </a:r>
            <a:endParaRPr lang="en-US" sz="1631" i="1" dirty="0">
              <a:solidFill>
                <a:srgbClr val="FF0000"/>
              </a:solidFill>
              <a:latin typeface="Avenir Book"/>
              <a:cs typeface="Garamond"/>
            </a:endParaRPr>
          </a:p>
        </p:txBody>
      </p:sp>
      <p:sp>
        <p:nvSpPr>
          <p:cNvPr id="15" name="Rectangle 14"/>
          <p:cNvSpPr/>
          <p:nvPr/>
        </p:nvSpPr>
        <p:spPr>
          <a:xfrm>
            <a:off x="1262826" y="2306249"/>
            <a:ext cx="3752371" cy="3428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46158" tIns="23079" rIns="46158" bIns="23079" rtlCol="0" anchor="ctr"/>
          <a:lstStyle/>
          <a:p>
            <a:pPr algn="ctr"/>
            <a:endParaRPr lang="en-US" sz="1013" dirty="0"/>
          </a:p>
        </p:txBody>
      </p:sp>
      <p:sp>
        <p:nvSpPr>
          <p:cNvPr id="3" name="Rectangle 2">
            <a:extLst>
              <a:ext uri="{FF2B5EF4-FFF2-40B4-BE49-F238E27FC236}">
                <a16:creationId xmlns:a16="http://schemas.microsoft.com/office/drawing/2014/main" id="{701195E1-33C7-E64C-A905-C11CD2CECDB9}"/>
              </a:ext>
            </a:extLst>
          </p:cNvPr>
          <p:cNvSpPr/>
          <p:nvPr/>
        </p:nvSpPr>
        <p:spPr>
          <a:xfrm>
            <a:off x="5116300" y="2760601"/>
            <a:ext cx="570125" cy="1561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20" name="Rectangle 19">
            <a:extLst>
              <a:ext uri="{FF2B5EF4-FFF2-40B4-BE49-F238E27FC236}">
                <a16:creationId xmlns:a16="http://schemas.microsoft.com/office/drawing/2014/main" id="{A1E7B136-E1AC-7243-98C0-96E019D4F7E5}"/>
              </a:ext>
            </a:extLst>
          </p:cNvPr>
          <p:cNvSpPr/>
          <p:nvPr/>
        </p:nvSpPr>
        <p:spPr>
          <a:xfrm>
            <a:off x="4548974" y="3429001"/>
            <a:ext cx="570125" cy="890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6" name="Rectangle 15">
            <a:extLst>
              <a:ext uri="{FF2B5EF4-FFF2-40B4-BE49-F238E27FC236}">
                <a16:creationId xmlns:a16="http://schemas.microsoft.com/office/drawing/2014/main" id="{A35FD234-BBB6-484D-A920-3D8CFAFA5F8E}"/>
              </a:ext>
            </a:extLst>
          </p:cNvPr>
          <p:cNvSpPr/>
          <p:nvPr/>
        </p:nvSpPr>
        <p:spPr>
          <a:xfrm>
            <a:off x="3552744" y="6278201"/>
            <a:ext cx="3752371" cy="3428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46158" tIns="23079" rIns="46158" bIns="23079" rtlCol="0" anchor="ctr"/>
          <a:lstStyle/>
          <a:p>
            <a:pPr algn="ctr"/>
            <a:endParaRPr lang="en-US" sz="1013" dirty="0"/>
          </a:p>
        </p:txBody>
      </p:sp>
      <p:sp>
        <p:nvSpPr>
          <p:cNvPr id="14" name="TextBox 13">
            <a:extLst>
              <a:ext uri="{FF2B5EF4-FFF2-40B4-BE49-F238E27FC236}">
                <a16:creationId xmlns:a16="http://schemas.microsoft.com/office/drawing/2014/main" id="{1AD4A171-815D-BE4E-886C-F7C65C55E9E4}"/>
              </a:ext>
            </a:extLst>
          </p:cNvPr>
          <p:cNvSpPr txBox="1"/>
          <p:nvPr/>
        </p:nvSpPr>
        <p:spPr>
          <a:xfrm>
            <a:off x="1259570" y="2617326"/>
            <a:ext cx="5662190" cy="4247317"/>
          </a:xfrm>
          <a:prstGeom prst="rect">
            <a:avLst/>
          </a:prstGeom>
          <a:noFill/>
        </p:spPr>
        <p:txBody>
          <a:bodyPr wrap="square" rtlCol="0">
            <a:spAutoFit/>
          </a:bodyPr>
          <a:lstStyle/>
          <a:p>
            <a:r>
              <a:rPr lang="en-US" sz="2400" dirty="0"/>
              <a:t>1. Proposed policy for receiving checks:</a:t>
            </a:r>
          </a:p>
          <a:p>
            <a:pPr>
              <a:lnSpc>
                <a:spcPct val="150000"/>
              </a:lnSpc>
            </a:pPr>
            <a:r>
              <a:rPr lang="en-US" sz="1500" dirty="0"/>
              <a:t>“After 30 days if payment has not been received your brick(s) will be returned to inventory. If you would like to make special arrangements, please contact the Development Department at 980-689-3101.”</a:t>
            </a:r>
          </a:p>
          <a:p>
            <a:pPr>
              <a:lnSpc>
                <a:spcPct val="150000"/>
              </a:lnSpc>
            </a:pPr>
            <a:endParaRPr lang="en-US" sz="1600" dirty="0"/>
          </a:p>
          <a:p>
            <a:pPr>
              <a:lnSpc>
                <a:spcPct val="150000"/>
              </a:lnSpc>
            </a:pPr>
            <a:r>
              <a:rPr lang="en-US" sz="2400" dirty="0"/>
              <a:t>2. Brick Task Force recommends that all engraving be centered on the bricks.</a:t>
            </a:r>
            <a:endParaRPr lang="en-US" sz="2400" dirty="0">
              <a:latin typeface="Avenir Book" panose="02000503020000020003" pitchFamily="2" charset="0"/>
            </a:endParaRPr>
          </a:p>
          <a:p>
            <a:pPr>
              <a:lnSpc>
                <a:spcPct val="150000"/>
              </a:lnSpc>
            </a:pPr>
            <a:endParaRPr lang="en-US" sz="1500" dirty="0">
              <a:latin typeface="Avenir Book" panose="02000503020000020003" pitchFamily="2" charset="0"/>
            </a:endParaRPr>
          </a:p>
          <a:p>
            <a:pPr>
              <a:lnSpc>
                <a:spcPct val="150000"/>
              </a:lnSpc>
            </a:pPr>
            <a:endParaRPr lang="en-US" sz="2400" dirty="0">
              <a:latin typeface="Avenir Book" panose="02000503020000020003" pitchFamily="2" charset="0"/>
            </a:endParaRPr>
          </a:p>
          <a:p>
            <a:endParaRPr lang="en-US" sz="2400" dirty="0"/>
          </a:p>
        </p:txBody>
      </p:sp>
    </p:spTree>
    <p:extLst>
      <p:ext uri="{BB962C8B-B14F-4D97-AF65-F5344CB8AC3E}">
        <p14:creationId xmlns:p14="http://schemas.microsoft.com/office/powerpoint/2010/main" val="51458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9" name="Rectangle 8"/>
          <p:cNvSpPr/>
          <p:nvPr/>
        </p:nvSpPr>
        <p:spPr>
          <a:xfrm>
            <a:off x="1143001" y="1590891"/>
            <a:ext cx="5094974"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1" name="Title 1"/>
          <p:cNvSpPr txBox="1">
            <a:spLocks/>
          </p:cNvSpPr>
          <p:nvPr/>
        </p:nvSpPr>
        <p:spPr>
          <a:xfrm>
            <a:off x="1498088" y="1163214"/>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August Pledge Activity</a:t>
            </a:r>
            <a:endParaRPr lang="en-US" sz="2800" i="1" dirty="0">
              <a:solidFill>
                <a:srgbClr val="B73C24"/>
              </a:solidFill>
              <a:latin typeface="Avenir Book"/>
              <a:cs typeface="Garamond"/>
            </a:endParaRPr>
          </a:p>
        </p:txBody>
      </p:sp>
      <p:sp>
        <p:nvSpPr>
          <p:cNvPr id="15" name="Rectangle 14"/>
          <p:cNvSpPr/>
          <p:nvPr/>
        </p:nvSpPr>
        <p:spPr>
          <a:xfrm>
            <a:off x="3820594" y="5593526"/>
            <a:ext cx="4180409"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2</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776BD9D5-008F-B747-81DB-257886CB2DD6}"/>
              </a:ext>
            </a:extLst>
          </p:cNvPr>
          <p:cNvSpPr txBox="1"/>
          <p:nvPr/>
        </p:nvSpPr>
        <p:spPr>
          <a:xfrm>
            <a:off x="1481202" y="1977487"/>
            <a:ext cx="6176899" cy="2215991"/>
          </a:xfrm>
          <a:prstGeom prst="rect">
            <a:avLst/>
          </a:prstGeom>
          <a:noFill/>
        </p:spPr>
        <p:txBody>
          <a:bodyPr wrap="square" rtlCol="0">
            <a:spAutoFit/>
          </a:bodyPr>
          <a:lstStyle/>
          <a:p>
            <a:endParaRPr lang="en-US" sz="2400" dirty="0"/>
          </a:p>
          <a:p>
            <a:pPr marL="214313" indent="-214313">
              <a:buFont typeface="Arial" panose="020B0604020202020204" pitchFamily="34" charset="0"/>
              <a:buChar char="•"/>
            </a:pPr>
            <a:r>
              <a:rPr lang="en-US" sz="2400" dirty="0"/>
              <a:t>10 new Founders’ Society pledges totaling $170,000 on a goal of $25,000</a:t>
            </a:r>
          </a:p>
          <a:p>
            <a:pPr marL="214313" indent="-214313">
              <a:buFont typeface="Arial" panose="020B0604020202020204" pitchFamily="34" charset="0"/>
              <a:buChar char="•"/>
            </a:pPr>
            <a:r>
              <a:rPr lang="en-US" sz="2400" dirty="0"/>
              <a:t>Expected lead gift did not come in, but is still in discussion</a:t>
            </a:r>
          </a:p>
          <a:p>
            <a:pPr marL="214313" indent="-214313">
              <a:buFont typeface="Arial" panose="020B0604020202020204" pitchFamily="34" charset="0"/>
              <a:buChar char="•"/>
            </a:pPr>
            <a:endParaRPr lang="en-US" dirty="0"/>
          </a:p>
        </p:txBody>
      </p:sp>
    </p:spTree>
    <p:extLst>
      <p:ext uri="{BB962C8B-B14F-4D97-AF65-F5344CB8AC3E}">
        <p14:creationId xmlns:p14="http://schemas.microsoft.com/office/powerpoint/2010/main" val="213712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08F5A2-34C2-A94D-A8EF-82F21C9E9094}"/>
              </a:ext>
            </a:extLst>
          </p:cNvPr>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a:extLst>
              <a:ext uri="{FF2B5EF4-FFF2-40B4-BE49-F238E27FC236}">
                <a16:creationId xmlns:a16="http://schemas.microsoft.com/office/drawing/2014/main" id="{829463D4-4BEF-3049-BCD3-8A166C9A22AA}"/>
              </a:ext>
            </a:extLst>
          </p:cNvPr>
          <p:cNvSpPr/>
          <p:nvPr/>
        </p:nvSpPr>
        <p:spPr>
          <a:xfrm>
            <a:off x="0" y="5381301"/>
            <a:ext cx="9144000" cy="619453"/>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8" name="Slide Number Placeholder 7">
            <a:extLst>
              <a:ext uri="{FF2B5EF4-FFF2-40B4-BE49-F238E27FC236}">
                <a16:creationId xmlns:a16="http://schemas.microsoft.com/office/drawing/2014/main" id="{2B838895-656E-064C-8BC3-E15F63AA0EF7}"/>
              </a:ext>
            </a:extLst>
          </p:cNvPr>
          <p:cNvSpPr>
            <a:spLocks noGrp="1"/>
          </p:cNvSpPr>
          <p:nvPr>
            <p:ph type="sldNum" sz="quarter" idx="12"/>
          </p:nvPr>
        </p:nvSpPr>
        <p:spPr/>
        <p:txBody>
          <a:bodyPr/>
          <a:lstStyle/>
          <a:p>
            <a:fld id="{F3AFF182-2602-6347-A1B7-6221EAD7681E}" type="slidenum">
              <a:rPr lang="en-US" smtClean="0"/>
              <a:t>3</a:t>
            </a:fld>
            <a:endParaRPr lang="en-US"/>
          </a:p>
        </p:txBody>
      </p:sp>
      <p:pic>
        <p:nvPicPr>
          <p:cNvPr id="3" name="Picture 2">
            <a:extLst>
              <a:ext uri="{FF2B5EF4-FFF2-40B4-BE49-F238E27FC236}">
                <a16:creationId xmlns:a16="http://schemas.microsoft.com/office/drawing/2014/main" id="{5C4EC176-52DF-F74E-8991-8260F84F5A70}"/>
              </a:ext>
            </a:extLst>
          </p:cNvPr>
          <p:cNvPicPr>
            <a:picLocks noChangeAspect="1"/>
          </p:cNvPicPr>
          <p:nvPr/>
        </p:nvPicPr>
        <p:blipFill>
          <a:blip r:embed="rId2"/>
          <a:stretch>
            <a:fillRect/>
          </a:stretch>
        </p:blipFill>
        <p:spPr>
          <a:xfrm>
            <a:off x="135710" y="1333947"/>
            <a:ext cx="8926338" cy="3691757"/>
          </a:xfrm>
          <a:prstGeom prst="rect">
            <a:avLst/>
          </a:prstGeom>
        </p:spPr>
      </p:pic>
    </p:spTree>
    <p:extLst>
      <p:ext uri="{BB962C8B-B14F-4D97-AF65-F5344CB8AC3E}">
        <p14:creationId xmlns:p14="http://schemas.microsoft.com/office/powerpoint/2010/main" val="225236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4"/>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9" name="Rectangle 8"/>
          <p:cNvSpPr/>
          <p:nvPr/>
        </p:nvSpPr>
        <p:spPr>
          <a:xfrm>
            <a:off x="1143001" y="1590891"/>
            <a:ext cx="5094974"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1" name="Title 1"/>
          <p:cNvSpPr txBox="1">
            <a:spLocks/>
          </p:cNvSpPr>
          <p:nvPr/>
        </p:nvSpPr>
        <p:spPr>
          <a:xfrm>
            <a:off x="1498088" y="1163214"/>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August Cash Activity</a:t>
            </a:r>
            <a:endParaRPr lang="en-US" sz="2800" i="1" dirty="0">
              <a:solidFill>
                <a:srgbClr val="B73C24"/>
              </a:solidFill>
              <a:latin typeface="Avenir Book"/>
              <a:cs typeface="Garamond"/>
            </a:endParaRPr>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4</a:t>
            </a:fld>
            <a:endParaRPr lang="en-US" dirty="0">
              <a:latin typeface="Avenir Book"/>
            </a:endParaRPr>
          </a:p>
        </p:txBody>
      </p:sp>
      <p:sp>
        <p:nvSpPr>
          <p:cNvPr id="14" name="TextBox 13">
            <a:extLst>
              <a:ext uri="{FF2B5EF4-FFF2-40B4-BE49-F238E27FC236}">
                <a16:creationId xmlns:a16="http://schemas.microsoft.com/office/drawing/2014/main" id="{2DBBF84D-D58E-AB42-9A26-26F2569BBEA6}"/>
              </a:ext>
            </a:extLst>
          </p:cNvPr>
          <p:cNvSpPr txBox="1"/>
          <p:nvPr/>
        </p:nvSpPr>
        <p:spPr>
          <a:xfrm>
            <a:off x="942639" y="1891847"/>
            <a:ext cx="7258722" cy="3585597"/>
          </a:xfrm>
          <a:prstGeom prst="rect">
            <a:avLst/>
          </a:prstGeom>
          <a:noFill/>
        </p:spPr>
        <p:txBody>
          <a:bodyPr wrap="square" rtlCol="0">
            <a:spAutoFit/>
          </a:bodyPr>
          <a:lstStyle/>
          <a:p>
            <a:endParaRPr lang="en-US" sz="2700" dirty="0"/>
          </a:p>
          <a:p>
            <a:r>
              <a:rPr lang="en-US" sz="2400" dirty="0"/>
              <a:t>Expected August pledge payments: $2,115</a:t>
            </a:r>
          </a:p>
          <a:p>
            <a:r>
              <a:rPr lang="en-US" sz="2400" dirty="0"/>
              <a:t>Actual August pledge payments: $62,989.49</a:t>
            </a:r>
          </a:p>
          <a:p>
            <a:endParaRPr lang="en-US" sz="2400" dirty="0"/>
          </a:p>
          <a:p>
            <a:r>
              <a:rPr lang="en-US" sz="2400" dirty="0"/>
              <a:t>Projected brick contributions: $50,000</a:t>
            </a:r>
          </a:p>
          <a:p>
            <a:r>
              <a:rPr lang="en-US" sz="2400" dirty="0"/>
              <a:t>Actual gross brick contributions from Neon: $52,509.58</a:t>
            </a:r>
          </a:p>
          <a:p>
            <a:endParaRPr lang="en-US" sz="2000" i="1" dirty="0"/>
          </a:p>
          <a:p>
            <a:r>
              <a:rPr lang="en-US" sz="2000" i="1" dirty="0"/>
              <a:t>Notes: </a:t>
            </a:r>
          </a:p>
          <a:p>
            <a:r>
              <a:rPr lang="en-US" sz="2000" i="1" dirty="0"/>
              <a:t>Contributed credit card fees = $509.58 </a:t>
            </a:r>
          </a:p>
          <a:p>
            <a:r>
              <a:rPr lang="en-US" sz="2000" i="1" dirty="0"/>
              <a:t>Financials will reflect payments received by bank</a:t>
            </a:r>
          </a:p>
        </p:txBody>
      </p:sp>
    </p:spTree>
    <p:extLst>
      <p:ext uri="{BB962C8B-B14F-4D97-AF65-F5344CB8AC3E}">
        <p14:creationId xmlns:p14="http://schemas.microsoft.com/office/powerpoint/2010/main" val="233999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08F5A2-34C2-A94D-A8EF-82F21C9E9094}"/>
              </a:ext>
            </a:extLst>
          </p:cNvPr>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a:extLst>
              <a:ext uri="{FF2B5EF4-FFF2-40B4-BE49-F238E27FC236}">
                <a16:creationId xmlns:a16="http://schemas.microsoft.com/office/drawing/2014/main" id="{829463D4-4BEF-3049-BCD3-8A166C9A22AA}"/>
              </a:ext>
            </a:extLst>
          </p:cNvPr>
          <p:cNvSpPr/>
          <p:nvPr/>
        </p:nvSpPr>
        <p:spPr>
          <a:xfrm>
            <a:off x="0" y="5381301"/>
            <a:ext cx="9144000" cy="619453"/>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8" name="Slide Number Placeholder 7">
            <a:extLst>
              <a:ext uri="{FF2B5EF4-FFF2-40B4-BE49-F238E27FC236}">
                <a16:creationId xmlns:a16="http://schemas.microsoft.com/office/drawing/2014/main" id="{2B838895-656E-064C-8BC3-E15F63AA0EF7}"/>
              </a:ext>
            </a:extLst>
          </p:cNvPr>
          <p:cNvSpPr>
            <a:spLocks noGrp="1"/>
          </p:cNvSpPr>
          <p:nvPr>
            <p:ph type="sldNum" sz="quarter" idx="12"/>
          </p:nvPr>
        </p:nvSpPr>
        <p:spPr/>
        <p:txBody>
          <a:bodyPr/>
          <a:lstStyle/>
          <a:p>
            <a:fld id="{F3AFF182-2602-6347-A1B7-6221EAD7681E}" type="slidenum">
              <a:rPr lang="en-US" smtClean="0"/>
              <a:t>5</a:t>
            </a:fld>
            <a:endParaRPr lang="en-US"/>
          </a:p>
        </p:txBody>
      </p:sp>
      <p:pic>
        <p:nvPicPr>
          <p:cNvPr id="6" name="Picture 5">
            <a:extLst>
              <a:ext uri="{FF2B5EF4-FFF2-40B4-BE49-F238E27FC236}">
                <a16:creationId xmlns:a16="http://schemas.microsoft.com/office/drawing/2014/main" id="{E6A6DDB9-8284-2A45-B8CC-B3C97AC0335B}"/>
              </a:ext>
            </a:extLst>
          </p:cNvPr>
          <p:cNvPicPr>
            <a:picLocks noChangeAspect="1"/>
          </p:cNvPicPr>
          <p:nvPr/>
        </p:nvPicPr>
        <p:blipFill>
          <a:blip r:embed="rId2"/>
          <a:stretch>
            <a:fillRect/>
          </a:stretch>
        </p:blipFill>
        <p:spPr>
          <a:xfrm>
            <a:off x="312908" y="1280646"/>
            <a:ext cx="8518184" cy="3897036"/>
          </a:xfrm>
          <a:prstGeom prst="rect">
            <a:avLst/>
          </a:prstGeom>
        </p:spPr>
      </p:pic>
    </p:spTree>
    <p:extLst>
      <p:ext uri="{BB962C8B-B14F-4D97-AF65-F5344CB8AC3E}">
        <p14:creationId xmlns:p14="http://schemas.microsoft.com/office/powerpoint/2010/main" val="365359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WHERE ARE WE?</a:t>
            </a:r>
          </a:p>
        </p:txBody>
      </p:sp>
      <p:sp>
        <p:nvSpPr>
          <p:cNvPr id="5" name="Rectangle 4"/>
          <p:cNvSpPr/>
          <p:nvPr/>
        </p:nvSpPr>
        <p:spPr>
          <a:xfrm>
            <a:off x="1140651" y="6434523"/>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95786"/>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a:p>
            <a:pPr algn="l"/>
            <a:r>
              <a:rPr lang="en-US" sz="1800" dirty="0">
                <a:latin typeface="Avenir Book"/>
              </a:rPr>
              <a:t>Campaign Totals August 31, 2020:</a:t>
            </a:r>
            <a:endParaRPr lang="en-US" sz="2175" i="1" dirty="0">
              <a:latin typeface="Avenir Book"/>
              <a:cs typeface="Garamond"/>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6</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776BD9D5-008F-B747-81DB-257886CB2DD6}"/>
              </a:ext>
            </a:extLst>
          </p:cNvPr>
          <p:cNvSpPr txBox="1"/>
          <p:nvPr/>
        </p:nvSpPr>
        <p:spPr>
          <a:xfrm>
            <a:off x="1452849" y="2575744"/>
            <a:ext cx="6176899" cy="2585323"/>
          </a:xfrm>
          <a:prstGeom prst="rect">
            <a:avLst/>
          </a:prstGeom>
          <a:noFill/>
        </p:spPr>
        <p:txBody>
          <a:bodyPr wrap="square" rtlCol="0">
            <a:spAutoFit/>
          </a:bodyPr>
          <a:lstStyle/>
          <a:p>
            <a:pPr marL="214313" indent="-214313">
              <a:buFont typeface="Arial" panose="020B0604020202020204" pitchFamily="34" charset="0"/>
              <a:buChar char="•"/>
            </a:pPr>
            <a:r>
              <a:rPr lang="en-US" b="1" dirty="0"/>
              <a:t>Total Pledges:					$11,703,918</a:t>
            </a:r>
          </a:p>
          <a:p>
            <a:pPr marL="214313" indent="-214313">
              <a:buFont typeface="Arial" panose="020B0604020202020204" pitchFamily="34" charset="0"/>
              <a:buChar char="•"/>
            </a:pPr>
            <a:r>
              <a:rPr lang="en-US" b="1" dirty="0"/>
              <a:t>Total Net Revenue Bricks:			$        83,000</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Land:							$   1,500,000</a:t>
            </a:r>
          </a:p>
          <a:p>
            <a:pPr marL="214313" indent="-214313">
              <a:buFont typeface="Arial" panose="020B0604020202020204" pitchFamily="34" charset="0"/>
              <a:buChar char="•"/>
            </a:pPr>
            <a:r>
              <a:rPr lang="en-US" dirty="0"/>
              <a:t>Bond:							</a:t>
            </a:r>
            <a:r>
              <a:rPr lang="en-US" u="sng" dirty="0"/>
              <a:t>$   4,000,000</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b="1" dirty="0"/>
              <a:t>Total Raised toward $25 million:	$17,286,918</a:t>
            </a:r>
          </a:p>
          <a:p>
            <a:pPr marL="214313" indent="-214313">
              <a:buFont typeface="Arial" panose="020B0604020202020204" pitchFamily="34" charset="0"/>
              <a:buChar char="•"/>
            </a:pPr>
            <a:r>
              <a:rPr lang="en-US" b="1" dirty="0"/>
              <a:t>Interest Income to Date:			$      174,676</a:t>
            </a:r>
          </a:p>
          <a:p>
            <a:endParaRPr lang="en-US"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77202" y="5032484"/>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5490" y="6270273"/>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Tree>
    <p:extLst>
      <p:ext uri="{BB962C8B-B14F-4D97-AF65-F5344CB8AC3E}">
        <p14:creationId xmlns:p14="http://schemas.microsoft.com/office/powerpoint/2010/main" val="180924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WHERE ARE WE GOING?</a:t>
            </a:r>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7</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30903" y="3850799"/>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561071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graphicFrame>
        <p:nvGraphicFramePr>
          <p:cNvPr id="6" name="Table 5">
            <a:extLst>
              <a:ext uri="{FF2B5EF4-FFF2-40B4-BE49-F238E27FC236}">
                <a16:creationId xmlns:a16="http://schemas.microsoft.com/office/drawing/2014/main" id="{E7E5F1FD-1AE3-D94D-A1DE-5060EEF36B84}"/>
              </a:ext>
            </a:extLst>
          </p:cNvPr>
          <p:cNvGraphicFramePr>
            <a:graphicFrameLocks noGrp="1"/>
          </p:cNvGraphicFramePr>
          <p:nvPr>
            <p:extLst>
              <p:ext uri="{D42A27DB-BD31-4B8C-83A1-F6EECF244321}">
                <p14:modId xmlns:p14="http://schemas.microsoft.com/office/powerpoint/2010/main" val="2982393742"/>
              </p:ext>
            </p:extLst>
          </p:nvPr>
        </p:nvGraphicFramePr>
        <p:xfrm>
          <a:off x="155425" y="2334218"/>
          <a:ext cx="8884403" cy="3915732"/>
        </p:xfrm>
        <a:graphic>
          <a:graphicData uri="http://schemas.openxmlformats.org/drawingml/2006/table">
            <a:tbl>
              <a:tblPr firstRow="1" bandRow="1">
                <a:tableStyleId>{5C22544A-7EE6-4342-B048-85BDC9FD1C3A}</a:tableStyleId>
              </a:tblPr>
              <a:tblGrid>
                <a:gridCol w="795028">
                  <a:extLst>
                    <a:ext uri="{9D8B030D-6E8A-4147-A177-3AD203B41FA5}">
                      <a16:colId xmlns:a16="http://schemas.microsoft.com/office/drawing/2014/main" val="2566216770"/>
                    </a:ext>
                  </a:extLst>
                </a:gridCol>
                <a:gridCol w="829223">
                  <a:extLst>
                    <a:ext uri="{9D8B030D-6E8A-4147-A177-3AD203B41FA5}">
                      <a16:colId xmlns:a16="http://schemas.microsoft.com/office/drawing/2014/main" val="274235893"/>
                    </a:ext>
                  </a:extLst>
                </a:gridCol>
                <a:gridCol w="836202">
                  <a:extLst>
                    <a:ext uri="{9D8B030D-6E8A-4147-A177-3AD203B41FA5}">
                      <a16:colId xmlns:a16="http://schemas.microsoft.com/office/drawing/2014/main" val="2480630613"/>
                    </a:ext>
                  </a:extLst>
                </a:gridCol>
                <a:gridCol w="752355">
                  <a:extLst>
                    <a:ext uri="{9D8B030D-6E8A-4147-A177-3AD203B41FA5}">
                      <a16:colId xmlns:a16="http://schemas.microsoft.com/office/drawing/2014/main" val="1325235554"/>
                    </a:ext>
                  </a:extLst>
                </a:gridCol>
                <a:gridCol w="805734">
                  <a:extLst>
                    <a:ext uri="{9D8B030D-6E8A-4147-A177-3AD203B41FA5}">
                      <a16:colId xmlns:a16="http://schemas.microsoft.com/office/drawing/2014/main" val="3945438016"/>
                    </a:ext>
                  </a:extLst>
                </a:gridCol>
                <a:gridCol w="826296">
                  <a:extLst>
                    <a:ext uri="{9D8B030D-6E8A-4147-A177-3AD203B41FA5}">
                      <a16:colId xmlns:a16="http://schemas.microsoft.com/office/drawing/2014/main" val="935757995"/>
                    </a:ext>
                  </a:extLst>
                </a:gridCol>
                <a:gridCol w="720359">
                  <a:extLst>
                    <a:ext uri="{9D8B030D-6E8A-4147-A177-3AD203B41FA5}">
                      <a16:colId xmlns:a16="http://schemas.microsoft.com/office/drawing/2014/main" val="1517385193"/>
                    </a:ext>
                  </a:extLst>
                </a:gridCol>
                <a:gridCol w="795028">
                  <a:extLst>
                    <a:ext uri="{9D8B030D-6E8A-4147-A177-3AD203B41FA5}">
                      <a16:colId xmlns:a16="http://schemas.microsoft.com/office/drawing/2014/main" val="152372911"/>
                    </a:ext>
                  </a:extLst>
                </a:gridCol>
                <a:gridCol w="768034">
                  <a:extLst>
                    <a:ext uri="{9D8B030D-6E8A-4147-A177-3AD203B41FA5}">
                      <a16:colId xmlns:a16="http://schemas.microsoft.com/office/drawing/2014/main" val="503245152"/>
                    </a:ext>
                  </a:extLst>
                </a:gridCol>
                <a:gridCol w="860308">
                  <a:extLst>
                    <a:ext uri="{9D8B030D-6E8A-4147-A177-3AD203B41FA5}">
                      <a16:colId xmlns:a16="http://schemas.microsoft.com/office/drawing/2014/main" val="3877064416"/>
                    </a:ext>
                  </a:extLst>
                </a:gridCol>
                <a:gridCol w="895836">
                  <a:extLst>
                    <a:ext uri="{9D8B030D-6E8A-4147-A177-3AD203B41FA5}">
                      <a16:colId xmlns:a16="http://schemas.microsoft.com/office/drawing/2014/main" val="533057568"/>
                    </a:ext>
                  </a:extLst>
                </a:gridCol>
              </a:tblGrid>
              <a:tr h="596961">
                <a:tc>
                  <a:txBody>
                    <a:bodyPr/>
                    <a:lstStyle/>
                    <a:p>
                      <a:endParaRPr lang="en-US" dirty="0"/>
                    </a:p>
                  </a:txBody>
                  <a:tcPr/>
                </a:tc>
                <a:tc>
                  <a:txBody>
                    <a:bodyPr/>
                    <a:lstStyle/>
                    <a:p>
                      <a:r>
                        <a:rPr lang="en-US" sz="1000" dirty="0">
                          <a:solidFill>
                            <a:schemeClr val="bg1"/>
                          </a:solidFill>
                        </a:rPr>
                        <a:t>AUGUST</a:t>
                      </a:r>
                    </a:p>
                  </a:txBody>
                  <a:tcPr/>
                </a:tc>
                <a:tc>
                  <a:txBody>
                    <a:bodyPr/>
                    <a:lstStyle/>
                    <a:p>
                      <a:r>
                        <a:rPr lang="en-US" sz="1000" dirty="0"/>
                        <a:t>SEPTEMBER</a:t>
                      </a:r>
                    </a:p>
                  </a:txBody>
                  <a:tcPr/>
                </a:tc>
                <a:tc>
                  <a:txBody>
                    <a:bodyPr/>
                    <a:lstStyle/>
                    <a:p>
                      <a:r>
                        <a:rPr lang="en-US" sz="1000" dirty="0"/>
                        <a:t>OCTOBER</a:t>
                      </a:r>
                    </a:p>
                  </a:txBody>
                  <a:tcPr/>
                </a:tc>
                <a:tc>
                  <a:txBody>
                    <a:bodyPr/>
                    <a:lstStyle/>
                    <a:p>
                      <a:r>
                        <a:rPr lang="en-US" sz="1000" dirty="0"/>
                        <a:t>NOVEMBER</a:t>
                      </a:r>
                    </a:p>
                  </a:txBody>
                  <a:tcPr/>
                </a:tc>
                <a:tc>
                  <a:txBody>
                    <a:bodyPr/>
                    <a:lstStyle/>
                    <a:p>
                      <a:r>
                        <a:rPr lang="en-US" sz="1000" dirty="0"/>
                        <a:t>DECEMBER</a:t>
                      </a:r>
                    </a:p>
                  </a:txBody>
                  <a:tcPr/>
                </a:tc>
                <a:tc>
                  <a:txBody>
                    <a:bodyPr/>
                    <a:lstStyle/>
                    <a:p>
                      <a:r>
                        <a:rPr lang="en-US" sz="1000" dirty="0"/>
                        <a:t>JANUARY</a:t>
                      </a:r>
                    </a:p>
                  </a:txBody>
                  <a:tcPr/>
                </a:tc>
                <a:tc>
                  <a:txBody>
                    <a:bodyPr/>
                    <a:lstStyle/>
                    <a:p>
                      <a:r>
                        <a:rPr lang="en-US" sz="1000" dirty="0"/>
                        <a:t>FEBRUARY</a:t>
                      </a:r>
                    </a:p>
                  </a:txBody>
                  <a:tcPr/>
                </a:tc>
                <a:tc>
                  <a:txBody>
                    <a:bodyPr/>
                    <a:lstStyle/>
                    <a:p>
                      <a:r>
                        <a:rPr lang="en-US" sz="1000" dirty="0"/>
                        <a:t>MARCH</a:t>
                      </a:r>
                    </a:p>
                  </a:txBody>
                  <a:tcPr/>
                </a:tc>
                <a:tc>
                  <a:txBody>
                    <a:bodyPr/>
                    <a:lstStyle/>
                    <a:p>
                      <a:r>
                        <a:rPr lang="en-US" sz="1000" dirty="0"/>
                        <a:t>APRIL</a:t>
                      </a:r>
                    </a:p>
                  </a:txBody>
                  <a:tcPr/>
                </a:tc>
                <a:tc>
                  <a:txBody>
                    <a:bodyPr/>
                    <a:lstStyle/>
                    <a:p>
                      <a:r>
                        <a:rPr lang="en-US" sz="1000" dirty="0"/>
                        <a:t>TOTAL</a:t>
                      </a:r>
                    </a:p>
                  </a:txBody>
                  <a:tcPr/>
                </a:tc>
                <a:extLst>
                  <a:ext uri="{0D108BD9-81ED-4DB2-BD59-A6C34878D82A}">
                    <a16:rowId xmlns:a16="http://schemas.microsoft.com/office/drawing/2014/main" val="1411326040"/>
                  </a:ext>
                </a:extLst>
              </a:tr>
              <a:tr h="596961">
                <a:tc>
                  <a:txBody>
                    <a:bodyPr/>
                    <a:lstStyle/>
                    <a:p>
                      <a:r>
                        <a:rPr lang="en-US" sz="1050" dirty="0"/>
                        <a:t>LEAD GIFTS</a:t>
                      </a:r>
                    </a:p>
                  </a:txBody>
                  <a:tcPr/>
                </a:tc>
                <a:tc>
                  <a:txBody>
                    <a:bodyPr/>
                    <a:lstStyle/>
                    <a:p>
                      <a:r>
                        <a:rPr lang="en-US" sz="1100" dirty="0"/>
                        <a:t>$2,500,000</a:t>
                      </a:r>
                    </a:p>
                  </a:txBody>
                  <a:tcPr/>
                </a:tc>
                <a:tc>
                  <a:txBody>
                    <a:bodyPr/>
                    <a:lstStyle/>
                    <a:p>
                      <a:r>
                        <a:rPr lang="en-US" sz="1100" dirty="0"/>
                        <a:t>$375,000</a:t>
                      </a:r>
                    </a:p>
                  </a:txBody>
                  <a:tcPr/>
                </a:tc>
                <a:tc>
                  <a:txBody>
                    <a:bodyPr/>
                    <a:lstStyle/>
                    <a:p>
                      <a:endParaRPr lang="en-US" sz="1800" dirty="0"/>
                    </a:p>
                  </a:txBody>
                  <a:tcPr/>
                </a:tc>
                <a:tc>
                  <a:txBody>
                    <a:bodyPr/>
                    <a:lstStyle/>
                    <a:p>
                      <a:endParaRPr lang="en-US" sz="1800"/>
                    </a:p>
                  </a:txBody>
                  <a:tcPr/>
                </a:tc>
                <a:tc>
                  <a:txBody>
                    <a:bodyPr/>
                    <a:lstStyle/>
                    <a:p>
                      <a:r>
                        <a:rPr lang="en-US" sz="1050" dirty="0"/>
                        <a:t>$2,525,000</a:t>
                      </a:r>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r>
                        <a:rPr lang="en-US" sz="1100" dirty="0"/>
                        <a:t>$1,000,000</a:t>
                      </a:r>
                    </a:p>
                  </a:txBody>
                  <a:tcPr/>
                </a:tc>
                <a:tc>
                  <a:txBody>
                    <a:bodyPr/>
                    <a:lstStyle/>
                    <a:p>
                      <a:r>
                        <a:rPr lang="en-US" sz="1200" dirty="0"/>
                        <a:t>$6,400,000</a:t>
                      </a:r>
                    </a:p>
                  </a:txBody>
                  <a:tcPr/>
                </a:tc>
                <a:extLst>
                  <a:ext uri="{0D108BD9-81ED-4DB2-BD59-A6C34878D82A}">
                    <a16:rowId xmlns:a16="http://schemas.microsoft.com/office/drawing/2014/main" val="2064806626"/>
                  </a:ext>
                </a:extLst>
              </a:tr>
              <a:tr h="753249">
                <a:tc>
                  <a:txBody>
                    <a:bodyPr/>
                    <a:lstStyle/>
                    <a:p>
                      <a:r>
                        <a:rPr lang="en-US" sz="1050" dirty="0"/>
                        <a:t>FOUNDERSSOCIETY GIFTS</a:t>
                      </a:r>
                    </a:p>
                  </a:txBody>
                  <a:tcPr/>
                </a:tc>
                <a:tc>
                  <a:txBody>
                    <a:bodyPr/>
                    <a:lstStyle/>
                    <a:p>
                      <a:endParaRPr lang="en-US" sz="1100" dirty="0"/>
                    </a:p>
                  </a:txBody>
                  <a:tcPr/>
                </a:tc>
                <a:tc>
                  <a:txBody>
                    <a:bodyPr/>
                    <a:lstStyle/>
                    <a:p>
                      <a:r>
                        <a:rPr lang="en-US" sz="1100" dirty="0"/>
                        <a:t>$150,000</a:t>
                      </a:r>
                    </a:p>
                  </a:txBody>
                  <a:tcPr/>
                </a:tc>
                <a:tc>
                  <a:txBody>
                    <a:bodyPr/>
                    <a:lstStyle/>
                    <a:p>
                      <a:r>
                        <a:rPr lang="en-US" sz="1100" dirty="0"/>
                        <a:t>$100,000</a:t>
                      </a:r>
                    </a:p>
                  </a:txBody>
                  <a:tcPr/>
                </a:tc>
                <a:tc>
                  <a:txBody>
                    <a:bodyPr/>
                    <a:lstStyle/>
                    <a:p>
                      <a:r>
                        <a:rPr lang="en-US" sz="1100" dirty="0"/>
                        <a:t>$125,000</a:t>
                      </a:r>
                    </a:p>
                  </a:txBody>
                  <a:tcPr/>
                </a:tc>
                <a:tc>
                  <a:txBody>
                    <a:bodyPr/>
                    <a:lstStyle/>
                    <a:p>
                      <a:r>
                        <a:rPr lang="en-US" sz="1100" dirty="0"/>
                        <a:t>$125,000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200" dirty="0"/>
                        <a:t>$900,000</a:t>
                      </a:r>
                    </a:p>
                  </a:txBody>
                  <a:tcPr/>
                </a:tc>
                <a:extLst>
                  <a:ext uri="{0D108BD9-81ED-4DB2-BD59-A6C34878D82A}">
                    <a16:rowId xmlns:a16="http://schemas.microsoft.com/office/drawing/2014/main" val="2013051095"/>
                  </a:ext>
                </a:extLst>
              </a:tr>
              <a:tr h="596961">
                <a:tc>
                  <a:txBody>
                    <a:bodyPr/>
                    <a:lstStyle/>
                    <a:p>
                      <a:r>
                        <a:rPr lang="en-US" sz="1050" dirty="0"/>
                        <a:t>PUBLIC PHASE</a:t>
                      </a:r>
                    </a:p>
                    <a:p>
                      <a:r>
                        <a:rPr lang="en-US" sz="1050" dirty="0"/>
                        <a:t>(BRICK SALES AND OTHER GIFTS LESS THAN $2,500)</a:t>
                      </a:r>
                    </a:p>
                  </a:txBody>
                  <a:tcPr/>
                </a:tc>
                <a:tc>
                  <a:txBody>
                    <a:bodyPr/>
                    <a:lstStyle/>
                    <a:p>
                      <a:endParaRPr lang="en-US" sz="1100" dirty="0"/>
                    </a:p>
                  </a:txBody>
                  <a:tcPr/>
                </a:tc>
                <a:tc>
                  <a:txBody>
                    <a:bodyPr/>
                    <a:lstStyle/>
                    <a:p>
                      <a:r>
                        <a:rPr lang="en-US" sz="1100" dirty="0"/>
                        <a:t>$75,000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$50,000</a:t>
                      </a:r>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r>
                        <a:rPr lang="en-US" sz="1400" dirty="0"/>
                        <a:t>$</a:t>
                      </a:r>
                      <a:r>
                        <a:rPr lang="en-US" sz="1200" dirty="0"/>
                        <a:t>425,000</a:t>
                      </a:r>
                      <a:endParaRPr lang="en-US" sz="1400" dirty="0"/>
                    </a:p>
                  </a:txBody>
                  <a:tcPr/>
                </a:tc>
                <a:extLst>
                  <a:ext uri="{0D108BD9-81ED-4DB2-BD59-A6C34878D82A}">
                    <a16:rowId xmlns:a16="http://schemas.microsoft.com/office/drawing/2014/main" val="868025588"/>
                  </a:ext>
                </a:extLst>
              </a:tr>
              <a:tr h="596961">
                <a:tc>
                  <a:txBody>
                    <a:bodyPr/>
                    <a:lstStyle/>
                    <a:p>
                      <a:r>
                        <a:rPr lang="en-US" sz="1400" dirty="0"/>
                        <a:t>TOTAL </a:t>
                      </a:r>
                    </a:p>
                    <a:p>
                      <a:r>
                        <a:rPr lang="en-US" sz="1400" dirty="0"/>
                        <a:t>GOAL</a:t>
                      </a:r>
                    </a:p>
                  </a:txBody>
                  <a:tcPr/>
                </a:tc>
                <a:tc>
                  <a:txBody>
                    <a:bodyPr/>
                    <a:lstStyle/>
                    <a:p>
                      <a:r>
                        <a:rPr lang="en-US" sz="1100" dirty="0"/>
                        <a:t>$2,500,000</a:t>
                      </a:r>
                    </a:p>
                  </a:txBody>
                  <a:tcPr/>
                </a:tc>
                <a:tc>
                  <a:txBody>
                    <a:bodyPr/>
                    <a:lstStyle/>
                    <a:p>
                      <a:r>
                        <a:rPr lang="en-US" sz="1100" dirty="0"/>
                        <a:t>$600,000</a:t>
                      </a:r>
                    </a:p>
                  </a:txBody>
                  <a:tcPr/>
                </a:tc>
                <a:tc>
                  <a:txBody>
                    <a:bodyPr/>
                    <a:lstStyle/>
                    <a:p>
                      <a:r>
                        <a:rPr lang="en-US" sz="1100" dirty="0"/>
                        <a:t>$150,000</a:t>
                      </a:r>
                    </a:p>
                  </a:txBody>
                  <a:tcPr/>
                </a:tc>
                <a:tc>
                  <a:txBody>
                    <a:bodyPr/>
                    <a:lstStyle/>
                    <a:p>
                      <a:r>
                        <a:rPr lang="en-US" sz="1100" dirty="0"/>
                        <a:t>$175,000</a:t>
                      </a:r>
                    </a:p>
                  </a:txBody>
                  <a:tcPr/>
                </a:tc>
                <a:tc>
                  <a:txBody>
                    <a:bodyPr/>
                    <a:lstStyle/>
                    <a:p>
                      <a:r>
                        <a:rPr lang="en-US" sz="1100" dirty="0"/>
                        <a:t>$2,700,000</a:t>
                      </a:r>
                    </a:p>
                  </a:txBody>
                  <a:tcPr/>
                </a:tc>
                <a:tc>
                  <a:txBody>
                    <a:bodyPr/>
                    <a:lstStyle/>
                    <a:p>
                      <a:r>
                        <a:rPr lang="en-US" sz="1100" dirty="0"/>
                        <a:t>$150,000</a:t>
                      </a:r>
                    </a:p>
                  </a:txBody>
                  <a:tcPr/>
                </a:tc>
                <a:tc>
                  <a:txBody>
                    <a:bodyPr/>
                    <a:lstStyle/>
                    <a:p>
                      <a:r>
                        <a:rPr lang="en-US" sz="1100" dirty="0"/>
                        <a:t>$150,000</a:t>
                      </a:r>
                    </a:p>
                  </a:txBody>
                  <a:tcPr/>
                </a:tc>
                <a:tc>
                  <a:txBody>
                    <a:bodyPr/>
                    <a:lstStyle/>
                    <a:p>
                      <a:r>
                        <a:rPr lang="en-US" sz="1100" dirty="0"/>
                        <a:t>$150,000</a:t>
                      </a:r>
                    </a:p>
                  </a:txBody>
                  <a:tcPr/>
                </a:tc>
                <a:tc>
                  <a:txBody>
                    <a:bodyPr/>
                    <a:lstStyle/>
                    <a:p>
                      <a:r>
                        <a:rPr lang="en-US" sz="1100" dirty="0"/>
                        <a:t>$1,150,000</a:t>
                      </a:r>
                    </a:p>
                  </a:txBody>
                  <a:tcPr/>
                </a:tc>
                <a:tc>
                  <a:txBody>
                    <a:bodyPr/>
                    <a:lstStyle/>
                    <a:p>
                      <a:r>
                        <a:rPr lang="en-US" sz="1200" dirty="0"/>
                        <a:t>$7,725,000</a:t>
                      </a:r>
                    </a:p>
                  </a:txBody>
                  <a:tcPr/>
                </a:tc>
                <a:extLst>
                  <a:ext uri="{0D108BD9-81ED-4DB2-BD59-A6C34878D82A}">
                    <a16:rowId xmlns:a16="http://schemas.microsoft.com/office/drawing/2014/main" val="3241873566"/>
                  </a:ext>
                </a:extLst>
              </a:tr>
            </a:tbl>
          </a:graphicData>
        </a:graphic>
      </p:graphicFrame>
    </p:spTree>
    <p:extLst>
      <p:ext uri="{BB962C8B-B14F-4D97-AF65-F5344CB8AC3E}">
        <p14:creationId xmlns:p14="http://schemas.microsoft.com/office/powerpoint/2010/main" val="222021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HOW ARE WE GOING TO GET THERE?</a:t>
            </a:r>
          </a:p>
        </p:txBody>
      </p:sp>
      <p:sp>
        <p:nvSpPr>
          <p:cNvPr id="5" name="Rectangle 4"/>
          <p:cNvSpPr/>
          <p:nvPr/>
        </p:nvSpPr>
        <p:spPr>
          <a:xfrm>
            <a:off x="1143000" y="6484558"/>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8</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88776" y="5058297"/>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6318458"/>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4" name="TextBox 13">
            <a:extLst>
              <a:ext uri="{FF2B5EF4-FFF2-40B4-BE49-F238E27FC236}">
                <a16:creationId xmlns:a16="http://schemas.microsoft.com/office/drawing/2014/main" id="{1AD4A171-815D-BE4E-886C-F7C65C55E9E4}"/>
              </a:ext>
            </a:extLst>
          </p:cNvPr>
          <p:cNvSpPr txBox="1"/>
          <p:nvPr/>
        </p:nvSpPr>
        <p:spPr>
          <a:xfrm>
            <a:off x="451414" y="2165436"/>
            <a:ext cx="7549586" cy="3293209"/>
          </a:xfrm>
          <a:prstGeom prst="rect">
            <a:avLst/>
          </a:prstGeom>
          <a:noFill/>
        </p:spPr>
        <p:txBody>
          <a:bodyPr wrap="square" rtlCol="0">
            <a:spAutoFit/>
          </a:bodyPr>
          <a:lstStyle/>
          <a:p>
            <a:pPr marL="514350" indent="-514350">
              <a:buAutoNum type="arabicPeriod"/>
            </a:pPr>
            <a:r>
              <a:rPr lang="en-US" sz="3200" dirty="0"/>
              <a:t>Public Phase Launched</a:t>
            </a:r>
          </a:p>
          <a:p>
            <a:pPr marL="914400" lvl="1" indent="-457200">
              <a:buAutoNum type="arabicPeriod"/>
            </a:pPr>
            <a:r>
              <a:rPr lang="en-US" sz="2000" dirty="0"/>
              <a:t>Brick Campaign Task Force strategically targeting audiences</a:t>
            </a:r>
          </a:p>
          <a:p>
            <a:pPr marL="914400" lvl="1" indent="-457200">
              <a:buAutoNum type="arabicPeriod"/>
            </a:pPr>
            <a:r>
              <a:rPr lang="en-US" sz="2000" dirty="0"/>
              <a:t>Marketing Campaign Underway</a:t>
            </a:r>
          </a:p>
          <a:p>
            <a:pPr marL="914400" lvl="1" indent="-457200">
              <a:buAutoNum type="arabicPeriod"/>
            </a:pPr>
            <a:r>
              <a:rPr lang="en-US" sz="2000" dirty="0"/>
              <a:t>Demolition Event Accomplished</a:t>
            </a:r>
          </a:p>
          <a:p>
            <a:pPr marL="914400" lvl="1" indent="-457200">
              <a:buAutoNum type="arabicPeriod"/>
            </a:pPr>
            <a:endParaRPr lang="en-US" sz="2000" dirty="0"/>
          </a:p>
          <a:p>
            <a:r>
              <a:rPr lang="en-US" sz="3200" dirty="0"/>
              <a:t>2. Founders’ Society Gifts on Goal</a:t>
            </a:r>
          </a:p>
          <a:p>
            <a:r>
              <a:rPr lang="en-US" sz="3200" dirty="0"/>
              <a:t>	</a:t>
            </a:r>
          </a:p>
          <a:p>
            <a:r>
              <a:rPr lang="en-US" sz="3200" dirty="0"/>
              <a:t>3. Strategy for Remaining $6.4 million</a:t>
            </a:r>
          </a:p>
        </p:txBody>
      </p:sp>
    </p:spTree>
    <p:extLst>
      <p:ext uri="{BB962C8B-B14F-4D97-AF65-F5344CB8AC3E}">
        <p14:creationId xmlns:p14="http://schemas.microsoft.com/office/powerpoint/2010/main" val="1846369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HOW ARE WE GOING TO GET THERE?</a:t>
            </a:r>
          </a:p>
        </p:txBody>
      </p:sp>
      <p:sp>
        <p:nvSpPr>
          <p:cNvPr id="5" name="Rectangle 4"/>
          <p:cNvSpPr/>
          <p:nvPr/>
        </p:nvSpPr>
        <p:spPr>
          <a:xfrm>
            <a:off x="1143000" y="6484558"/>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a:p>
            <a:pPr algn="l"/>
            <a:r>
              <a:rPr lang="en-US" sz="1800" i="1" dirty="0">
                <a:latin typeface="Avenir Book"/>
                <a:cs typeface="Garamond"/>
              </a:rPr>
              <a:t>Virtual and Small Events</a:t>
            </a:r>
            <a:endParaRPr lang="en-US" sz="2175" i="1" dirty="0">
              <a:latin typeface="Avenir Book"/>
              <a:cs typeface="Garamond"/>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9</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88776" y="5058297"/>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6318458"/>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4" name="4-Point Star 13">
            <a:extLst>
              <a:ext uri="{FF2B5EF4-FFF2-40B4-BE49-F238E27FC236}">
                <a16:creationId xmlns:a16="http://schemas.microsoft.com/office/drawing/2014/main" id="{29392DA3-7CA9-1B42-88DC-4A4A0F4BC808}"/>
              </a:ext>
            </a:extLst>
          </p:cNvPr>
          <p:cNvSpPr/>
          <p:nvPr/>
        </p:nvSpPr>
        <p:spPr>
          <a:xfrm>
            <a:off x="155425" y="2492083"/>
            <a:ext cx="228600" cy="229253"/>
          </a:xfrm>
          <a:prstGeom prst="star4">
            <a:avLst/>
          </a:prstGeom>
          <a:gradFill>
            <a:gsLst>
              <a:gs pos="24000">
                <a:srgbClr val="00B050"/>
              </a:gs>
              <a:gs pos="0">
                <a:schemeClr val="accent3">
                  <a:tint val="100000"/>
                  <a:shade val="100000"/>
                  <a:satMod val="130000"/>
                </a:schemeClr>
              </a:gs>
              <a:gs pos="100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4-Point Star 17">
            <a:extLst>
              <a:ext uri="{FF2B5EF4-FFF2-40B4-BE49-F238E27FC236}">
                <a16:creationId xmlns:a16="http://schemas.microsoft.com/office/drawing/2014/main" id="{7FA6E2D0-3B90-514D-8630-97CFC2CC8FE4}"/>
              </a:ext>
            </a:extLst>
          </p:cNvPr>
          <p:cNvSpPr/>
          <p:nvPr/>
        </p:nvSpPr>
        <p:spPr>
          <a:xfrm>
            <a:off x="155425" y="3429000"/>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4-Point Star 18">
            <a:extLst>
              <a:ext uri="{FF2B5EF4-FFF2-40B4-BE49-F238E27FC236}">
                <a16:creationId xmlns:a16="http://schemas.microsoft.com/office/drawing/2014/main" id="{2F8524CF-E071-074B-911C-6E96FFD5486E}"/>
              </a:ext>
            </a:extLst>
          </p:cNvPr>
          <p:cNvSpPr/>
          <p:nvPr/>
        </p:nvSpPr>
        <p:spPr>
          <a:xfrm>
            <a:off x="155425" y="4289999"/>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1" name="4-Point Star 20">
            <a:extLst>
              <a:ext uri="{FF2B5EF4-FFF2-40B4-BE49-F238E27FC236}">
                <a16:creationId xmlns:a16="http://schemas.microsoft.com/office/drawing/2014/main" id="{63DD70DA-38FE-B84D-A323-2C32CCA3101D}"/>
              </a:ext>
            </a:extLst>
          </p:cNvPr>
          <p:cNvSpPr/>
          <p:nvPr/>
        </p:nvSpPr>
        <p:spPr>
          <a:xfrm>
            <a:off x="2056209" y="2792126"/>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F784B9E-14FB-244B-95EF-714C27F47D97}"/>
              </a:ext>
            </a:extLst>
          </p:cNvPr>
          <p:cNvPicPr>
            <a:picLocks noChangeAspect="1"/>
          </p:cNvPicPr>
          <p:nvPr/>
        </p:nvPicPr>
        <p:blipFill>
          <a:blip r:embed="rId4"/>
          <a:stretch>
            <a:fillRect/>
          </a:stretch>
        </p:blipFill>
        <p:spPr>
          <a:xfrm>
            <a:off x="-1" y="-7144"/>
            <a:ext cx="9134495" cy="6865144"/>
          </a:xfrm>
          <a:prstGeom prst="rect">
            <a:avLst/>
          </a:prstGeom>
        </p:spPr>
      </p:pic>
    </p:spTree>
    <p:extLst>
      <p:ext uri="{BB962C8B-B14F-4D97-AF65-F5344CB8AC3E}">
        <p14:creationId xmlns:p14="http://schemas.microsoft.com/office/powerpoint/2010/main" val="1164525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33358</TotalTime>
  <Words>415</Words>
  <Application>Microsoft Macintosh PowerPoint</Application>
  <PresentationFormat>On-screen Show (4:3)</PresentationFormat>
  <Paragraphs>115</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 Book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Bank of America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Matt Hawkins</dc:creator>
  <cp:keywords/>
  <dc:description/>
  <cp:lastModifiedBy>Microsoft Office User</cp:lastModifiedBy>
  <cp:revision>304</cp:revision>
  <cp:lastPrinted>2020-09-08T21:45:28Z</cp:lastPrinted>
  <dcterms:created xsi:type="dcterms:W3CDTF">2019-07-16T19:00:35Z</dcterms:created>
  <dcterms:modified xsi:type="dcterms:W3CDTF">2020-09-10T21:01:05Z</dcterms:modified>
  <cp:category/>
</cp:coreProperties>
</file>