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425" r:id="rId3"/>
    <p:sldId id="380" r:id="rId4"/>
    <p:sldId id="337" r:id="rId5"/>
    <p:sldId id="426" r:id="rId6"/>
    <p:sldId id="387" r:id="rId7"/>
    <p:sldId id="412" r:id="rId8"/>
    <p:sldId id="430" r:id="rId9"/>
    <p:sldId id="432" r:id="rId10"/>
    <p:sldId id="431" r:id="rId11"/>
    <p:sldId id="42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78" autoAdjust="0"/>
    <p:restoredTop sz="94253"/>
  </p:normalViewPr>
  <p:slideViewPr>
    <p:cSldViewPr snapToGrid="0" snapToObjects="1">
      <p:cViewPr varScale="1">
        <p:scale>
          <a:sx n="129" d="100"/>
          <a:sy n="129" d="100"/>
        </p:scale>
        <p:origin x="17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10/7/20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10/7/20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17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2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0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39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19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0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8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9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0" y="5032550"/>
            <a:ext cx="6927742" cy="825937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October, 2020 Executive Committee 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537" y="226633"/>
            <a:ext cx="3713663" cy="48059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7C72B2-3EB3-0643-BF1D-2C5CE18E4D3A}"/>
              </a:ext>
            </a:extLst>
          </p:cNvPr>
          <p:cNvSpPr/>
          <p:nvPr/>
        </p:nvSpPr>
        <p:spPr>
          <a:xfrm>
            <a:off x="0" y="6032063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 GOING?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0651" y="6434523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95786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5425" y="1423011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021993" y="1718527"/>
            <a:ext cx="61768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Pledges:					$11,788,153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Net Revenue Bricks:			$     132,500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Land:							$   1,500,000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Bond:							</a:t>
            </a:r>
            <a:r>
              <a:rPr lang="en-US" u="sng" dirty="0"/>
              <a:t>$   4,000,000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Raised toward $25 million:	$17,420,653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Remaining to Raise:				$  7,579,347</a:t>
            </a:r>
          </a:p>
          <a:p>
            <a:endParaRPr lang="en-US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Interest Income to Date:			$      179,275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Verbal Pledges:					$      100,000</a:t>
            </a:r>
          </a:p>
          <a:p>
            <a:r>
              <a:rPr lang="en-US" b="1" dirty="0"/>
              <a:t>								$      350,000</a:t>
            </a:r>
          </a:p>
          <a:p>
            <a:r>
              <a:rPr lang="en-US" b="1" dirty="0"/>
              <a:t>								$      500,000</a:t>
            </a:r>
          </a:p>
          <a:p>
            <a:r>
              <a:rPr lang="en-US" b="1" dirty="0"/>
              <a:t>								$        10,000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202" y="5032484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5490" y="6270273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79646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997156"/>
            <a:ext cx="6858000" cy="81627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16" tIns="25709" rIns="51416" bIns="25709" rtlCol="0" anchor="ctr"/>
          <a:lstStyle/>
          <a:p>
            <a:r>
              <a:rPr lang="en-US" sz="2400" dirty="0">
                <a:solidFill>
                  <a:schemeClr val="bg1"/>
                </a:solidFill>
              </a:rPr>
              <a:t>Recommendations for approval:</a:t>
            </a:r>
          </a:p>
        </p:txBody>
      </p:sp>
      <p:sp>
        <p:nvSpPr>
          <p:cNvPr id="5" name="Rectangle 4"/>
          <p:cNvSpPr/>
          <p:nvPr/>
        </p:nvSpPr>
        <p:spPr>
          <a:xfrm>
            <a:off x="2161615" y="6495648"/>
            <a:ext cx="5143500" cy="154484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1416" tIns="25709" rIns="51416" bIns="25709" rtlCol="0" anchor="ctr"/>
          <a:lstStyle/>
          <a:p>
            <a:pPr algn="ctr"/>
            <a:endParaRPr lang="en-US" sz="1013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259570" y="1842025"/>
            <a:ext cx="4877185" cy="313238"/>
          </a:xfrm>
          <a:prstGeom prst="rect">
            <a:avLst/>
          </a:prstGeom>
        </p:spPr>
        <p:txBody>
          <a:bodyPr vert="horz" lIns="51416" tIns="25709" rIns="51416" bIns="25709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350" i="1" dirty="0">
                <a:solidFill>
                  <a:srgbClr val="FF0000"/>
                </a:solidFill>
                <a:latin typeface="Avenir Book"/>
                <a:cs typeface="Garamond"/>
              </a:rPr>
              <a:t>ACTION NEEDED</a:t>
            </a:r>
            <a:endParaRPr lang="en-US" sz="1631" i="1" dirty="0">
              <a:solidFill>
                <a:srgbClr val="FF0000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2826" y="2306249"/>
            <a:ext cx="3752371" cy="342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116300" y="2760601"/>
            <a:ext cx="570125" cy="1561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8974" y="3429001"/>
            <a:ext cx="570125" cy="890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3552744" y="6278201"/>
            <a:ext cx="3752371" cy="342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6158" tIns="23079" rIns="46158" bIns="23079" rtlCol="0" anchor="ctr"/>
          <a:lstStyle/>
          <a:p>
            <a:pPr algn="ctr"/>
            <a:endParaRPr lang="en-US" sz="1013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404547" y="2702898"/>
            <a:ext cx="788443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400" dirty="0"/>
              <a:t>On recommendation of Campaign Treasurer and Greer Walker, policy to place balance of pledges with payment 90-days past due in full reserve</a:t>
            </a:r>
            <a:endParaRPr lang="en-US" sz="2400" dirty="0">
              <a:latin typeface="Avenir Book" panose="02000503020000020003" pitchFamily="2" charset="0"/>
            </a:endParaRPr>
          </a:p>
          <a:p>
            <a:pPr marL="457200" indent="-457200">
              <a:buAutoNum type="arabicPeriod"/>
            </a:pPr>
            <a:r>
              <a:rPr lang="en-US" sz="2400" dirty="0"/>
              <a:t>On recommendation of the Campaign Cabinet, proposed intelligent forecasting</a:t>
            </a:r>
            <a:endParaRPr lang="en-US" sz="1600" dirty="0"/>
          </a:p>
          <a:p>
            <a:pPr>
              <a:lnSpc>
                <a:spcPct val="150000"/>
              </a:lnSpc>
            </a:pPr>
            <a:endParaRPr lang="en-US" sz="1500" dirty="0">
              <a:latin typeface="Avenir Book" panose="02000503020000020003" pitchFamily="2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Avenir Book" panose="02000503020000020003" pitchFamily="2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458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September Pledge Activity</a:t>
            </a:r>
            <a:endParaRPr lang="en-US" sz="28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7"/>
            <a:ext cx="61768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14 new Founders’ Society pledges totaling $83,500 on a goal of $125,000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August pledges totaled $170,000 on a goal of $25,000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2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DCCE14-5EF4-6B43-9B6A-7891388EC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6910"/>
            <a:ext cx="9144000" cy="240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6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857254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September Brick Campaign Activity</a:t>
            </a:r>
            <a:endParaRPr lang="en-US" sz="28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942639" y="1891847"/>
            <a:ext cx="725872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Projected brick contributions: $75,000</a:t>
            </a:r>
          </a:p>
          <a:p>
            <a:r>
              <a:rPr lang="en-US" sz="2400" dirty="0"/>
              <a:t>Actual gross brick contributions from Neon: $47,641.21</a:t>
            </a:r>
            <a:endParaRPr lang="en-US" sz="2000" i="1" dirty="0"/>
          </a:p>
          <a:p>
            <a:endParaRPr lang="en-US" sz="2000" i="1" dirty="0"/>
          </a:p>
          <a:p>
            <a:r>
              <a:rPr lang="en-US" sz="2000" i="1" dirty="0"/>
              <a:t>Notes: </a:t>
            </a:r>
          </a:p>
          <a:p>
            <a:r>
              <a:rPr lang="en-US" sz="2000" i="1" dirty="0"/>
              <a:t>Contributed credit card fees = $891.21</a:t>
            </a:r>
          </a:p>
          <a:p>
            <a:r>
              <a:rPr lang="en-US" sz="2000" i="1" dirty="0"/>
              <a:t>Financials will reflect payments received by bank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1BC418-3368-A648-AFC6-D7C36C836255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409700" cy="165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785231128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$47,641.21</a:t>
                      </a:r>
                      <a:endParaRPr lang="en-US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538427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18461E-F09E-AF45-8DB3-C5487141512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409700" cy="165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141124627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$47,641.21</a:t>
                      </a:r>
                      <a:endParaRPr lang="en-US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326977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8DBA33-69F9-8A4E-92C6-71907CB3CA9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409700" cy="165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1077869744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$47,641.21</a:t>
                      </a:r>
                      <a:endParaRPr lang="en-US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583411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B99D115-273F-C04E-BE8B-3B32B964C1F1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409700" cy="165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3562885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$47,641.21</a:t>
                      </a:r>
                      <a:endParaRPr lang="en-US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824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9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3EE213-1241-6D44-9367-4C804532D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6910"/>
            <a:ext cx="9144000" cy="290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59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0651" y="6434523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95786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dirty="0">
                <a:latin typeface="Avenir Book"/>
              </a:rPr>
              <a:t>Campaign Totals September 30, 2020: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52849" y="2959644"/>
            <a:ext cx="61768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Pledges:					$11,788,153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Net Revenue Bricks:			$     132,500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Land:							$   1,500,000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Bond:							</a:t>
            </a:r>
            <a:r>
              <a:rPr lang="en-US" u="sng" dirty="0"/>
              <a:t>$   4,000,000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Raised toward $25 million:	$17,420,653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Remaining to Raise:				$   7,579,347</a:t>
            </a:r>
          </a:p>
          <a:p>
            <a:endParaRPr lang="en-US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202" y="5032484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5490" y="6270273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092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 GOING?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903" y="3850799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561071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E5F1FD-1AE3-D94D-A1DE-5060EEF36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693543"/>
              </p:ext>
            </p:extLst>
          </p:nvPr>
        </p:nvGraphicFramePr>
        <p:xfrm>
          <a:off x="155425" y="2334218"/>
          <a:ext cx="8884403" cy="391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028">
                  <a:extLst>
                    <a:ext uri="{9D8B030D-6E8A-4147-A177-3AD203B41FA5}">
                      <a16:colId xmlns:a16="http://schemas.microsoft.com/office/drawing/2014/main" val="2566216770"/>
                    </a:ext>
                  </a:extLst>
                </a:gridCol>
                <a:gridCol w="829223">
                  <a:extLst>
                    <a:ext uri="{9D8B030D-6E8A-4147-A177-3AD203B41FA5}">
                      <a16:colId xmlns:a16="http://schemas.microsoft.com/office/drawing/2014/main" val="274235893"/>
                    </a:ext>
                  </a:extLst>
                </a:gridCol>
                <a:gridCol w="836202">
                  <a:extLst>
                    <a:ext uri="{9D8B030D-6E8A-4147-A177-3AD203B41FA5}">
                      <a16:colId xmlns:a16="http://schemas.microsoft.com/office/drawing/2014/main" val="2480630613"/>
                    </a:ext>
                  </a:extLst>
                </a:gridCol>
                <a:gridCol w="752355">
                  <a:extLst>
                    <a:ext uri="{9D8B030D-6E8A-4147-A177-3AD203B41FA5}">
                      <a16:colId xmlns:a16="http://schemas.microsoft.com/office/drawing/2014/main" val="1325235554"/>
                    </a:ext>
                  </a:extLst>
                </a:gridCol>
                <a:gridCol w="805734">
                  <a:extLst>
                    <a:ext uri="{9D8B030D-6E8A-4147-A177-3AD203B41FA5}">
                      <a16:colId xmlns:a16="http://schemas.microsoft.com/office/drawing/2014/main" val="3945438016"/>
                    </a:ext>
                  </a:extLst>
                </a:gridCol>
                <a:gridCol w="826296">
                  <a:extLst>
                    <a:ext uri="{9D8B030D-6E8A-4147-A177-3AD203B41FA5}">
                      <a16:colId xmlns:a16="http://schemas.microsoft.com/office/drawing/2014/main" val="935757995"/>
                    </a:ext>
                  </a:extLst>
                </a:gridCol>
                <a:gridCol w="720359">
                  <a:extLst>
                    <a:ext uri="{9D8B030D-6E8A-4147-A177-3AD203B41FA5}">
                      <a16:colId xmlns:a16="http://schemas.microsoft.com/office/drawing/2014/main" val="1517385193"/>
                    </a:ext>
                  </a:extLst>
                </a:gridCol>
                <a:gridCol w="795028">
                  <a:extLst>
                    <a:ext uri="{9D8B030D-6E8A-4147-A177-3AD203B41FA5}">
                      <a16:colId xmlns:a16="http://schemas.microsoft.com/office/drawing/2014/main" val="152372911"/>
                    </a:ext>
                  </a:extLst>
                </a:gridCol>
                <a:gridCol w="768034">
                  <a:extLst>
                    <a:ext uri="{9D8B030D-6E8A-4147-A177-3AD203B41FA5}">
                      <a16:colId xmlns:a16="http://schemas.microsoft.com/office/drawing/2014/main" val="503245152"/>
                    </a:ext>
                  </a:extLst>
                </a:gridCol>
                <a:gridCol w="860308">
                  <a:extLst>
                    <a:ext uri="{9D8B030D-6E8A-4147-A177-3AD203B41FA5}">
                      <a16:colId xmlns:a16="http://schemas.microsoft.com/office/drawing/2014/main" val="3877064416"/>
                    </a:ext>
                  </a:extLst>
                </a:gridCol>
                <a:gridCol w="895836">
                  <a:extLst>
                    <a:ext uri="{9D8B030D-6E8A-4147-A177-3AD203B41FA5}">
                      <a16:colId xmlns:a16="http://schemas.microsoft.com/office/drawing/2014/main" val="533057568"/>
                    </a:ext>
                  </a:extLst>
                </a:gridCol>
              </a:tblGrid>
              <a:tr h="596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26040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LEAD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$2,525,000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$6,400,000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06626"/>
                  </a:ext>
                </a:extLst>
              </a:tr>
              <a:tr h="753249">
                <a:tc>
                  <a:txBody>
                    <a:bodyPr/>
                    <a:lstStyle/>
                    <a:p>
                      <a:r>
                        <a:rPr lang="en-US" sz="1050" dirty="0"/>
                        <a:t>FOUNDERSSOCIETY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$900,000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51095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PUBLIC PHASE</a:t>
                      </a:r>
                    </a:p>
                    <a:p>
                      <a:r>
                        <a:rPr lang="en-US" sz="1050" dirty="0"/>
                        <a:t>(BRICK SALES AND OTHER GIFTS LESS THAN $2,500)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$50,000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200" dirty="0"/>
                        <a:t>425,000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25588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400" dirty="0"/>
                        <a:t>TOTAL </a:t>
                      </a:r>
                    </a:p>
                    <a:p>
                      <a:r>
                        <a:rPr lang="en-US" sz="1400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$2,700,000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$1,150,000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$7,725,000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8735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A6D9D9-70BC-C44B-9C3A-3DD29466190E}"/>
              </a:ext>
            </a:extLst>
          </p:cNvPr>
          <p:cNvSpPr txBox="1"/>
          <p:nvPr/>
        </p:nvSpPr>
        <p:spPr>
          <a:xfrm>
            <a:off x="155424" y="1446737"/>
            <a:ext cx="572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Intelligent Forecasting as Of March 1, 2020:</a:t>
            </a:r>
          </a:p>
        </p:txBody>
      </p:sp>
    </p:spTree>
    <p:extLst>
      <p:ext uri="{BB962C8B-B14F-4D97-AF65-F5344CB8AC3E}">
        <p14:creationId xmlns:p14="http://schemas.microsoft.com/office/powerpoint/2010/main" val="222021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 GOING?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9878" y="6309151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3085137" y="6147221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E5F1FD-1AE3-D94D-A1DE-5060EEF36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43219"/>
              </p:ext>
            </p:extLst>
          </p:nvPr>
        </p:nvGraphicFramePr>
        <p:xfrm>
          <a:off x="962511" y="2168117"/>
          <a:ext cx="7218978" cy="391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028">
                  <a:extLst>
                    <a:ext uri="{9D8B030D-6E8A-4147-A177-3AD203B41FA5}">
                      <a16:colId xmlns:a16="http://schemas.microsoft.com/office/drawing/2014/main" val="2566216770"/>
                    </a:ext>
                  </a:extLst>
                </a:gridCol>
                <a:gridCol w="752355">
                  <a:extLst>
                    <a:ext uri="{9D8B030D-6E8A-4147-A177-3AD203B41FA5}">
                      <a16:colId xmlns:a16="http://schemas.microsoft.com/office/drawing/2014/main" val="1325235554"/>
                    </a:ext>
                  </a:extLst>
                </a:gridCol>
                <a:gridCol w="805734">
                  <a:extLst>
                    <a:ext uri="{9D8B030D-6E8A-4147-A177-3AD203B41FA5}">
                      <a16:colId xmlns:a16="http://schemas.microsoft.com/office/drawing/2014/main" val="3945438016"/>
                    </a:ext>
                  </a:extLst>
                </a:gridCol>
                <a:gridCol w="826296">
                  <a:extLst>
                    <a:ext uri="{9D8B030D-6E8A-4147-A177-3AD203B41FA5}">
                      <a16:colId xmlns:a16="http://schemas.microsoft.com/office/drawing/2014/main" val="935757995"/>
                    </a:ext>
                  </a:extLst>
                </a:gridCol>
                <a:gridCol w="720359">
                  <a:extLst>
                    <a:ext uri="{9D8B030D-6E8A-4147-A177-3AD203B41FA5}">
                      <a16:colId xmlns:a16="http://schemas.microsoft.com/office/drawing/2014/main" val="1517385193"/>
                    </a:ext>
                  </a:extLst>
                </a:gridCol>
                <a:gridCol w="795028">
                  <a:extLst>
                    <a:ext uri="{9D8B030D-6E8A-4147-A177-3AD203B41FA5}">
                      <a16:colId xmlns:a16="http://schemas.microsoft.com/office/drawing/2014/main" val="152372911"/>
                    </a:ext>
                  </a:extLst>
                </a:gridCol>
                <a:gridCol w="858927">
                  <a:extLst>
                    <a:ext uri="{9D8B030D-6E8A-4147-A177-3AD203B41FA5}">
                      <a16:colId xmlns:a16="http://schemas.microsoft.com/office/drawing/2014/main" val="503245152"/>
                    </a:ext>
                  </a:extLst>
                </a:gridCol>
                <a:gridCol w="769415">
                  <a:extLst>
                    <a:ext uri="{9D8B030D-6E8A-4147-A177-3AD203B41FA5}">
                      <a16:colId xmlns:a16="http://schemas.microsoft.com/office/drawing/2014/main" val="3877064416"/>
                    </a:ext>
                  </a:extLst>
                </a:gridCol>
                <a:gridCol w="895836">
                  <a:extLst>
                    <a:ext uri="{9D8B030D-6E8A-4147-A177-3AD203B41FA5}">
                      <a16:colId xmlns:a16="http://schemas.microsoft.com/office/drawing/2014/main" val="533057568"/>
                    </a:ext>
                  </a:extLst>
                </a:gridCol>
              </a:tblGrid>
              <a:tr h="596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26040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LEAD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$2,500,000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06626"/>
                  </a:ext>
                </a:extLst>
              </a:tr>
              <a:tr h="753249">
                <a:tc>
                  <a:txBody>
                    <a:bodyPr/>
                    <a:lstStyle/>
                    <a:p>
                      <a:r>
                        <a:rPr lang="en-US" sz="1050" dirty="0"/>
                        <a:t>FOUNDERSSOCIETY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$2,250,000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51095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PUBLIC PHASE</a:t>
                      </a:r>
                    </a:p>
                    <a:p>
                      <a:r>
                        <a:rPr lang="en-US" sz="1050" dirty="0"/>
                        <a:t>(BRICK SALES AND OTHER GIFTS LESS THAN $2,500)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$50,000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200" dirty="0"/>
                        <a:t>350,000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25588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400" dirty="0"/>
                        <a:t>TOTAL </a:t>
                      </a:r>
                    </a:p>
                    <a:p>
                      <a:r>
                        <a:rPr lang="en-US" sz="1400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$2,850,000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$3,150,000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$400,000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$7,600,000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8735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A6D9D9-70BC-C44B-9C3A-3DD29466190E}"/>
              </a:ext>
            </a:extLst>
          </p:cNvPr>
          <p:cNvSpPr txBox="1"/>
          <p:nvPr/>
        </p:nvSpPr>
        <p:spPr>
          <a:xfrm>
            <a:off x="155424" y="1446737"/>
            <a:ext cx="572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Intelligent Forecasting as Of October 1, 2020:</a:t>
            </a:r>
          </a:p>
        </p:txBody>
      </p:sp>
    </p:spTree>
    <p:extLst>
      <p:ext uri="{BB962C8B-B14F-4D97-AF65-F5344CB8AC3E}">
        <p14:creationId xmlns:p14="http://schemas.microsoft.com/office/powerpoint/2010/main" val="119542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 GOING?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9878" y="6309151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/>
        </p:nvSpPr>
        <p:spPr>
          <a:xfrm>
            <a:off x="155424" y="1737915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3085137" y="6147221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E5F1FD-1AE3-D94D-A1DE-5060EEF36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737850"/>
              </p:ext>
            </p:extLst>
          </p:nvPr>
        </p:nvGraphicFramePr>
        <p:xfrm>
          <a:off x="962511" y="1887458"/>
          <a:ext cx="7218978" cy="4259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028">
                  <a:extLst>
                    <a:ext uri="{9D8B030D-6E8A-4147-A177-3AD203B41FA5}">
                      <a16:colId xmlns:a16="http://schemas.microsoft.com/office/drawing/2014/main" val="2566216770"/>
                    </a:ext>
                  </a:extLst>
                </a:gridCol>
                <a:gridCol w="752355">
                  <a:extLst>
                    <a:ext uri="{9D8B030D-6E8A-4147-A177-3AD203B41FA5}">
                      <a16:colId xmlns:a16="http://schemas.microsoft.com/office/drawing/2014/main" val="1325235554"/>
                    </a:ext>
                  </a:extLst>
                </a:gridCol>
                <a:gridCol w="805734">
                  <a:extLst>
                    <a:ext uri="{9D8B030D-6E8A-4147-A177-3AD203B41FA5}">
                      <a16:colId xmlns:a16="http://schemas.microsoft.com/office/drawing/2014/main" val="3945438016"/>
                    </a:ext>
                  </a:extLst>
                </a:gridCol>
                <a:gridCol w="826296">
                  <a:extLst>
                    <a:ext uri="{9D8B030D-6E8A-4147-A177-3AD203B41FA5}">
                      <a16:colId xmlns:a16="http://schemas.microsoft.com/office/drawing/2014/main" val="935757995"/>
                    </a:ext>
                  </a:extLst>
                </a:gridCol>
                <a:gridCol w="720359">
                  <a:extLst>
                    <a:ext uri="{9D8B030D-6E8A-4147-A177-3AD203B41FA5}">
                      <a16:colId xmlns:a16="http://schemas.microsoft.com/office/drawing/2014/main" val="1517385193"/>
                    </a:ext>
                  </a:extLst>
                </a:gridCol>
                <a:gridCol w="795028">
                  <a:extLst>
                    <a:ext uri="{9D8B030D-6E8A-4147-A177-3AD203B41FA5}">
                      <a16:colId xmlns:a16="http://schemas.microsoft.com/office/drawing/2014/main" val="152372911"/>
                    </a:ext>
                  </a:extLst>
                </a:gridCol>
                <a:gridCol w="858927">
                  <a:extLst>
                    <a:ext uri="{9D8B030D-6E8A-4147-A177-3AD203B41FA5}">
                      <a16:colId xmlns:a16="http://schemas.microsoft.com/office/drawing/2014/main" val="503245152"/>
                    </a:ext>
                  </a:extLst>
                </a:gridCol>
                <a:gridCol w="769415">
                  <a:extLst>
                    <a:ext uri="{9D8B030D-6E8A-4147-A177-3AD203B41FA5}">
                      <a16:colId xmlns:a16="http://schemas.microsoft.com/office/drawing/2014/main" val="3877064416"/>
                    </a:ext>
                  </a:extLst>
                </a:gridCol>
                <a:gridCol w="895836">
                  <a:extLst>
                    <a:ext uri="{9D8B030D-6E8A-4147-A177-3AD203B41FA5}">
                      <a16:colId xmlns:a16="http://schemas.microsoft.com/office/drawing/2014/main" val="533057568"/>
                    </a:ext>
                  </a:extLst>
                </a:gridCol>
              </a:tblGrid>
              <a:tr h="596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26040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LEAD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$2,500,000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$5,000,000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06626"/>
                  </a:ext>
                </a:extLst>
              </a:tr>
              <a:tr h="753249">
                <a:tc>
                  <a:txBody>
                    <a:bodyPr/>
                    <a:lstStyle/>
                    <a:p>
                      <a:r>
                        <a:rPr lang="en-US" sz="1050" dirty="0"/>
                        <a:t>FOUNDERSSOCIETY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  <a:p>
                      <a:r>
                        <a:rPr lang="en-US" sz="1100" dirty="0"/>
                        <a:t>WASHAM </a:t>
                      </a:r>
                    </a:p>
                    <a:p>
                      <a:r>
                        <a:rPr lang="en-US" sz="1100" dirty="0"/>
                        <a:t>EVANS</a:t>
                      </a:r>
                    </a:p>
                    <a:p>
                      <a:r>
                        <a:rPr lang="en-US" sz="1100" dirty="0"/>
                        <a:t>GRIFFIN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  <a:p>
                      <a:r>
                        <a:rPr lang="en-US" sz="1050" dirty="0"/>
                        <a:t>GOODMAN</a:t>
                      </a:r>
                    </a:p>
                    <a:p>
                      <a:r>
                        <a:rPr lang="en-US" sz="1050" dirty="0"/>
                        <a:t>END OF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  <a:p>
                      <a:r>
                        <a:rPr lang="en-US" sz="1100" dirty="0"/>
                        <a:t>SHORT</a:t>
                      </a:r>
                    </a:p>
                    <a:p>
                      <a:r>
                        <a:rPr lang="en-US" sz="1100" dirty="0"/>
                        <a:t>BALOUSEK</a:t>
                      </a:r>
                    </a:p>
                    <a:p>
                      <a:r>
                        <a:rPr lang="en-US" sz="1100" dirty="0"/>
                        <a:t>END OF YEAR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$300,000</a:t>
                      </a:r>
                    </a:p>
                    <a:p>
                      <a:r>
                        <a:rPr lang="en-US" sz="1100" dirty="0"/>
                        <a:t>PERSONAL ASKS</a:t>
                      </a:r>
                    </a:p>
                    <a:p>
                      <a:r>
                        <a:rPr lang="en-US" sz="11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$600,000</a:t>
                      </a:r>
                    </a:p>
                    <a:p>
                      <a:r>
                        <a:rPr lang="en-US" sz="1100" dirty="0"/>
                        <a:t>GALA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  <a:p>
                      <a:r>
                        <a:rPr lang="en-US" sz="1100" dirty="0"/>
                        <a:t>FINAL 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$2,250,000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51095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PUBLIC PHASE</a:t>
                      </a:r>
                    </a:p>
                    <a:p>
                      <a:r>
                        <a:rPr lang="en-US" sz="1050" dirty="0"/>
                        <a:t>(BRICK SALES AND OTHER GIFTS LESS THAN $2,500)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$50,000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200" dirty="0"/>
                        <a:t>350,000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25588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400" dirty="0"/>
                        <a:t>TOTAL </a:t>
                      </a:r>
                    </a:p>
                    <a:p>
                      <a:r>
                        <a:rPr lang="en-US" sz="1400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$2,850,000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$3,150,000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$400,000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$7,600,000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8735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A6D9D9-70BC-C44B-9C3A-3DD29466190E}"/>
              </a:ext>
            </a:extLst>
          </p:cNvPr>
          <p:cNvSpPr txBox="1"/>
          <p:nvPr/>
        </p:nvSpPr>
        <p:spPr>
          <a:xfrm>
            <a:off x="155424" y="1305211"/>
            <a:ext cx="572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DRIVERS</a:t>
            </a:r>
          </a:p>
        </p:txBody>
      </p:sp>
    </p:spTree>
    <p:extLst>
      <p:ext uri="{BB962C8B-B14F-4D97-AF65-F5344CB8AC3E}">
        <p14:creationId xmlns:p14="http://schemas.microsoft.com/office/powerpoint/2010/main" val="3547385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35206</TotalTime>
  <Words>651</Words>
  <Application>Microsoft Macintosh PowerPoint</Application>
  <PresentationFormat>On-screen Show (4:3)</PresentationFormat>
  <Paragraphs>218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Book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313</cp:revision>
  <cp:lastPrinted>2020-09-08T21:45:28Z</cp:lastPrinted>
  <dcterms:created xsi:type="dcterms:W3CDTF">2019-07-16T19:00:35Z</dcterms:created>
  <dcterms:modified xsi:type="dcterms:W3CDTF">2020-10-08T20:53:14Z</dcterms:modified>
  <cp:category/>
</cp:coreProperties>
</file>