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5143500" type="screen16x9"/>
  <p:notesSz cx="6858000" cy="9144000"/>
  <p:embeddedFontLst>
    <p:embeddedFont>
      <p:font typeface="Merriweather" panose="00000500000000000000" pitchFamily="2" charset="0"/>
      <p:regular r:id="rId20"/>
      <p:bold r:id="rId21"/>
      <p:italic r:id="rId22"/>
      <p:boldItalic r:id="rId23"/>
    </p:embeddedFont>
    <p:embeddedFont>
      <p:font typeface="Roboto" panose="02000000000000000000" pitchFamily="2"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38" d="100"/>
          <a:sy n="138" d="100"/>
        </p:scale>
        <p:origin x="84" y="1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f06dfe28c7_0_10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f06dfe28c7_0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f06dfe28c7_0_13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f06dfe28c7_0_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f06dfe28c7_0_1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f06dfe28c7_0_1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f06dfe28c7_0_13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f06dfe28c7_0_1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fd3136d81d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fd3136d81d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fd3136d81d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fd3136d81d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fd3136d81d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fd3136d81d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fd3136d81d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fd3136d81d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f06dfe28c7_0_9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f06dfe28c7_0_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f06dfe28c7_0_10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f06dfe28c7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f06dfe28c7_0_10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f06dfe28c7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f06dfe28c7_0_1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f06dfe28c7_0_1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f06dfe28c7_0_1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f06dfe28c7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f06dfe28c7_0_1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f06dfe28c7_0_1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fb42675eb3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fb42675eb3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f06dfe28c7_0_15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f06dfe28c7_0_1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125" y="0"/>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1" name="Google Shape;11;p2"/>
          <p:cNvSpPr txBox="1">
            <a:spLocks noGrp="1"/>
          </p:cNvSpPr>
          <p:nvPr>
            <p:ph type="ctrTitle"/>
          </p:nvPr>
        </p:nvSpPr>
        <p:spPr>
          <a:xfrm>
            <a:off x="311700" y="539725"/>
            <a:ext cx="8520600" cy="12825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2" name="Google Shape;12;p2"/>
          <p:cNvSpPr txBox="1">
            <a:spLocks noGrp="1"/>
          </p:cNvSpPr>
          <p:nvPr>
            <p:ph type="subTitle" idx="1"/>
          </p:nvPr>
        </p:nvSpPr>
        <p:spPr>
          <a:xfrm>
            <a:off x="311700" y="1878560"/>
            <a:ext cx="4242600" cy="7383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2"/>
              </a:buClr>
              <a:buSzPts val="1600"/>
              <a:buNone/>
              <a:defRPr sz="1600">
                <a:solidFill>
                  <a:schemeClr val="lt2"/>
                </a:solidFill>
              </a:defRPr>
            </a:lvl1pPr>
            <a:lvl2pPr lvl="1">
              <a:lnSpc>
                <a:spcPct val="100000"/>
              </a:lnSpc>
              <a:spcBef>
                <a:spcPts val="0"/>
              </a:spcBef>
              <a:spcAft>
                <a:spcPts val="0"/>
              </a:spcAft>
              <a:buClr>
                <a:schemeClr val="lt2"/>
              </a:buClr>
              <a:buSzPts val="1600"/>
              <a:buNone/>
              <a:defRPr sz="1600">
                <a:solidFill>
                  <a:schemeClr val="lt2"/>
                </a:solidFill>
              </a:defRPr>
            </a:lvl2pPr>
            <a:lvl3pPr lvl="2">
              <a:lnSpc>
                <a:spcPct val="100000"/>
              </a:lnSpc>
              <a:spcBef>
                <a:spcPts val="0"/>
              </a:spcBef>
              <a:spcAft>
                <a:spcPts val="0"/>
              </a:spcAft>
              <a:buClr>
                <a:schemeClr val="lt2"/>
              </a:buClr>
              <a:buSzPts val="1600"/>
              <a:buNone/>
              <a:defRPr sz="1600">
                <a:solidFill>
                  <a:schemeClr val="lt2"/>
                </a:solidFill>
              </a:defRPr>
            </a:lvl3pPr>
            <a:lvl4pPr lvl="3">
              <a:lnSpc>
                <a:spcPct val="100000"/>
              </a:lnSpc>
              <a:spcBef>
                <a:spcPts val="0"/>
              </a:spcBef>
              <a:spcAft>
                <a:spcPts val="0"/>
              </a:spcAft>
              <a:buClr>
                <a:schemeClr val="lt2"/>
              </a:buClr>
              <a:buSzPts val="1600"/>
              <a:buNone/>
              <a:defRPr sz="1600">
                <a:solidFill>
                  <a:schemeClr val="lt2"/>
                </a:solidFill>
              </a:defRPr>
            </a:lvl4pPr>
            <a:lvl5pPr lvl="4">
              <a:lnSpc>
                <a:spcPct val="100000"/>
              </a:lnSpc>
              <a:spcBef>
                <a:spcPts val="0"/>
              </a:spcBef>
              <a:spcAft>
                <a:spcPts val="0"/>
              </a:spcAft>
              <a:buClr>
                <a:schemeClr val="lt2"/>
              </a:buClr>
              <a:buSzPts val="1600"/>
              <a:buNone/>
              <a:defRPr sz="1600">
                <a:solidFill>
                  <a:schemeClr val="lt2"/>
                </a:solidFill>
              </a:defRPr>
            </a:lvl5pPr>
            <a:lvl6pPr lvl="5">
              <a:lnSpc>
                <a:spcPct val="100000"/>
              </a:lnSpc>
              <a:spcBef>
                <a:spcPts val="0"/>
              </a:spcBef>
              <a:spcAft>
                <a:spcPts val="0"/>
              </a:spcAft>
              <a:buClr>
                <a:schemeClr val="lt2"/>
              </a:buClr>
              <a:buSzPts val="1600"/>
              <a:buNone/>
              <a:defRPr sz="1600">
                <a:solidFill>
                  <a:schemeClr val="lt2"/>
                </a:solidFill>
              </a:defRPr>
            </a:lvl6pPr>
            <a:lvl7pPr lvl="6">
              <a:lnSpc>
                <a:spcPct val="100000"/>
              </a:lnSpc>
              <a:spcBef>
                <a:spcPts val="0"/>
              </a:spcBef>
              <a:spcAft>
                <a:spcPts val="0"/>
              </a:spcAft>
              <a:buClr>
                <a:schemeClr val="lt2"/>
              </a:buClr>
              <a:buSzPts val="1600"/>
              <a:buNone/>
              <a:defRPr sz="1600">
                <a:solidFill>
                  <a:schemeClr val="lt2"/>
                </a:solidFill>
              </a:defRPr>
            </a:lvl7pPr>
            <a:lvl8pPr lvl="7">
              <a:lnSpc>
                <a:spcPct val="100000"/>
              </a:lnSpc>
              <a:spcBef>
                <a:spcPts val="0"/>
              </a:spcBef>
              <a:spcAft>
                <a:spcPts val="0"/>
              </a:spcAft>
              <a:buClr>
                <a:schemeClr val="lt2"/>
              </a:buClr>
              <a:buSzPts val="1600"/>
              <a:buNone/>
              <a:defRPr sz="1600">
                <a:solidFill>
                  <a:schemeClr val="lt2"/>
                </a:solidFill>
              </a:defRPr>
            </a:lvl8pPr>
            <a:lvl9pPr lvl="8">
              <a:lnSpc>
                <a:spcPct val="100000"/>
              </a:lnSpc>
              <a:spcBef>
                <a:spcPts val="0"/>
              </a:spcBef>
              <a:spcAft>
                <a:spcPts val="0"/>
              </a:spcAft>
              <a:buClr>
                <a:schemeClr val="lt2"/>
              </a:buClr>
              <a:buSzPts val="1600"/>
              <a:buNone/>
              <a:defRPr sz="1600">
                <a:solidFill>
                  <a:schemeClr val="lt2"/>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54"/>
        <p:cNvGrpSpPr/>
        <p:nvPr/>
      </p:nvGrpSpPr>
      <p:grpSpPr>
        <a:xfrm>
          <a:off x="0" y="0"/>
          <a:ext cx="0" cy="0"/>
          <a:chOff x="0" y="0"/>
          <a:chExt cx="0" cy="0"/>
        </a:xfrm>
      </p:grpSpPr>
      <p:sp>
        <p:nvSpPr>
          <p:cNvPr id="55" name="Google Shape;55;p11"/>
          <p:cNvSpPr txBox="1">
            <a:spLocks noGrp="1"/>
          </p:cNvSpPr>
          <p:nvPr>
            <p:ph type="title" hasCustomPrompt="1"/>
          </p:nvPr>
        </p:nvSpPr>
        <p:spPr>
          <a:xfrm>
            <a:off x="311750" y="831175"/>
            <a:ext cx="5334900" cy="12447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10000"/>
              <a:buNone/>
              <a:defRPr sz="10000">
                <a:solidFill>
                  <a:schemeClr val="lt1"/>
                </a:solidFill>
              </a:defRPr>
            </a:lvl1pPr>
            <a:lvl2pPr lvl="1">
              <a:spcBef>
                <a:spcPts val="0"/>
              </a:spcBef>
              <a:spcAft>
                <a:spcPts val="0"/>
              </a:spcAft>
              <a:buClr>
                <a:schemeClr val="lt1"/>
              </a:buClr>
              <a:buSzPts val="10000"/>
              <a:buNone/>
              <a:defRPr sz="10000">
                <a:solidFill>
                  <a:schemeClr val="lt1"/>
                </a:solidFill>
              </a:defRPr>
            </a:lvl2pPr>
            <a:lvl3pPr lvl="2">
              <a:spcBef>
                <a:spcPts val="0"/>
              </a:spcBef>
              <a:spcAft>
                <a:spcPts val="0"/>
              </a:spcAft>
              <a:buClr>
                <a:schemeClr val="lt1"/>
              </a:buClr>
              <a:buSzPts val="10000"/>
              <a:buNone/>
              <a:defRPr sz="10000">
                <a:solidFill>
                  <a:schemeClr val="lt1"/>
                </a:solidFill>
              </a:defRPr>
            </a:lvl3pPr>
            <a:lvl4pPr lvl="3">
              <a:spcBef>
                <a:spcPts val="0"/>
              </a:spcBef>
              <a:spcAft>
                <a:spcPts val="0"/>
              </a:spcAft>
              <a:buClr>
                <a:schemeClr val="lt1"/>
              </a:buClr>
              <a:buSzPts val="10000"/>
              <a:buNone/>
              <a:defRPr sz="10000">
                <a:solidFill>
                  <a:schemeClr val="lt1"/>
                </a:solidFill>
              </a:defRPr>
            </a:lvl4pPr>
            <a:lvl5pPr lvl="4">
              <a:spcBef>
                <a:spcPts val="0"/>
              </a:spcBef>
              <a:spcAft>
                <a:spcPts val="0"/>
              </a:spcAft>
              <a:buClr>
                <a:schemeClr val="lt1"/>
              </a:buClr>
              <a:buSzPts val="10000"/>
              <a:buNone/>
              <a:defRPr sz="10000">
                <a:solidFill>
                  <a:schemeClr val="lt1"/>
                </a:solidFill>
              </a:defRPr>
            </a:lvl5pPr>
            <a:lvl6pPr lvl="5">
              <a:spcBef>
                <a:spcPts val="0"/>
              </a:spcBef>
              <a:spcAft>
                <a:spcPts val="0"/>
              </a:spcAft>
              <a:buClr>
                <a:schemeClr val="lt1"/>
              </a:buClr>
              <a:buSzPts val="10000"/>
              <a:buNone/>
              <a:defRPr sz="10000">
                <a:solidFill>
                  <a:schemeClr val="lt1"/>
                </a:solidFill>
              </a:defRPr>
            </a:lvl6pPr>
            <a:lvl7pPr lvl="6">
              <a:spcBef>
                <a:spcPts val="0"/>
              </a:spcBef>
              <a:spcAft>
                <a:spcPts val="0"/>
              </a:spcAft>
              <a:buClr>
                <a:schemeClr val="lt1"/>
              </a:buClr>
              <a:buSzPts val="10000"/>
              <a:buNone/>
              <a:defRPr sz="10000">
                <a:solidFill>
                  <a:schemeClr val="lt1"/>
                </a:solidFill>
              </a:defRPr>
            </a:lvl7pPr>
            <a:lvl8pPr lvl="7">
              <a:spcBef>
                <a:spcPts val="0"/>
              </a:spcBef>
              <a:spcAft>
                <a:spcPts val="0"/>
              </a:spcAft>
              <a:buClr>
                <a:schemeClr val="lt1"/>
              </a:buClr>
              <a:buSzPts val="10000"/>
              <a:buNone/>
              <a:defRPr sz="10000">
                <a:solidFill>
                  <a:schemeClr val="lt1"/>
                </a:solidFill>
              </a:defRPr>
            </a:lvl8pPr>
            <a:lvl9pPr lvl="8">
              <a:spcBef>
                <a:spcPts val="0"/>
              </a:spcBef>
              <a:spcAft>
                <a:spcPts val="0"/>
              </a:spcAft>
              <a:buClr>
                <a:schemeClr val="lt1"/>
              </a:buClr>
              <a:buSzPts val="10000"/>
              <a:buNone/>
              <a:defRPr sz="10000">
                <a:solidFill>
                  <a:schemeClr val="lt1"/>
                </a:solidFill>
              </a:defRPr>
            </a:lvl9pPr>
          </a:lstStyle>
          <a:p>
            <a:r>
              <a:t>xx%</a:t>
            </a:r>
          </a:p>
        </p:txBody>
      </p:sp>
      <p:sp>
        <p:nvSpPr>
          <p:cNvPr id="56" name="Google Shape;56;p11"/>
          <p:cNvSpPr txBox="1">
            <a:spLocks noGrp="1"/>
          </p:cNvSpPr>
          <p:nvPr>
            <p:ph type="body" idx="1"/>
          </p:nvPr>
        </p:nvSpPr>
        <p:spPr>
          <a:xfrm>
            <a:off x="311700" y="2121425"/>
            <a:ext cx="5334900" cy="942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0"/>
              </a:spcBef>
              <a:spcAft>
                <a:spcPts val="0"/>
              </a:spcAft>
              <a:buClr>
                <a:schemeClr val="accent2"/>
              </a:buClr>
              <a:buSzPts val="1100"/>
              <a:buChar char="○"/>
              <a:defRPr>
                <a:solidFill>
                  <a:schemeClr val="accent2"/>
                </a:solidFill>
              </a:defRPr>
            </a:lvl2pPr>
            <a:lvl3pPr marL="1371600" lvl="2" indent="-298450">
              <a:spcBef>
                <a:spcPts val="0"/>
              </a:spcBef>
              <a:spcAft>
                <a:spcPts val="0"/>
              </a:spcAft>
              <a:buClr>
                <a:schemeClr val="accent2"/>
              </a:buClr>
              <a:buSzPts val="1100"/>
              <a:buChar char="■"/>
              <a:defRPr>
                <a:solidFill>
                  <a:schemeClr val="accent2"/>
                </a:solidFill>
              </a:defRPr>
            </a:lvl3pPr>
            <a:lvl4pPr marL="1828800" lvl="3" indent="-298450">
              <a:spcBef>
                <a:spcPts val="0"/>
              </a:spcBef>
              <a:spcAft>
                <a:spcPts val="0"/>
              </a:spcAft>
              <a:buClr>
                <a:schemeClr val="accent2"/>
              </a:buClr>
              <a:buSzPts val="1100"/>
              <a:buChar char="●"/>
              <a:defRPr>
                <a:solidFill>
                  <a:schemeClr val="accent2"/>
                </a:solidFill>
              </a:defRPr>
            </a:lvl4pPr>
            <a:lvl5pPr marL="2286000" lvl="4" indent="-298450">
              <a:spcBef>
                <a:spcPts val="0"/>
              </a:spcBef>
              <a:spcAft>
                <a:spcPts val="0"/>
              </a:spcAft>
              <a:buClr>
                <a:schemeClr val="accent2"/>
              </a:buClr>
              <a:buSzPts val="1100"/>
              <a:buChar char="○"/>
              <a:defRPr>
                <a:solidFill>
                  <a:schemeClr val="accent2"/>
                </a:solidFill>
              </a:defRPr>
            </a:lvl5pPr>
            <a:lvl6pPr marL="2743200" lvl="5" indent="-298450">
              <a:spcBef>
                <a:spcPts val="0"/>
              </a:spcBef>
              <a:spcAft>
                <a:spcPts val="0"/>
              </a:spcAft>
              <a:buClr>
                <a:schemeClr val="accent2"/>
              </a:buClr>
              <a:buSzPts val="1100"/>
              <a:buChar char="■"/>
              <a:defRPr>
                <a:solidFill>
                  <a:schemeClr val="accent2"/>
                </a:solidFill>
              </a:defRPr>
            </a:lvl6pPr>
            <a:lvl7pPr marL="3200400" lvl="6" indent="-298450">
              <a:spcBef>
                <a:spcPts val="0"/>
              </a:spcBef>
              <a:spcAft>
                <a:spcPts val="0"/>
              </a:spcAft>
              <a:buClr>
                <a:schemeClr val="accent2"/>
              </a:buClr>
              <a:buSzPts val="1100"/>
              <a:buChar char="●"/>
              <a:defRPr>
                <a:solidFill>
                  <a:schemeClr val="accent2"/>
                </a:solidFill>
              </a:defRPr>
            </a:lvl7pPr>
            <a:lvl8pPr marL="3657600" lvl="7" indent="-298450">
              <a:spcBef>
                <a:spcPts val="0"/>
              </a:spcBef>
              <a:spcAft>
                <a:spcPts val="0"/>
              </a:spcAft>
              <a:buClr>
                <a:schemeClr val="accent2"/>
              </a:buClr>
              <a:buSzPts val="1100"/>
              <a:buChar char="○"/>
              <a:defRPr>
                <a:solidFill>
                  <a:schemeClr val="accent2"/>
                </a:solidFill>
              </a:defRPr>
            </a:lvl8pPr>
            <a:lvl9pPr marL="4114800" lvl="8" indent="-298450">
              <a:spcBef>
                <a:spcPts val="0"/>
              </a:spcBef>
              <a:spcAft>
                <a:spcPts val="0"/>
              </a:spcAft>
              <a:buClr>
                <a:schemeClr val="accent2"/>
              </a:buClr>
              <a:buSzPts val="1100"/>
              <a:buChar char="■"/>
              <a:defRPr>
                <a:solidFill>
                  <a:schemeClr val="accent2"/>
                </a:solidFill>
              </a:defRPr>
            </a:lvl9pPr>
          </a:lstStyle>
          <a:p>
            <a:endParaRPr/>
          </a:p>
        </p:txBody>
      </p:sp>
      <p:sp>
        <p:nvSpPr>
          <p:cNvPr id="57" name="Google Shape;5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8"/>
        <p:cNvGrpSpPr/>
        <p:nvPr/>
      </p:nvGrpSpPr>
      <p:grpSpPr>
        <a:xfrm>
          <a:off x="0" y="0"/>
          <a:ext cx="0" cy="0"/>
          <a:chOff x="0" y="0"/>
          <a:chExt cx="0" cy="0"/>
        </a:xfrm>
      </p:grpSpPr>
      <p:sp>
        <p:nvSpPr>
          <p:cNvPr id="59" name="Google Shape;5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14"/>
        <p:cNvGrpSpPr/>
        <p:nvPr/>
      </p:nvGrpSpPr>
      <p:grpSpPr>
        <a:xfrm>
          <a:off x="0" y="0"/>
          <a:ext cx="0" cy="0"/>
          <a:chOff x="0" y="0"/>
          <a:chExt cx="0" cy="0"/>
        </a:xfrm>
      </p:grpSpPr>
      <p:sp>
        <p:nvSpPr>
          <p:cNvPr id="15" name="Google Shape;15;p3"/>
          <p:cNvSpPr/>
          <p:nvPr/>
        </p:nvSpPr>
        <p:spPr>
          <a:xfrm>
            <a:off x="0" y="48099"/>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6" name="Google Shape;16;p3"/>
          <p:cNvSpPr/>
          <p:nvPr/>
        </p:nvSpPr>
        <p:spPr>
          <a:xfrm>
            <a:off x="0" y="0"/>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accent3"/>
          </a:solidFill>
          <a:ln>
            <a:noFill/>
          </a:ln>
        </p:spPr>
      </p:sp>
      <p:sp>
        <p:nvSpPr>
          <p:cNvPr id="17" name="Google Shape;17;p3"/>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8" name="Google Shape;18;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4"/>
          <p:cNvSpPr/>
          <p:nvPr/>
        </p:nvSpPr>
        <p:spPr>
          <a:xfrm>
            <a:off x="0" y="0"/>
            <a:ext cx="4314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p:nvPr/>
        </p:nvSpPr>
        <p:spPr>
          <a:xfrm>
            <a:off x="0" y="44125"/>
            <a:ext cx="4313625" cy="4399375"/>
          </a:xfrm>
          <a:custGeom>
            <a:avLst/>
            <a:gdLst/>
            <a:ahLst/>
            <a:cxnLst/>
            <a:rect l="l" t="t" r="r" b="b"/>
            <a:pathLst>
              <a:path w="172545" h="175975" extrusionOk="0">
                <a:moveTo>
                  <a:pt x="0" y="157"/>
                </a:moveTo>
                <a:lnTo>
                  <a:pt x="172419" y="0"/>
                </a:lnTo>
                <a:lnTo>
                  <a:pt x="172545" y="126541"/>
                </a:lnTo>
                <a:lnTo>
                  <a:pt x="0" y="175975"/>
                </a:lnTo>
                <a:close/>
              </a:path>
            </a:pathLst>
          </a:custGeom>
          <a:solidFill>
            <a:schemeClr val="accent2"/>
          </a:solidFill>
          <a:ln>
            <a:noFill/>
          </a:ln>
        </p:spPr>
      </p:sp>
      <p:sp>
        <p:nvSpPr>
          <p:cNvPr id="22" name="Google Shape;22;p4"/>
          <p:cNvSpPr/>
          <p:nvPr/>
        </p:nvSpPr>
        <p:spPr>
          <a:xfrm>
            <a:off x="-125" y="0"/>
            <a:ext cx="4316900" cy="4395600"/>
          </a:xfrm>
          <a:custGeom>
            <a:avLst/>
            <a:gdLst/>
            <a:ahLst/>
            <a:cxnLst/>
            <a:rect l="l" t="t" r="r" b="b"/>
            <a:pathLst>
              <a:path w="172676" h="175824" extrusionOk="0">
                <a:moveTo>
                  <a:pt x="0" y="6"/>
                </a:moveTo>
                <a:lnTo>
                  <a:pt x="172676" y="0"/>
                </a:lnTo>
                <a:lnTo>
                  <a:pt x="172562" y="126442"/>
                </a:lnTo>
                <a:lnTo>
                  <a:pt x="0" y="175824"/>
                </a:lnTo>
                <a:close/>
              </a:path>
            </a:pathLst>
          </a:custGeom>
          <a:solidFill>
            <a:schemeClr val="dk1"/>
          </a:solidFill>
          <a:ln>
            <a:noFill/>
          </a:ln>
        </p:spPr>
      </p:sp>
      <p:sp>
        <p:nvSpPr>
          <p:cNvPr id="23" name="Google Shape;23;p4"/>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4" name="Google Shape;24;p4"/>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25" name="Google Shape;25;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6"/>
        <p:cNvGrpSpPr/>
        <p:nvPr/>
      </p:nvGrpSpPr>
      <p:grpSpPr>
        <a:xfrm>
          <a:off x="0" y="0"/>
          <a:ext cx="0" cy="0"/>
          <a:chOff x="0" y="0"/>
          <a:chExt cx="0" cy="0"/>
        </a:xfrm>
      </p:grpSpPr>
      <p:sp>
        <p:nvSpPr>
          <p:cNvPr id="27" name="Google Shape;27;p5"/>
          <p:cNvSpPr/>
          <p:nvPr/>
        </p:nvSpPr>
        <p:spPr>
          <a:xfrm>
            <a:off x="0" y="0"/>
            <a:ext cx="9144000" cy="1277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5"/>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9" name="Google Shape;29;p5"/>
          <p:cNvSpPr txBox="1">
            <a:spLocks noGrp="1"/>
          </p:cNvSpPr>
          <p:nvPr>
            <p:ph type="body" idx="1"/>
          </p:nvPr>
        </p:nvSpPr>
        <p:spPr>
          <a:xfrm>
            <a:off x="311700" y="1505700"/>
            <a:ext cx="3999900" cy="3076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0" name="Google Shape;30;p5"/>
          <p:cNvSpPr txBox="1">
            <a:spLocks noGrp="1"/>
          </p:cNvSpPr>
          <p:nvPr>
            <p:ph type="body" idx="2"/>
          </p:nvPr>
        </p:nvSpPr>
        <p:spPr>
          <a:xfrm>
            <a:off x="4832400" y="1505700"/>
            <a:ext cx="3999900" cy="3076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1" name="Google Shape;31;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2"/>
        <p:cNvGrpSpPr/>
        <p:nvPr/>
      </p:nvGrpSpPr>
      <p:grpSpPr>
        <a:xfrm>
          <a:off x="0" y="0"/>
          <a:ext cx="0" cy="0"/>
          <a:chOff x="0" y="0"/>
          <a:chExt cx="0" cy="0"/>
        </a:xfrm>
      </p:grpSpPr>
      <p:sp>
        <p:nvSpPr>
          <p:cNvPr id="33" name="Google Shape;33;p6"/>
          <p:cNvSpPr/>
          <p:nvPr/>
        </p:nvSpPr>
        <p:spPr>
          <a:xfrm>
            <a:off x="0" y="0"/>
            <a:ext cx="9144000" cy="1277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5" name="Google Shape;35;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p:nvPr/>
        </p:nvSpPr>
        <p:spPr>
          <a:xfrm>
            <a:off x="0" y="0"/>
            <a:ext cx="37644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txBox="1">
            <a:spLocks noGrp="1"/>
          </p:cNvSpPr>
          <p:nvPr>
            <p:ph type="title"/>
          </p:nvPr>
        </p:nvSpPr>
        <p:spPr>
          <a:xfrm>
            <a:off x="311725" y="500925"/>
            <a:ext cx="3127500" cy="18291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9" name="Google Shape;39;p7"/>
          <p:cNvSpPr txBox="1">
            <a:spLocks noGrp="1"/>
          </p:cNvSpPr>
          <p:nvPr>
            <p:ph type="body" idx="1"/>
          </p:nvPr>
        </p:nvSpPr>
        <p:spPr>
          <a:xfrm>
            <a:off x="311700" y="2390650"/>
            <a:ext cx="3127500" cy="22980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0"/>
              </a:spcBef>
              <a:spcAft>
                <a:spcPts val="0"/>
              </a:spcAft>
              <a:buClr>
                <a:schemeClr val="accent2"/>
              </a:buClr>
              <a:buSzPts val="1100"/>
              <a:buChar char="○"/>
              <a:defRPr>
                <a:solidFill>
                  <a:schemeClr val="accent2"/>
                </a:solidFill>
              </a:defRPr>
            </a:lvl2pPr>
            <a:lvl3pPr marL="1371600" lvl="2" indent="-298450">
              <a:spcBef>
                <a:spcPts val="0"/>
              </a:spcBef>
              <a:spcAft>
                <a:spcPts val="0"/>
              </a:spcAft>
              <a:buClr>
                <a:schemeClr val="accent2"/>
              </a:buClr>
              <a:buSzPts val="1100"/>
              <a:buChar char="■"/>
              <a:defRPr>
                <a:solidFill>
                  <a:schemeClr val="accent2"/>
                </a:solidFill>
              </a:defRPr>
            </a:lvl3pPr>
            <a:lvl4pPr marL="1828800" lvl="3" indent="-298450">
              <a:spcBef>
                <a:spcPts val="0"/>
              </a:spcBef>
              <a:spcAft>
                <a:spcPts val="0"/>
              </a:spcAft>
              <a:buClr>
                <a:schemeClr val="accent2"/>
              </a:buClr>
              <a:buSzPts val="1100"/>
              <a:buChar char="●"/>
              <a:defRPr>
                <a:solidFill>
                  <a:schemeClr val="accent2"/>
                </a:solidFill>
              </a:defRPr>
            </a:lvl4pPr>
            <a:lvl5pPr marL="2286000" lvl="4" indent="-298450">
              <a:spcBef>
                <a:spcPts val="0"/>
              </a:spcBef>
              <a:spcAft>
                <a:spcPts val="0"/>
              </a:spcAft>
              <a:buClr>
                <a:schemeClr val="accent2"/>
              </a:buClr>
              <a:buSzPts val="1100"/>
              <a:buChar char="○"/>
              <a:defRPr>
                <a:solidFill>
                  <a:schemeClr val="accent2"/>
                </a:solidFill>
              </a:defRPr>
            </a:lvl5pPr>
            <a:lvl6pPr marL="2743200" lvl="5" indent="-298450">
              <a:spcBef>
                <a:spcPts val="0"/>
              </a:spcBef>
              <a:spcAft>
                <a:spcPts val="0"/>
              </a:spcAft>
              <a:buClr>
                <a:schemeClr val="accent2"/>
              </a:buClr>
              <a:buSzPts val="1100"/>
              <a:buChar char="■"/>
              <a:defRPr>
                <a:solidFill>
                  <a:schemeClr val="accent2"/>
                </a:solidFill>
              </a:defRPr>
            </a:lvl6pPr>
            <a:lvl7pPr marL="3200400" lvl="6" indent="-298450">
              <a:spcBef>
                <a:spcPts val="0"/>
              </a:spcBef>
              <a:spcAft>
                <a:spcPts val="0"/>
              </a:spcAft>
              <a:buClr>
                <a:schemeClr val="accent2"/>
              </a:buClr>
              <a:buSzPts val="1100"/>
              <a:buChar char="●"/>
              <a:defRPr>
                <a:solidFill>
                  <a:schemeClr val="accent2"/>
                </a:solidFill>
              </a:defRPr>
            </a:lvl7pPr>
            <a:lvl8pPr marL="3657600" lvl="7" indent="-298450">
              <a:spcBef>
                <a:spcPts val="0"/>
              </a:spcBef>
              <a:spcAft>
                <a:spcPts val="0"/>
              </a:spcAft>
              <a:buClr>
                <a:schemeClr val="accent2"/>
              </a:buClr>
              <a:buSzPts val="1100"/>
              <a:buChar char="○"/>
              <a:defRPr>
                <a:solidFill>
                  <a:schemeClr val="accent2"/>
                </a:solidFill>
              </a:defRPr>
            </a:lvl8pPr>
            <a:lvl9pPr marL="4114800" lvl="8" indent="-298450">
              <a:spcBef>
                <a:spcPts val="0"/>
              </a:spcBef>
              <a:spcAft>
                <a:spcPts val="0"/>
              </a:spcAft>
              <a:buClr>
                <a:schemeClr val="accent2"/>
              </a:buClr>
              <a:buSzPts val="1100"/>
              <a:buChar char="■"/>
              <a:defRPr>
                <a:solidFill>
                  <a:schemeClr val="accent2"/>
                </a:solidFill>
              </a:defRPr>
            </a:lvl9pPr>
          </a:lstStyle>
          <a:p>
            <a:endParaRPr/>
          </a:p>
        </p:txBody>
      </p:sp>
      <p:sp>
        <p:nvSpPr>
          <p:cNvPr id="40" name="Google Shape;40;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41"/>
        <p:cNvGrpSpPr/>
        <p:nvPr/>
      </p:nvGrpSpPr>
      <p:grpSpPr>
        <a:xfrm>
          <a:off x="0" y="0"/>
          <a:ext cx="0" cy="0"/>
          <a:chOff x="0" y="0"/>
          <a:chExt cx="0" cy="0"/>
        </a:xfrm>
      </p:grpSpPr>
      <p:sp>
        <p:nvSpPr>
          <p:cNvPr id="42" name="Google Shape;42;p8"/>
          <p:cNvSpPr txBox="1">
            <a:spLocks noGrp="1"/>
          </p:cNvSpPr>
          <p:nvPr>
            <p:ph type="title"/>
          </p:nvPr>
        </p:nvSpPr>
        <p:spPr>
          <a:xfrm>
            <a:off x="311675" y="798600"/>
            <a:ext cx="6247800" cy="3546300"/>
          </a:xfrm>
          <a:prstGeom prst="rect">
            <a:avLst/>
          </a:prstGeom>
        </p:spPr>
        <p:txBody>
          <a:bodyPr spcFirstLastPara="1" wrap="square" lIns="91425" tIns="91425" rIns="91425" bIns="91425" anchor="ctr" anchorCtr="0">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43" name="Google Shape;43;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4"/>
        <p:cNvGrpSpPr/>
        <p:nvPr/>
      </p:nvGrpSpPr>
      <p:grpSpPr>
        <a:xfrm>
          <a:off x="0" y="0"/>
          <a:ext cx="0" cy="0"/>
          <a:chOff x="0" y="0"/>
          <a:chExt cx="0" cy="0"/>
        </a:xfrm>
      </p:grpSpPr>
      <p:sp>
        <p:nvSpPr>
          <p:cNvPr id="45" name="Google Shape;45;p9"/>
          <p:cNvSpPr/>
          <p:nvPr/>
        </p:nvSpPr>
        <p:spPr>
          <a:xfrm>
            <a:off x="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9"/>
          <p:cNvSpPr txBox="1">
            <a:spLocks noGrp="1"/>
          </p:cNvSpPr>
          <p:nvPr>
            <p:ph type="title"/>
          </p:nvPr>
        </p:nvSpPr>
        <p:spPr>
          <a:xfrm>
            <a:off x="311300" y="500925"/>
            <a:ext cx="3704400" cy="20496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47" name="Google Shape;47;p9"/>
          <p:cNvSpPr txBox="1">
            <a:spLocks noGrp="1"/>
          </p:cNvSpPr>
          <p:nvPr>
            <p:ph type="subTitle" idx="1"/>
          </p:nvPr>
        </p:nvSpPr>
        <p:spPr>
          <a:xfrm>
            <a:off x="304800" y="2626725"/>
            <a:ext cx="3704400" cy="9267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accent2"/>
              </a:buClr>
              <a:buSzPts val="1600"/>
              <a:buNone/>
              <a:defRPr sz="1600">
                <a:solidFill>
                  <a:schemeClr val="accent2"/>
                </a:solidFill>
              </a:defRPr>
            </a:lvl1pPr>
            <a:lvl2pPr lvl="1">
              <a:lnSpc>
                <a:spcPct val="100000"/>
              </a:lnSpc>
              <a:spcBef>
                <a:spcPts val="0"/>
              </a:spcBef>
              <a:spcAft>
                <a:spcPts val="0"/>
              </a:spcAft>
              <a:buClr>
                <a:schemeClr val="accent2"/>
              </a:buClr>
              <a:buSzPts val="1600"/>
              <a:buNone/>
              <a:defRPr sz="1600">
                <a:solidFill>
                  <a:schemeClr val="accent2"/>
                </a:solidFill>
              </a:defRPr>
            </a:lvl2pPr>
            <a:lvl3pPr lvl="2">
              <a:lnSpc>
                <a:spcPct val="100000"/>
              </a:lnSpc>
              <a:spcBef>
                <a:spcPts val="0"/>
              </a:spcBef>
              <a:spcAft>
                <a:spcPts val="0"/>
              </a:spcAft>
              <a:buClr>
                <a:schemeClr val="accent2"/>
              </a:buClr>
              <a:buSzPts val="1600"/>
              <a:buNone/>
              <a:defRPr sz="1600">
                <a:solidFill>
                  <a:schemeClr val="accent2"/>
                </a:solidFill>
              </a:defRPr>
            </a:lvl3pPr>
            <a:lvl4pPr lvl="3">
              <a:lnSpc>
                <a:spcPct val="100000"/>
              </a:lnSpc>
              <a:spcBef>
                <a:spcPts val="0"/>
              </a:spcBef>
              <a:spcAft>
                <a:spcPts val="0"/>
              </a:spcAft>
              <a:buClr>
                <a:schemeClr val="accent2"/>
              </a:buClr>
              <a:buSzPts val="1600"/>
              <a:buNone/>
              <a:defRPr sz="1600">
                <a:solidFill>
                  <a:schemeClr val="accent2"/>
                </a:solidFill>
              </a:defRPr>
            </a:lvl4pPr>
            <a:lvl5pPr lvl="4">
              <a:lnSpc>
                <a:spcPct val="100000"/>
              </a:lnSpc>
              <a:spcBef>
                <a:spcPts val="0"/>
              </a:spcBef>
              <a:spcAft>
                <a:spcPts val="0"/>
              </a:spcAft>
              <a:buClr>
                <a:schemeClr val="accent2"/>
              </a:buClr>
              <a:buSzPts val="1600"/>
              <a:buNone/>
              <a:defRPr sz="1600">
                <a:solidFill>
                  <a:schemeClr val="accent2"/>
                </a:solidFill>
              </a:defRPr>
            </a:lvl5pPr>
            <a:lvl6pPr lvl="5">
              <a:lnSpc>
                <a:spcPct val="100000"/>
              </a:lnSpc>
              <a:spcBef>
                <a:spcPts val="0"/>
              </a:spcBef>
              <a:spcAft>
                <a:spcPts val="0"/>
              </a:spcAft>
              <a:buClr>
                <a:schemeClr val="accent2"/>
              </a:buClr>
              <a:buSzPts val="1600"/>
              <a:buNone/>
              <a:defRPr sz="1600">
                <a:solidFill>
                  <a:schemeClr val="accent2"/>
                </a:solidFill>
              </a:defRPr>
            </a:lvl6pPr>
            <a:lvl7pPr lvl="6">
              <a:lnSpc>
                <a:spcPct val="100000"/>
              </a:lnSpc>
              <a:spcBef>
                <a:spcPts val="0"/>
              </a:spcBef>
              <a:spcAft>
                <a:spcPts val="0"/>
              </a:spcAft>
              <a:buClr>
                <a:schemeClr val="accent2"/>
              </a:buClr>
              <a:buSzPts val="1600"/>
              <a:buNone/>
              <a:defRPr sz="1600">
                <a:solidFill>
                  <a:schemeClr val="accent2"/>
                </a:solidFill>
              </a:defRPr>
            </a:lvl7pPr>
            <a:lvl8pPr lvl="7">
              <a:lnSpc>
                <a:spcPct val="100000"/>
              </a:lnSpc>
              <a:spcBef>
                <a:spcPts val="0"/>
              </a:spcBef>
              <a:spcAft>
                <a:spcPts val="0"/>
              </a:spcAft>
              <a:buClr>
                <a:schemeClr val="accent2"/>
              </a:buClr>
              <a:buSzPts val="1600"/>
              <a:buNone/>
              <a:defRPr sz="1600">
                <a:solidFill>
                  <a:schemeClr val="accent2"/>
                </a:solidFill>
              </a:defRPr>
            </a:lvl8pPr>
            <a:lvl9pPr lvl="8">
              <a:lnSpc>
                <a:spcPct val="100000"/>
              </a:lnSpc>
              <a:spcBef>
                <a:spcPts val="0"/>
              </a:spcBef>
              <a:spcAft>
                <a:spcPts val="0"/>
              </a:spcAft>
              <a:buClr>
                <a:schemeClr val="accent2"/>
              </a:buClr>
              <a:buSzPts val="1600"/>
              <a:buNone/>
              <a:defRPr sz="1600">
                <a:solidFill>
                  <a:schemeClr val="accent2"/>
                </a:solidFill>
              </a:defRPr>
            </a:lvl9pPr>
          </a:lstStyle>
          <a:p>
            <a:endParaRPr/>
          </a:p>
        </p:txBody>
      </p:sp>
      <p:sp>
        <p:nvSpPr>
          <p:cNvPr id="48" name="Google Shape;48;p9"/>
          <p:cNvSpPr txBox="1">
            <a:spLocks noGrp="1"/>
          </p:cNvSpPr>
          <p:nvPr>
            <p:ph type="body" idx="2"/>
          </p:nvPr>
        </p:nvSpPr>
        <p:spPr>
          <a:xfrm>
            <a:off x="4879025" y="500925"/>
            <a:ext cx="3954000" cy="4111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49" name="Google Shape;49;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0"/>
        <p:cNvGrpSpPr/>
        <p:nvPr/>
      </p:nvGrpSpPr>
      <p:grpSpPr>
        <a:xfrm>
          <a:off x="0" y="0"/>
          <a:ext cx="0" cy="0"/>
          <a:chOff x="0" y="0"/>
          <a:chExt cx="0" cy="0"/>
        </a:xfrm>
      </p:grpSpPr>
      <p:sp>
        <p:nvSpPr>
          <p:cNvPr id="51" name="Google Shape;51;p10"/>
          <p:cNvSpPr/>
          <p:nvPr/>
        </p:nvSpPr>
        <p:spPr>
          <a:xfrm>
            <a:off x="0" y="4369000"/>
            <a:ext cx="9144000" cy="774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10"/>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Clr>
                <a:schemeClr val="lt1"/>
              </a:buClr>
              <a:buSzPts val="1300"/>
              <a:buFont typeface="Merriweather"/>
              <a:buNone/>
              <a:defRPr>
                <a:solidFill>
                  <a:schemeClr val="lt1"/>
                </a:solidFill>
                <a:latin typeface="Merriweather"/>
                <a:ea typeface="Merriweather"/>
                <a:cs typeface="Merriweather"/>
                <a:sym typeface="Merriweather"/>
              </a:defRPr>
            </a:lvl1pPr>
          </a:lstStyle>
          <a:p>
            <a:endParaRPr/>
          </a:p>
        </p:txBody>
      </p:sp>
      <p:sp>
        <p:nvSpPr>
          <p:cNvPr id="53" name="Google Shape;5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aradig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1pPr>
            <a:lvl2pPr lvl="1">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2pPr>
            <a:lvl3pPr lvl="2">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3pPr>
            <a:lvl4pPr lvl="3">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4pPr>
            <a:lvl5pPr lvl="4">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5pPr>
            <a:lvl6pPr lvl="5">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6pPr>
            <a:lvl7pPr lvl="6">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7pPr>
            <a:lvl8pPr lvl="7">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8pPr>
            <a:lvl9pPr lvl="8">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dk2"/>
              </a:buClr>
              <a:buSzPts val="1300"/>
              <a:buFont typeface="Roboto"/>
              <a:buChar char="●"/>
              <a:defRPr sz="1300">
                <a:solidFill>
                  <a:schemeClr val="dk2"/>
                </a:solidFill>
                <a:latin typeface="Roboto"/>
                <a:ea typeface="Roboto"/>
                <a:cs typeface="Roboto"/>
                <a:sym typeface="Roboto"/>
              </a:defRPr>
            </a:lvl1pPr>
            <a:lvl2pPr marL="914400" lvl="1"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2pPr>
            <a:lvl3pPr marL="1371600" lvl="2"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3pPr>
            <a:lvl4pPr marL="1828800" lvl="3"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4pPr>
            <a:lvl5pPr marL="2286000" lvl="4"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5pPr>
            <a:lvl6pPr marL="2743200" lvl="5"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6pPr>
            <a:lvl7pPr marL="3200400" lvl="6"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7pPr>
            <a:lvl8pPr marL="3657600" lvl="7"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8pPr>
            <a:lvl9pPr marL="4114800" lvl="8"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Roboto"/>
                <a:ea typeface="Roboto"/>
                <a:cs typeface="Roboto"/>
                <a:sym typeface="Roboto"/>
              </a:defRPr>
            </a:lvl1pPr>
            <a:lvl2pPr lvl="1" algn="r">
              <a:buNone/>
              <a:defRPr sz="1000">
                <a:solidFill>
                  <a:schemeClr val="dk2"/>
                </a:solidFill>
                <a:latin typeface="Roboto"/>
                <a:ea typeface="Roboto"/>
                <a:cs typeface="Roboto"/>
                <a:sym typeface="Roboto"/>
              </a:defRPr>
            </a:lvl2pPr>
            <a:lvl3pPr lvl="2" algn="r">
              <a:buNone/>
              <a:defRPr sz="1000">
                <a:solidFill>
                  <a:schemeClr val="dk2"/>
                </a:solidFill>
                <a:latin typeface="Roboto"/>
                <a:ea typeface="Roboto"/>
                <a:cs typeface="Roboto"/>
                <a:sym typeface="Roboto"/>
              </a:defRPr>
            </a:lvl3pPr>
            <a:lvl4pPr lvl="3" algn="r">
              <a:buNone/>
              <a:defRPr sz="1000">
                <a:solidFill>
                  <a:schemeClr val="dk2"/>
                </a:solidFill>
                <a:latin typeface="Roboto"/>
                <a:ea typeface="Roboto"/>
                <a:cs typeface="Roboto"/>
                <a:sym typeface="Roboto"/>
              </a:defRPr>
            </a:lvl4pPr>
            <a:lvl5pPr lvl="4" algn="r">
              <a:buNone/>
              <a:defRPr sz="1000">
                <a:solidFill>
                  <a:schemeClr val="dk2"/>
                </a:solidFill>
                <a:latin typeface="Roboto"/>
                <a:ea typeface="Roboto"/>
                <a:cs typeface="Roboto"/>
                <a:sym typeface="Roboto"/>
              </a:defRPr>
            </a:lvl5pPr>
            <a:lvl6pPr lvl="5" algn="r">
              <a:buNone/>
              <a:defRPr sz="1000">
                <a:solidFill>
                  <a:schemeClr val="dk2"/>
                </a:solidFill>
                <a:latin typeface="Roboto"/>
                <a:ea typeface="Roboto"/>
                <a:cs typeface="Roboto"/>
                <a:sym typeface="Roboto"/>
              </a:defRPr>
            </a:lvl6pPr>
            <a:lvl7pPr lvl="6" algn="r">
              <a:buNone/>
              <a:defRPr sz="1000">
                <a:solidFill>
                  <a:schemeClr val="dk2"/>
                </a:solidFill>
                <a:latin typeface="Roboto"/>
                <a:ea typeface="Roboto"/>
                <a:cs typeface="Roboto"/>
                <a:sym typeface="Roboto"/>
              </a:defRPr>
            </a:lvl7pPr>
            <a:lvl8pPr lvl="7" algn="r">
              <a:buNone/>
              <a:defRPr sz="1000">
                <a:solidFill>
                  <a:schemeClr val="dk2"/>
                </a:solidFill>
                <a:latin typeface="Roboto"/>
                <a:ea typeface="Roboto"/>
                <a:cs typeface="Roboto"/>
                <a:sym typeface="Roboto"/>
              </a:defRPr>
            </a:lvl8pPr>
            <a:lvl9pPr lvl="8" algn="r">
              <a:buNone/>
              <a:defRPr sz="1000">
                <a:solidFill>
                  <a:schemeClr val="dk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cs.google.com/document/d/1Spig8dMOiO45xoCp3tPX9gJgO6UuOuyQrHPFGy2io-E/edit?usp=sharing" TargetMode="External"/><Relationship Id="rId2" Type="http://schemas.openxmlformats.org/officeDocument/2006/relationships/notesSlide" Target="../notesSlides/notesSlide10.xml"/><Relationship Id="rId1" Type="http://schemas.openxmlformats.org/officeDocument/2006/relationships/slideLayout" Target="../slideLayouts/slideLayout9.xml"/><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9.xml"/><Relationship Id="rId5" Type="http://schemas.openxmlformats.org/officeDocument/2006/relationships/hyperlink" Target="https://drive.google.com/file/d/1n7_J8_SN4xhM0BT6jLukAW2zTvUY_fLD/view?usp=sharing" TargetMode="External"/><Relationship Id="rId4" Type="http://schemas.openxmlformats.org/officeDocument/2006/relationships/hyperlink" Target="https://www.ceridian.com/products/dayforce"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drive.google.com/file/d/16gQ_MuLjXdgOEZ5e9EYjxFfxaBLy_aKy/view?usp=sharing" TargetMode="External"/><Relationship Id="rId3" Type="http://schemas.openxmlformats.org/officeDocument/2006/relationships/image" Target="../media/image10.png"/><Relationship Id="rId7" Type="http://schemas.openxmlformats.org/officeDocument/2006/relationships/hyperlink" Target="https://drive.google.com/file/d/1GBC7hQPMRbR7A91Otwt1S6uQ9lFIUcA_/view?usp=sharing" TargetMode="External"/><Relationship Id="rId2" Type="http://schemas.openxmlformats.org/officeDocument/2006/relationships/notesSlide" Target="../notesSlides/notesSlide12.xml"/><Relationship Id="rId1" Type="http://schemas.openxmlformats.org/officeDocument/2006/relationships/slideLayout" Target="../slideLayouts/slideLayout9.xml"/><Relationship Id="rId6" Type="http://schemas.openxmlformats.org/officeDocument/2006/relationships/hyperlink" Target="https://drive.google.com/file/d/1RjjSBSUP6cUHOPd9xZ7Nv4HTAdmbKCjX/view?usp=sharing" TargetMode="External"/><Relationship Id="rId5" Type="http://schemas.openxmlformats.org/officeDocument/2006/relationships/hyperlink" Target="https://www.adp.com/what-we-offer/products/totalsource-peo/totalsource-features.aspx" TargetMode="External"/><Relationship Id="rId4" Type="http://schemas.openxmlformats.org/officeDocument/2006/relationships/hyperlink" Target="https://www.adp.com/what-we-offer/payroll/payroll-for-1-49-employees/payroll-packages.asp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9.xml"/><Relationship Id="rId4" Type="http://schemas.openxmlformats.org/officeDocument/2006/relationships/hyperlink" Target="https://www.paychex.com/business-solutions/midsize-business-solution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drive.google.com/file/d/1zOB88rlRflsVTbd_mKf2TNKC6qmmlQMC/view?usp=sharing" TargetMode="External"/><Relationship Id="rId2" Type="http://schemas.openxmlformats.org/officeDocument/2006/relationships/notesSlide" Target="../notesSlides/notesSlide14.xml"/><Relationship Id="rId1" Type="http://schemas.openxmlformats.org/officeDocument/2006/relationships/slideLayout" Target="../slideLayouts/slideLayout9.xml"/><Relationship Id="rId5" Type="http://schemas.openxmlformats.org/officeDocument/2006/relationships/hyperlink" Target="https://drive.google.com/file/d/1N20dzgt_W0EI4xmGKMPrQjOsqMjBU0Al/view?usp=sharing" TargetMode="External"/><Relationship Id="rId4" Type="http://schemas.openxmlformats.org/officeDocument/2006/relationships/hyperlink" Target="https://drive.google.com/file/d/1JtOkfONmRFMjamOBF9qTkYKcyiDBT801/view?usp=sharing"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9.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9.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8" Type="http://schemas.openxmlformats.org/officeDocument/2006/relationships/hyperlink" Target="https://www.brookings.edu/blog/social-mobility-memos/2017/01/30/paid-family-leave-balancing-benefits-and-costs/" TargetMode="External"/><Relationship Id="rId3" Type="http://schemas.openxmlformats.org/officeDocument/2006/relationships/hyperlink" Target="https://humaninterest.com/learn/articles/403b-compared-to-401k-retirement-plans-for-non-profits/" TargetMode="External"/><Relationship Id="rId7" Type="http://schemas.openxmlformats.org/officeDocument/2006/relationships/hyperlink" Target="https://www.ncleg.gov/Sessions/2021/Bills/House/PDF/H597v1.pdf" TargetMode="External"/><Relationship Id="rId2" Type="http://schemas.openxmlformats.org/officeDocument/2006/relationships/notesSlide" Target="../notesSlides/notesSlide6.xml"/><Relationship Id="rId1" Type="http://schemas.openxmlformats.org/officeDocument/2006/relationships/slideLayout" Target="../slideLayouts/slideLayout9.xml"/><Relationship Id="rId6" Type="http://schemas.openxmlformats.org/officeDocument/2006/relationships/hyperlink" Target="https://hbr.org/2021/01/how-small-companies-can-offer-great-paid-leave-programs" TargetMode="External"/><Relationship Id="rId5" Type="http://schemas.openxmlformats.org/officeDocument/2006/relationships/hyperlink" Target="https://www.ramseysolutions.com/retirement/403b-vs-401k" TargetMode="External"/><Relationship Id="rId4" Type="http://schemas.openxmlformats.org/officeDocument/2006/relationships/hyperlink" Target="https://www.forbes.com/sites/simonmoore/2018/04/18/pros-and-cons-of-403b-plans-for-educators-and-non-profit-workers/?sh=1d5b0b157ec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shrm.org/resourcesandtools/tools-and-samples/hr-forms/pages/independent_contractor_checklist.aspx" TargetMode="External"/><Relationship Id="rId2" Type="http://schemas.openxmlformats.org/officeDocument/2006/relationships/notesSlide" Target="../notesSlides/notesSlide7.xml"/><Relationship Id="rId1" Type="http://schemas.openxmlformats.org/officeDocument/2006/relationships/slideLayout" Target="../slideLayouts/slideLayout9.xml"/><Relationship Id="rId6" Type="http://schemas.openxmlformats.org/officeDocument/2006/relationships/hyperlink" Target="https://docs.google.com/document/u/0/d/1DiVqdORbUmpK8Hbdgy54bFsphuNVPQYSFkYLuJfNk8s/edit" TargetMode="External"/><Relationship Id="rId5" Type="http://schemas.openxmlformats.org/officeDocument/2006/relationships/hyperlink" Target="https://www.sec.gov/Archives/edgar/data/788920/000119312512173378/d338181dex102.htm" TargetMode="External"/><Relationship Id="rId4" Type="http://schemas.openxmlformats.org/officeDocument/2006/relationships/hyperlink" Target="https://www.handbooks.io/resources/an-employee-handbook-for-1099-contractors-what-goes-in-and-what-should-stay-out/"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9.xml"/><Relationship Id="rId4" Type="http://schemas.openxmlformats.org/officeDocument/2006/relationships/hyperlink" Target="https://docs.google.com/forms/d/e/1FAIpQLSd3GiwXxVyKRN3vunJtrj0PACdD-EVf6H1B1IriYAX3155UlA/viewform?usp=sf_lin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63"/>
        <p:cNvGrpSpPr/>
        <p:nvPr/>
      </p:nvGrpSpPr>
      <p:grpSpPr>
        <a:xfrm>
          <a:off x="0" y="0"/>
          <a:ext cx="0" cy="0"/>
          <a:chOff x="0" y="0"/>
          <a:chExt cx="0" cy="0"/>
        </a:xfrm>
      </p:grpSpPr>
      <p:sp>
        <p:nvSpPr>
          <p:cNvPr id="64" name="Google Shape;64;p13"/>
          <p:cNvSpPr txBox="1">
            <a:spLocks noGrp="1"/>
          </p:cNvSpPr>
          <p:nvPr>
            <p:ph type="ctrTitle"/>
          </p:nvPr>
        </p:nvSpPr>
        <p:spPr>
          <a:xfrm>
            <a:off x="311700" y="539725"/>
            <a:ext cx="8520600" cy="1282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Times New Roman"/>
                <a:ea typeface="Times New Roman"/>
                <a:cs typeface="Times New Roman"/>
                <a:sym typeface="Times New Roman"/>
              </a:rPr>
              <a:t>The Cain Center for the Arts</a:t>
            </a:r>
            <a:endParaRPr>
              <a:latin typeface="Times New Roman"/>
              <a:ea typeface="Times New Roman"/>
              <a:cs typeface="Times New Roman"/>
              <a:sym typeface="Times New Roman"/>
            </a:endParaRPr>
          </a:p>
          <a:p>
            <a:pPr marL="0" lvl="0" indent="0" algn="l" rtl="0">
              <a:spcBef>
                <a:spcPts val="0"/>
              </a:spcBef>
              <a:spcAft>
                <a:spcPts val="0"/>
              </a:spcAft>
              <a:buNone/>
            </a:pPr>
            <a:r>
              <a:rPr lang="en">
                <a:latin typeface="Times New Roman"/>
                <a:ea typeface="Times New Roman"/>
                <a:cs typeface="Times New Roman"/>
                <a:sym typeface="Times New Roman"/>
              </a:rPr>
              <a:t>(Final)</a:t>
            </a:r>
            <a:endParaRPr>
              <a:latin typeface="Times New Roman"/>
              <a:ea typeface="Times New Roman"/>
              <a:cs typeface="Times New Roman"/>
              <a:sym typeface="Times New Roman"/>
            </a:endParaRPr>
          </a:p>
        </p:txBody>
      </p:sp>
      <p:sp>
        <p:nvSpPr>
          <p:cNvPr id="65" name="Google Shape;65;p13"/>
          <p:cNvSpPr txBox="1">
            <a:spLocks noGrp="1"/>
          </p:cNvSpPr>
          <p:nvPr>
            <p:ph type="subTitle" idx="1"/>
          </p:nvPr>
        </p:nvSpPr>
        <p:spPr>
          <a:xfrm>
            <a:off x="311700" y="1878560"/>
            <a:ext cx="4242600" cy="738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Times New Roman"/>
                <a:ea typeface="Times New Roman"/>
                <a:cs typeface="Times New Roman"/>
                <a:sym typeface="Times New Roman"/>
              </a:rPr>
              <a:t>HR 671 - Katie Rogers</a:t>
            </a:r>
            <a:endParaRPr>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2"/>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Autofit/>
          </a:bodyPr>
          <a:lstStyle/>
          <a:p>
            <a:pPr marL="0" lvl="0" indent="0" algn="l" rtl="0">
              <a:lnSpc>
                <a:spcPct val="80000"/>
              </a:lnSpc>
              <a:spcBef>
                <a:spcPts val="0"/>
              </a:spcBef>
              <a:spcAft>
                <a:spcPts val="0"/>
              </a:spcAft>
              <a:buSzPts val="935"/>
              <a:buNone/>
            </a:pPr>
            <a:r>
              <a:rPr lang="en" sz="1804">
                <a:latin typeface="Times New Roman"/>
                <a:ea typeface="Times New Roman"/>
                <a:cs typeface="Times New Roman"/>
                <a:sym typeface="Times New Roman"/>
              </a:rPr>
              <a:t>Suggestions for Changes to the Employee Handbook</a:t>
            </a:r>
            <a:endParaRPr sz="1804">
              <a:latin typeface="Times New Roman"/>
              <a:ea typeface="Times New Roman"/>
              <a:cs typeface="Times New Roman"/>
              <a:sym typeface="Times New Roman"/>
            </a:endParaRPr>
          </a:p>
          <a:p>
            <a:pPr marL="0" lvl="0" indent="0" algn="l" rtl="0">
              <a:lnSpc>
                <a:spcPct val="80000"/>
              </a:lnSpc>
              <a:spcBef>
                <a:spcPts val="0"/>
              </a:spcBef>
              <a:spcAft>
                <a:spcPts val="0"/>
              </a:spcAft>
              <a:buSzPts val="935"/>
              <a:buNone/>
            </a:pPr>
            <a:endParaRPr sz="1105"/>
          </a:p>
        </p:txBody>
      </p:sp>
      <p:sp>
        <p:nvSpPr>
          <p:cNvPr id="126" name="Google Shape;126;p22"/>
          <p:cNvSpPr txBox="1"/>
          <p:nvPr/>
        </p:nvSpPr>
        <p:spPr>
          <a:xfrm>
            <a:off x="0" y="53275"/>
            <a:ext cx="9069900" cy="3223200"/>
          </a:xfrm>
          <a:prstGeom prst="rect">
            <a:avLst/>
          </a:prstGeom>
          <a:noFill/>
          <a:ln>
            <a:noFill/>
          </a:ln>
        </p:spPr>
        <p:txBody>
          <a:bodyPr spcFirstLastPara="1" wrap="square" lIns="91425" tIns="91425" rIns="91425" bIns="91425" anchor="t" anchorCtr="0">
            <a:spAutoFit/>
          </a:bodyPr>
          <a:lstStyle/>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Drug and alcohol free workplace policy page 16 - I am afraid this is not specific enough in regards to the alcohol consumption “in moderation”. I suggest making a drink limit for the events.</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u="sng">
                <a:solidFill>
                  <a:srgbClr val="1155CC"/>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Responsible use of Alcohol Policy</a:t>
            </a:r>
            <a:r>
              <a:rPr lang="en" sz="1800">
                <a:latin typeface="Times New Roman"/>
                <a:ea typeface="Times New Roman"/>
                <a:cs typeface="Times New Roman"/>
                <a:sym typeface="Times New Roman"/>
              </a:rPr>
              <a:t> </a:t>
            </a:r>
            <a:endParaRPr sz="1800">
              <a:latin typeface="Times New Roman"/>
              <a:ea typeface="Times New Roman"/>
              <a:cs typeface="Times New Roman"/>
              <a:sym typeface="Times New Roman"/>
            </a:endParaRPr>
          </a:p>
          <a:p>
            <a:pPr marL="457200" lvl="0" indent="0" algn="l" rtl="0">
              <a:lnSpc>
                <a:spcPct val="115000"/>
              </a:lnSpc>
              <a:spcBef>
                <a:spcPts val="0"/>
              </a:spcBef>
              <a:spcAft>
                <a:spcPts val="0"/>
              </a:spcAft>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en" sz="1200">
                <a:latin typeface="Times New Roman"/>
                <a:ea typeface="Times New Roman"/>
                <a:cs typeface="Times New Roman"/>
                <a:sym typeface="Times New Roman"/>
              </a:rPr>
              <a:t>https://www.lawyers.com/legal-info/labor-employment-law/human-resources-law/employer-liability-for-alcohol-injuries.html</a:t>
            </a:r>
            <a:endParaRPr sz="12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Conflicts of interest policy page 17 - These are kept electronically. A new HRM system can track scanned in documents.</a:t>
            </a:r>
            <a:endParaRPr sz="2100">
              <a:latin typeface="Times New Roman"/>
              <a:ea typeface="Times New Roman"/>
              <a:cs typeface="Times New Roman"/>
              <a:sym typeface="Times New Roman"/>
            </a:endParaRPr>
          </a:p>
        </p:txBody>
      </p:sp>
      <p:pic>
        <p:nvPicPr>
          <p:cNvPr id="127" name="Google Shape;127;p22"/>
          <p:cNvPicPr preferRelativeResize="0"/>
          <p:nvPr/>
        </p:nvPicPr>
        <p:blipFill>
          <a:blip r:embed="rId4">
            <a:alphaModFix/>
          </a:blip>
          <a:stretch>
            <a:fillRect/>
          </a:stretch>
        </p:blipFill>
        <p:spPr>
          <a:xfrm>
            <a:off x="3793225" y="901050"/>
            <a:ext cx="5182774" cy="816525"/>
          </a:xfrm>
          <a:prstGeom prst="rect">
            <a:avLst/>
          </a:prstGeom>
          <a:noFill/>
          <a:ln>
            <a:noFill/>
          </a:ln>
        </p:spPr>
      </p:pic>
      <p:pic>
        <p:nvPicPr>
          <p:cNvPr id="128" name="Google Shape;128;p22"/>
          <p:cNvPicPr preferRelativeResize="0"/>
          <p:nvPr/>
        </p:nvPicPr>
        <p:blipFill>
          <a:blip r:embed="rId5">
            <a:alphaModFix/>
          </a:blip>
          <a:stretch>
            <a:fillRect/>
          </a:stretch>
        </p:blipFill>
        <p:spPr>
          <a:xfrm>
            <a:off x="3135850" y="2967475"/>
            <a:ext cx="6008149" cy="14117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3"/>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sz="1800">
                <a:latin typeface="Times New Roman"/>
                <a:ea typeface="Times New Roman"/>
                <a:cs typeface="Times New Roman"/>
                <a:sym typeface="Times New Roman"/>
              </a:rPr>
              <a:t>Potential HRM Systems</a:t>
            </a:r>
            <a:endParaRPr sz="1800">
              <a:latin typeface="Times New Roman"/>
              <a:ea typeface="Times New Roman"/>
              <a:cs typeface="Times New Roman"/>
              <a:sym typeface="Times New Roman"/>
            </a:endParaRPr>
          </a:p>
        </p:txBody>
      </p:sp>
      <p:sp>
        <p:nvSpPr>
          <p:cNvPr id="134" name="Google Shape;134;p23"/>
          <p:cNvSpPr txBox="1"/>
          <p:nvPr/>
        </p:nvSpPr>
        <p:spPr>
          <a:xfrm>
            <a:off x="0" y="1563450"/>
            <a:ext cx="5116800" cy="2373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800">
                <a:latin typeface="Times New Roman"/>
                <a:ea typeface="Times New Roman"/>
                <a:cs typeface="Times New Roman"/>
                <a:sym typeface="Times New Roman"/>
              </a:rPr>
              <a:t>Offerings: </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HR </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Payroll </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Benefits </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Talent Management </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Workforce Management </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Services</a:t>
            </a:r>
            <a:endParaRPr sz="1800">
              <a:latin typeface="Times New Roman"/>
              <a:ea typeface="Times New Roman"/>
              <a:cs typeface="Times New Roman"/>
              <a:sym typeface="Times New Roman"/>
            </a:endParaRPr>
          </a:p>
        </p:txBody>
      </p:sp>
      <p:pic>
        <p:nvPicPr>
          <p:cNvPr id="135" name="Google Shape;135;p23"/>
          <p:cNvPicPr preferRelativeResize="0"/>
          <p:nvPr/>
        </p:nvPicPr>
        <p:blipFill>
          <a:blip r:embed="rId3">
            <a:alphaModFix/>
          </a:blip>
          <a:stretch>
            <a:fillRect/>
          </a:stretch>
        </p:blipFill>
        <p:spPr>
          <a:xfrm>
            <a:off x="3488900" y="-78600"/>
            <a:ext cx="1823375" cy="1823375"/>
          </a:xfrm>
          <a:prstGeom prst="rect">
            <a:avLst/>
          </a:prstGeom>
          <a:noFill/>
          <a:ln>
            <a:noFill/>
          </a:ln>
        </p:spPr>
      </p:pic>
      <p:sp>
        <p:nvSpPr>
          <p:cNvPr id="136" name="Google Shape;136;p23"/>
          <p:cNvSpPr txBox="1"/>
          <p:nvPr/>
        </p:nvSpPr>
        <p:spPr>
          <a:xfrm>
            <a:off x="5561025" y="1696725"/>
            <a:ext cx="3038100" cy="184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a:latin typeface="Times New Roman"/>
                <a:ea typeface="Times New Roman"/>
                <a:cs typeface="Times New Roman"/>
                <a:sym typeface="Times New Roman"/>
              </a:rPr>
              <a:t>Cost: Contacted for Quote</a:t>
            </a:r>
            <a:endParaRPr sz="1800">
              <a:latin typeface="Times New Roman"/>
              <a:ea typeface="Times New Roman"/>
              <a:cs typeface="Times New Roman"/>
              <a:sym typeface="Times New Roman"/>
            </a:endParaRPr>
          </a:p>
          <a:p>
            <a:pPr marL="0" lvl="0" indent="0" algn="l" rtl="0">
              <a:spcBef>
                <a:spcPts val="0"/>
              </a:spcBef>
              <a:spcAft>
                <a:spcPts val="0"/>
              </a:spcAft>
              <a:buNone/>
            </a:pPr>
            <a:endParaRPr sz="1800">
              <a:latin typeface="Times New Roman"/>
              <a:ea typeface="Times New Roman"/>
              <a:cs typeface="Times New Roman"/>
              <a:sym typeface="Times New Roman"/>
            </a:endParaRPr>
          </a:p>
          <a:p>
            <a:pPr marL="0" lvl="0" indent="0" algn="l" rtl="0">
              <a:spcBef>
                <a:spcPts val="0"/>
              </a:spcBef>
              <a:spcAft>
                <a:spcPts val="0"/>
              </a:spcAft>
              <a:buNone/>
            </a:pPr>
            <a:r>
              <a:rPr lang="en" sz="1800">
                <a:latin typeface="Times New Roman"/>
                <a:ea typeface="Times New Roman"/>
                <a:cs typeface="Times New Roman"/>
                <a:sym typeface="Times New Roman"/>
              </a:rPr>
              <a:t>Packages: </a:t>
            </a:r>
            <a:endParaRPr sz="1800">
              <a:latin typeface="Times New Roman"/>
              <a:ea typeface="Times New Roman"/>
              <a:cs typeface="Times New Roman"/>
              <a:sym typeface="Times New Roman"/>
            </a:endParaRPr>
          </a:p>
          <a:p>
            <a:pPr marL="0" lvl="0" indent="0" algn="l" rtl="0">
              <a:spcBef>
                <a:spcPts val="0"/>
              </a:spcBef>
              <a:spcAft>
                <a:spcPts val="0"/>
              </a:spcAft>
              <a:buNone/>
            </a:pPr>
            <a:r>
              <a:rPr lang="en" sz="1800" u="sng">
                <a:solidFill>
                  <a:schemeClr val="hlink"/>
                </a:solidFill>
                <a:latin typeface="Times New Roman"/>
                <a:ea typeface="Times New Roman"/>
                <a:cs typeface="Times New Roman"/>
                <a:sym typeface="Times New Roman"/>
                <a:hlinkClick r:id="rId4"/>
              </a:rPr>
              <a:t>Ceridian Dayforce Packages</a:t>
            </a:r>
            <a:endParaRPr sz="1800">
              <a:latin typeface="Times New Roman"/>
              <a:ea typeface="Times New Roman"/>
              <a:cs typeface="Times New Roman"/>
              <a:sym typeface="Times New Roman"/>
            </a:endParaRPr>
          </a:p>
          <a:p>
            <a:pPr marL="0" lvl="0" indent="0" algn="l" rtl="0">
              <a:spcBef>
                <a:spcPts val="0"/>
              </a:spcBef>
              <a:spcAft>
                <a:spcPts val="0"/>
              </a:spcAft>
              <a:buNone/>
            </a:pPr>
            <a:endParaRPr sz="1800">
              <a:latin typeface="Times New Roman"/>
              <a:ea typeface="Times New Roman"/>
              <a:cs typeface="Times New Roman"/>
              <a:sym typeface="Times New Roman"/>
            </a:endParaRPr>
          </a:p>
          <a:p>
            <a:pPr marL="0" lvl="0" indent="0" algn="l" rtl="0">
              <a:spcBef>
                <a:spcPts val="0"/>
              </a:spcBef>
              <a:spcAft>
                <a:spcPts val="0"/>
              </a:spcAft>
              <a:buNone/>
            </a:pPr>
            <a:r>
              <a:rPr lang="en" sz="1800" u="sng">
                <a:solidFill>
                  <a:schemeClr val="hlink"/>
                </a:solidFill>
                <a:latin typeface="Times New Roman"/>
                <a:ea typeface="Times New Roman"/>
                <a:cs typeface="Times New Roman"/>
                <a:sym typeface="Times New Roman"/>
                <a:hlinkClick r:id="rId5"/>
              </a:rPr>
              <a:t>Ceridian Info Sheet</a:t>
            </a:r>
            <a:endParaRPr sz="1800">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4"/>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sz="1800">
                <a:latin typeface="Times New Roman"/>
                <a:ea typeface="Times New Roman"/>
                <a:cs typeface="Times New Roman"/>
                <a:sym typeface="Times New Roman"/>
              </a:rPr>
              <a:t>Potential HRM Systems</a:t>
            </a:r>
            <a:endParaRPr sz="1800">
              <a:latin typeface="Times New Roman"/>
              <a:ea typeface="Times New Roman"/>
              <a:cs typeface="Times New Roman"/>
              <a:sym typeface="Times New Roman"/>
            </a:endParaRPr>
          </a:p>
        </p:txBody>
      </p:sp>
      <p:sp>
        <p:nvSpPr>
          <p:cNvPr id="142" name="Google Shape;142;p24"/>
          <p:cNvSpPr txBox="1"/>
          <p:nvPr/>
        </p:nvSpPr>
        <p:spPr>
          <a:xfrm>
            <a:off x="115500" y="1110450"/>
            <a:ext cx="5116800" cy="32523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800">
                <a:latin typeface="Times New Roman"/>
                <a:ea typeface="Times New Roman"/>
                <a:cs typeface="Times New Roman"/>
                <a:sym typeface="Times New Roman"/>
              </a:rPr>
              <a:t>Offerings: </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Payroll</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Time and Attendance </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Talent </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Benefits </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HR Outsourcing and PEO </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HR Services</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Integrations </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ADP Marketplace </a:t>
            </a: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300">
              <a:solidFill>
                <a:schemeClr val="lt1"/>
              </a:solidFill>
              <a:latin typeface="Merriweather"/>
              <a:ea typeface="Merriweather"/>
              <a:cs typeface="Merriweather"/>
              <a:sym typeface="Merriweather"/>
            </a:endParaRPr>
          </a:p>
        </p:txBody>
      </p:sp>
      <p:pic>
        <p:nvPicPr>
          <p:cNvPr id="143" name="Google Shape;143;p24"/>
          <p:cNvPicPr preferRelativeResize="0"/>
          <p:nvPr/>
        </p:nvPicPr>
        <p:blipFill>
          <a:blip r:embed="rId3">
            <a:alphaModFix/>
          </a:blip>
          <a:stretch>
            <a:fillRect/>
          </a:stretch>
        </p:blipFill>
        <p:spPr>
          <a:xfrm>
            <a:off x="3005688" y="38625"/>
            <a:ext cx="2591427" cy="1480451"/>
          </a:xfrm>
          <a:prstGeom prst="rect">
            <a:avLst/>
          </a:prstGeom>
          <a:noFill/>
          <a:ln>
            <a:noFill/>
          </a:ln>
        </p:spPr>
      </p:pic>
      <p:sp>
        <p:nvSpPr>
          <p:cNvPr id="144" name="Google Shape;144;p24"/>
          <p:cNvSpPr txBox="1"/>
          <p:nvPr/>
        </p:nvSpPr>
        <p:spPr>
          <a:xfrm>
            <a:off x="5099100" y="1217025"/>
            <a:ext cx="3509100" cy="344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a:latin typeface="Times New Roman"/>
                <a:ea typeface="Times New Roman"/>
                <a:cs typeface="Times New Roman"/>
                <a:sym typeface="Times New Roman"/>
              </a:rPr>
              <a:t>Cost: Admin fees and % fee of payroll</a:t>
            </a:r>
            <a:endParaRPr sz="1800">
              <a:latin typeface="Times New Roman"/>
              <a:ea typeface="Times New Roman"/>
              <a:cs typeface="Times New Roman"/>
              <a:sym typeface="Times New Roman"/>
            </a:endParaRPr>
          </a:p>
          <a:p>
            <a:pPr marL="0" lvl="0" indent="0" algn="l" rtl="0">
              <a:spcBef>
                <a:spcPts val="0"/>
              </a:spcBef>
              <a:spcAft>
                <a:spcPts val="0"/>
              </a:spcAft>
              <a:buNone/>
            </a:pPr>
            <a:endParaRPr sz="1800">
              <a:latin typeface="Times New Roman"/>
              <a:ea typeface="Times New Roman"/>
              <a:cs typeface="Times New Roman"/>
              <a:sym typeface="Times New Roman"/>
            </a:endParaRPr>
          </a:p>
          <a:p>
            <a:pPr marL="0" lvl="0" indent="0" algn="l" rtl="0">
              <a:spcBef>
                <a:spcPts val="0"/>
              </a:spcBef>
              <a:spcAft>
                <a:spcPts val="0"/>
              </a:spcAft>
              <a:buNone/>
            </a:pPr>
            <a:r>
              <a:rPr lang="en" sz="1800">
                <a:latin typeface="Times New Roman"/>
                <a:ea typeface="Times New Roman"/>
                <a:cs typeface="Times New Roman"/>
                <a:sym typeface="Times New Roman"/>
              </a:rPr>
              <a:t>Packages: </a:t>
            </a:r>
            <a:endParaRPr sz="1800">
              <a:latin typeface="Times New Roman"/>
              <a:ea typeface="Times New Roman"/>
              <a:cs typeface="Times New Roman"/>
              <a:sym typeface="Times New Roman"/>
            </a:endParaRPr>
          </a:p>
          <a:p>
            <a:pPr marL="0" lvl="0" indent="0" algn="l" rtl="0">
              <a:spcBef>
                <a:spcPts val="0"/>
              </a:spcBef>
              <a:spcAft>
                <a:spcPts val="0"/>
              </a:spcAft>
              <a:buNone/>
            </a:pPr>
            <a:r>
              <a:rPr lang="en" sz="1800" u="sng">
                <a:solidFill>
                  <a:schemeClr val="hlink"/>
                </a:solidFill>
                <a:latin typeface="Times New Roman"/>
                <a:ea typeface="Times New Roman"/>
                <a:cs typeface="Times New Roman"/>
                <a:sym typeface="Times New Roman"/>
                <a:hlinkClick r:id="rId4"/>
              </a:rPr>
              <a:t>ADP Packages</a:t>
            </a:r>
            <a:endParaRPr sz="1800">
              <a:latin typeface="Times New Roman"/>
              <a:ea typeface="Times New Roman"/>
              <a:cs typeface="Times New Roman"/>
              <a:sym typeface="Times New Roman"/>
            </a:endParaRPr>
          </a:p>
          <a:p>
            <a:pPr marL="0" lvl="0" indent="0" algn="l" rtl="0">
              <a:spcBef>
                <a:spcPts val="0"/>
              </a:spcBef>
              <a:spcAft>
                <a:spcPts val="0"/>
              </a:spcAft>
              <a:buNone/>
            </a:pPr>
            <a:r>
              <a:rPr lang="en" sz="1800" u="sng">
                <a:solidFill>
                  <a:schemeClr val="hlink"/>
                </a:solidFill>
                <a:latin typeface="Times New Roman"/>
                <a:ea typeface="Times New Roman"/>
                <a:cs typeface="Times New Roman"/>
                <a:sym typeface="Times New Roman"/>
                <a:hlinkClick r:id="rId5"/>
              </a:rPr>
              <a:t>ADP Total Source</a:t>
            </a:r>
            <a:endParaRPr sz="1800">
              <a:latin typeface="Times New Roman"/>
              <a:ea typeface="Times New Roman"/>
              <a:cs typeface="Times New Roman"/>
              <a:sym typeface="Times New Roman"/>
            </a:endParaRPr>
          </a:p>
          <a:p>
            <a:pPr marL="0" lvl="0" indent="0" algn="l" rtl="0">
              <a:spcBef>
                <a:spcPts val="0"/>
              </a:spcBef>
              <a:spcAft>
                <a:spcPts val="0"/>
              </a:spcAft>
              <a:buNone/>
            </a:pPr>
            <a:endParaRPr sz="1800">
              <a:latin typeface="Times New Roman"/>
              <a:ea typeface="Times New Roman"/>
              <a:cs typeface="Times New Roman"/>
              <a:sym typeface="Times New Roman"/>
            </a:endParaRPr>
          </a:p>
          <a:p>
            <a:pPr marL="0" lvl="0" indent="0" algn="l" rtl="0">
              <a:spcBef>
                <a:spcPts val="0"/>
              </a:spcBef>
              <a:spcAft>
                <a:spcPts val="0"/>
              </a:spcAft>
              <a:buNone/>
            </a:pPr>
            <a:endParaRPr sz="1800">
              <a:latin typeface="Times New Roman"/>
              <a:ea typeface="Times New Roman"/>
              <a:cs typeface="Times New Roman"/>
              <a:sym typeface="Times New Roman"/>
            </a:endParaRPr>
          </a:p>
          <a:p>
            <a:pPr marL="0" lvl="0" indent="0" algn="l" rtl="0">
              <a:spcBef>
                <a:spcPts val="0"/>
              </a:spcBef>
              <a:spcAft>
                <a:spcPts val="0"/>
              </a:spcAft>
              <a:buNone/>
            </a:pPr>
            <a:r>
              <a:rPr lang="en" sz="1800" u="sng">
                <a:solidFill>
                  <a:schemeClr val="hlink"/>
                </a:solidFill>
                <a:latin typeface="Times New Roman"/>
                <a:ea typeface="Times New Roman"/>
                <a:cs typeface="Times New Roman"/>
                <a:sym typeface="Times New Roman"/>
                <a:hlinkClick r:id="rId6"/>
              </a:rPr>
              <a:t>Total Source</a:t>
            </a:r>
            <a:endParaRPr sz="1800">
              <a:latin typeface="Times New Roman"/>
              <a:ea typeface="Times New Roman"/>
              <a:cs typeface="Times New Roman"/>
              <a:sym typeface="Times New Roman"/>
            </a:endParaRPr>
          </a:p>
          <a:p>
            <a:pPr marL="0" lvl="0" indent="0" algn="l" rtl="0">
              <a:spcBef>
                <a:spcPts val="0"/>
              </a:spcBef>
              <a:spcAft>
                <a:spcPts val="0"/>
              </a:spcAft>
              <a:buNone/>
            </a:pPr>
            <a:r>
              <a:rPr lang="en" sz="1800" u="sng">
                <a:solidFill>
                  <a:schemeClr val="hlink"/>
                </a:solidFill>
                <a:latin typeface="Times New Roman"/>
                <a:ea typeface="Times New Roman"/>
                <a:cs typeface="Times New Roman"/>
                <a:sym typeface="Times New Roman"/>
                <a:hlinkClick r:id="rId7"/>
              </a:rPr>
              <a:t>A Guide to the Benefits</a:t>
            </a:r>
            <a:endParaRPr sz="1800">
              <a:latin typeface="Times New Roman"/>
              <a:ea typeface="Times New Roman"/>
              <a:cs typeface="Times New Roman"/>
              <a:sym typeface="Times New Roman"/>
            </a:endParaRPr>
          </a:p>
          <a:p>
            <a:pPr marL="0" lvl="0" indent="0" algn="l" rtl="0">
              <a:spcBef>
                <a:spcPts val="0"/>
              </a:spcBef>
              <a:spcAft>
                <a:spcPts val="0"/>
              </a:spcAft>
              <a:buNone/>
            </a:pPr>
            <a:r>
              <a:rPr lang="en" sz="1800" u="sng">
                <a:solidFill>
                  <a:schemeClr val="hlink"/>
                </a:solidFill>
                <a:latin typeface="Times New Roman"/>
                <a:ea typeface="Times New Roman"/>
                <a:cs typeface="Times New Roman"/>
                <a:sym typeface="Times New Roman"/>
                <a:hlinkClick r:id="rId8"/>
              </a:rPr>
              <a:t>Solutions</a:t>
            </a:r>
            <a:endParaRPr sz="1800">
              <a:latin typeface="Times New Roman"/>
              <a:ea typeface="Times New Roman"/>
              <a:cs typeface="Times New Roman"/>
              <a:sym typeface="Times New Roman"/>
            </a:endParaRPr>
          </a:p>
          <a:p>
            <a:pPr marL="0" lvl="0" indent="0" algn="l" rtl="0">
              <a:spcBef>
                <a:spcPts val="0"/>
              </a:spcBef>
              <a:spcAft>
                <a:spcPts val="0"/>
              </a:spcAft>
              <a:buNone/>
            </a:pPr>
            <a:endParaRPr>
              <a:latin typeface="Roboto"/>
              <a:ea typeface="Roboto"/>
              <a:cs typeface="Roboto"/>
              <a:sym typeface="Roboto"/>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5"/>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sz="1800">
                <a:latin typeface="Times New Roman"/>
                <a:ea typeface="Times New Roman"/>
                <a:cs typeface="Times New Roman"/>
                <a:sym typeface="Times New Roman"/>
              </a:rPr>
              <a:t>Potential HRM Systems (Katie’s Choice)</a:t>
            </a:r>
            <a:endParaRPr sz="1800">
              <a:latin typeface="Times New Roman"/>
              <a:ea typeface="Times New Roman"/>
              <a:cs typeface="Times New Roman"/>
              <a:sym typeface="Times New Roman"/>
            </a:endParaRPr>
          </a:p>
        </p:txBody>
      </p:sp>
      <p:sp>
        <p:nvSpPr>
          <p:cNvPr id="150" name="Google Shape;150;p25"/>
          <p:cNvSpPr txBox="1"/>
          <p:nvPr/>
        </p:nvSpPr>
        <p:spPr>
          <a:xfrm>
            <a:off x="71050" y="1270325"/>
            <a:ext cx="5116800" cy="2311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800">
                <a:latin typeface="Times New Roman"/>
                <a:ea typeface="Times New Roman"/>
                <a:cs typeface="Times New Roman"/>
                <a:sym typeface="Times New Roman"/>
              </a:rPr>
              <a:t>Offerings: </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Payroll Services </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Human Resources </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Time and Attendance </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401K and Retirement </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Health and Benefits</a:t>
            </a: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a:latin typeface="Roboto"/>
              <a:ea typeface="Roboto"/>
              <a:cs typeface="Roboto"/>
              <a:sym typeface="Roboto"/>
            </a:endParaRPr>
          </a:p>
        </p:txBody>
      </p:sp>
      <p:pic>
        <p:nvPicPr>
          <p:cNvPr id="151" name="Google Shape;151;p25"/>
          <p:cNvPicPr preferRelativeResize="0"/>
          <p:nvPr/>
        </p:nvPicPr>
        <p:blipFill>
          <a:blip r:embed="rId3">
            <a:alphaModFix/>
          </a:blip>
          <a:stretch>
            <a:fillRect/>
          </a:stretch>
        </p:blipFill>
        <p:spPr>
          <a:xfrm>
            <a:off x="2860450" y="0"/>
            <a:ext cx="3423100" cy="1927075"/>
          </a:xfrm>
          <a:prstGeom prst="rect">
            <a:avLst/>
          </a:prstGeom>
          <a:noFill/>
          <a:ln>
            <a:noFill/>
          </a:ln>
        </p:spPr>
      </p:pic>
      <p:sp>
        <p:nvSpPr>
          <p:cNvPr id="152" name="Google Shape;152;p25"/>
          <p:cNvSpPr txBox="1"/>
          <p:nvPr/>
        </p:nvSpPr>
        <p:spPr>
          <a:xfrm>
            <a:off x="4797050" y="1341400"/>
            <a:ext cx="4184100" cy="1293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a:latin typeface="Times New Roman"/>
                <a:ea typeface="Times New Roman"/>
                <a:cs typeface="Times New Roman"/>
                <a:sym typeface="Times New Roman"/>
              </a:rPr>
              <a:t>Cost: Contacted for Quote</a:t>
            </a:r>
            <a:endParaRPr sz="1800">
              <a:latin typeface="Times New Roman"/>
              <a:ea typeface="Times New Roman"/>
              <a:cs typeface="Times New Roman"/>
              <a:sym typeface="Times New Roman"/>
            </a:endParaRPr>
          </a:p>
          <a:p>
            <a:pPr marL="0" lvl="0" indent="0" algn="l" rtl="0">
              <a:spcBef>
                <a:spcPts val="0"/>
              </a:spcBef>
              <a:spcAft>
                <a:spcPts val="0"/>
              </a:spcAft>
              <a:buNone/>
            </a:pPr>
            <a:endParaRPr sz="1800">
              <a:latin typeface="Times New Roman"/>
              <a:ea typeface="Times New Roman"/>
              <a:cs typeface="Times New Roman"/>
              <a:sym typeface="Times New Roman"/>
            </a:endParaRPr>
          </a:p>
          <a:p>
            <a:pPr marL="0" lvl="0" indent="0" algn="l" rtl="0">
              <a:spcBef>
                <a:spcPts val="0"/>
              </a:spcBef>
              <a:spcAft>
                <a:spcPts val="0"/>
              </a:spcAft>
              <a:buNone/>
            </a:pPr>
            <a:r>
              <a:rPr lang="en" sz="1800">
                <a:latin typeface="Times New Roman"/>
                <a:ea typeface="Times New Roman"/>
                <a:cs typeface="Times New Roman"/>
                <a:sym typeface="Times New Roman"/>
              </a:rPr>
              <a:t>Packages: </a:t>
            </a:r>
            <a:endParaRPr sz="1800">
              <a:latin typeface="Times New Roman"/>
              <a:ea typeface="Times New Roman"/>
              <a:cs typeface="Times New Roman"/>
              <a:sym typeface="Times New Roman"/>
            </a:endParaRPr>
          </a:p>
          <a:p>
            <a:pPr marL="0" lvl="0" indent="0" algn="l" rtl="0">
              <a:spcBef>
                <a:spcPts val="0"/>
              </a:spcBef>
              <a:spcAft>
                <a:spcPts val="0"/>
              </a:spcAft>
              <a:buNone/>
            </a:pPr>
            <a:r>
              <a:rPr lang="en" sz="1800" u="sng">
                <a:solidFill>
                  <a:schemeClr val="hlink"/>
                </a:solidFill>
                <a:latin typeface="Times New Roman"/>
                <a:ea typeface="Times New Roman"/>
                <a:cs typeface="Times New Roman"/>
                <a:sym typeface="Times New Roman"/>
                <a:hlinkClick r:id="rId4"/>
              </a:rPr>
              <a:t>Paychex Packages</a:t>
            </a:r>
            <a:endParaRPr sz="1800">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6"/>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Paychex </a:t>
            </a:r>
            <a:endParaRPr/>
          </a:p>
        </p:txBody>
      </p:sp>
      <p:sp>
        <p:nvSpPr>
          <p:cNvPr id="158" name="Google Shape;158;p26"/>
          <p:cNvSpPr txBox="1"/>
          <p:nvPr/>
        </p:nvSpPr>
        <p:spPr>
          <a:xfrm>
            <a:off x="295600" y="285750"/>
            <a:ext cx="8592300" cy="2770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u="sng">
                <a:solidFill>
                  <a:schemeClr val="hlink"/>
                </a:solidFill>
                <a:latin typeface="Roboto"/>
                <a:ea typeface="Roboto"/>
                <a:cs typeface="Roboto"/>
                <a:sym typeface="Roboto"/>
                <a:hlinkClick r:id="rId3"/>
              </a:rPr>
              <a:t>Proposal </a:t>
            </a: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r>
              <a:rPr lang="en" u="sng">
                <a:solidFill>
                  <a:schemeClr val="hlink"/>
                </a:solidFill>
                <a:latin typeface="Roboto"/>
                <a:ea typeface="Roboto"/>
                <a:cs typeface="Roboto"/>
                <a:sym typeface="Roboto"/>
                <a:hlinkClick r:id="rId4"/>
              </a:rPr>
              <a:t>HR Solutions Brochure</a:t>
            </a: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r>
              <a:rPr lang="en" u="sng">
                <a:solidFill>
                  <a:schemeClr val="hlink"/>
                </a:solidFill>
                <a:latin typeface="Roboto"/>
                <a:ea typeface="Roboto"/>
                <a:cs typeface="Roboto"/>
                <a:sym typeface="Roboto"/>
                <a:hlinkClick r:id="rId5"/>
              </a:rPr>
              <a:t>HR </a:t>
            </a:r>
            <a:r>
              <a:rPr lang="en" u="sng">
                <a:solidFill>
                  <a:schemeClr val="hlink"/>
                </a:solidFill>
                <a:latin typeface="Roboto"/>
                <a:ea typeface="Roboto"/>
                <a:cs typeface="Roboto"/>
                <a:sym typeface="Roboto"/>
                <a:hlinkClick r:id="rId5"/>
              </a:rPr>
              <a:t>Solutions</a:t>
            </a:r>
            <a:r>
              <a:rPr lang="en" u="sng">
                <a:solidFill>
                  <a:schemeClr val="hlink"/>
                </a:solidFill>
                <a:latin typeface="Roboto"/>
                <a:ea typeface="Roboto"/>
                <a:cs typeface="Roboto"/>
                <a:sym typeface="Roboto"/>
                <a:hlinkClick r:id="rId5"/>
              </a:rPr>
              <a:t> Wheel of Services</a:t>
            </a: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7"/>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Paychex</a:t>
            </a:r>
            <a:endParaRPr/>
          </a:p>
        </p:txBody>
      </p:sp>
      <p:sp>
        <p:nvSpPr>
          <p:cNvPr id="164" name="Google Shape;164;p27"/>
          <p:cNvSpPr txBox="1"/>
          <p:nvPr/>
        </p:nvSpPr>
        <p:spPr>
          <a:xfrm>
            <a:off x="88825" y="133250"/>
            <a:ext cx="8963400" cy="4279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latin typeface="Roboto"/>
                <a:ea typeface="Roboto"/>
                <a:cs typeface="Roboto"/>
                <a:sym typeface="Roboto"/>
              </a:rPr>
              <a:t>Largest provider for HR Services in the under 50 employees space </a:t>
            </a: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ASO (Administrative Services Organization)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	Not under federal ID #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	Acting under EIN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	More cost effective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	More flexibility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	No minimum for number of employees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	Project based (can be month to month)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	Local HR consultant (Amy, Charlotte based, monthly touch points)</a:t>
            </a:r>
            <a:endParaRPr>
              <a:latin typeface="Roboto"/>
              <a:ea typeface="Roboto"/>
              <a:cs typeface="Roboto"/>
              <a:sym typeface="Roboto"/>
            </a:endParaRPr>
          </a:p>
          <a:p>
            <a:pPr marL="457200" lvl="0" indent="0" algn="l" rtl="0">
              <a:spcBef>
                <a:spcPts val="0"/>
              </a:spcBef>
              <a:spcAft>
                <a:spcPts val="0"/>
              </a:spcAft>
              <a:buNone/>
            </a:pPr>
            <a:r>
              <a:rPr lang="en">
                <a:latin typeface="Roboto"/>
                <a:ea typeface="Roboto"/>
                <a:cs typeface="Roboto"/>
                <a:sym typeface="Roboto"/>
              </a:rPr>
              <a:t>Can handle recruiting, hiring, onboarding, handbooks, retirement, orientation, attorney review every 6 months</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Flex is cloud based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	In house 401k administrator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	Owns their own health insurance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	Full auto onboarding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	Time clock: clock in /clock out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	Recruiting can be an automated system</a:t>
            </a: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8"/>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Paychex</a:t>
            </a:r>
            <a:endParaRPr/>
          </a:p>
        </p:txBody>
      </p:sp>
      <p:sp>
        <p:nvSpPr>
          <p:cNvPr id="170" name="Google Shape;170;p28"/>
          <p:cNvSpPr txBox="1"/>
          <p:nvPr/>
        </p:nvSpPr>
        <p:spPr>
          <a:xfrm>
            <a:off x="88825" y="97725"/>
            <a:ext cx="8981100" cy="4063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latin typeface="Roboto"/>
                <a:ea typeface="Roboto"/>
                <a:cs typeface="Roboto"/>
                <a:sym typeface="Roboto"/>
              </a:rPr>
              <a:t>Paychex has a COVID-19 team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OSHA - infectious disease policy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Proactive approach to HR issues </a:t>
            </a: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Benefit Perks: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No admin fees with 401K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Low expense ratios (over 9000 options)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You can put a financial advisor on the plan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No contribution requirement for organizations </a:t>
            </a: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Health Insurance Perks: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Organization can track waiting period</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Full service - handles terminated employees</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Medical, Dental, Vision, Life, Disability (Quotes within 2-3 days)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FSA/HSA</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EAP - Next Gen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Employee Discounts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Financial Wellness Program</a:t>
            </a:r>
            <a:endParaRPr>
              <a:latin typeface="Roboto"/>
              <a:ea typeface="Roboto"/>
              <a:cs typeface="Roboto"/>
              <a:sym typeface="Roboto"/>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29"/>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Paychex</a:t>
            </a:r>
            <a:endParaRPr/>
          </a:p>
        </p:txBody>
      </p:sp>
      <p:sp>
        <p:nvSpPr>
          <p:cNvPr id="176" name="Google Shape;176;p29"/>
          <p:cNvSpPr txBox="1"/>
          <p:nvPr/>
        </p:nvSpPr>
        <p:spPr>
          <a:xfrm>
            <a:off x="62175" y="106600"/>
            <a:ext cx="8901300" cy="3201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latin typeface="Roboto"/>
                <a:ea typeface="Roboto"/>
                <a:cs typeface="Roboto"/>
                <a:sym typeface="Roboto"/>
              </a:rPr>
              <a:t>Very easy set up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Unlimited document storage</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Custom Reporting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Employee portal</a:t>
            </a: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Cost: </a:t>
            </a: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Base Fee: $373.80 </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W2 Employee: $12.36</a:t>
            </a: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1099 Employee: $2.20 </a:t>
            </a: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Around $12,000 annually (this is with unlimited access to the local consultant) </a:t>
            </a: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Payroll would be less than $2,000 per year </a:t>
            </a:r>
            <a:endParaRPr>
              <a:latin typeface="Roboto"/>
              <a:ea typeface="Roboto"/>
              <a:cs typeface="Roboto"/>
              <a:sym typeface="Robot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4"/>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sz="1800">
                <a:latin typeface="Times New Roman"/>
                <a:ea typeface="Times New Roman"/>
                <a:cs typeface="Times New Roman"/>
                <a:sym typeface="Times New Roman"/>
              </a:rPr>
              <a:t>Suggestions for Changes to the Employee Handbook</a:t>
            </a:r>
            <a:endParaRPr sz="1800">
              <a:latin typeface="Times New Roman"/>
              <a:ea typeface="Times New Roman"/>
              <a:cs typeface="Times New Roman"/>
              <a:sym typeface="Times New Roman"/>
            </a:endParaRPr>
          </a:p>
        </p:txBody>
      </p:sp>
      <p:sp>
        <p:nvSpPr>
          <p:cNvPr id="71" name="Google Shape;71;p14"/>
          <p:cNvSpPr txBox="1"/>
          <p:nvPr/>
        </p:nvSpPr>
        <p:spPr>
          <a:xfrm>
            <a:off x="44400" y="44425"/>
            <a:ext cx="9025500" cy="4285200"/>
          </a:xfrm>
          <a:prstGeom prst="rect">
            <a:avLst/>
          </a:prstGeom>
          <a:noFill/>
          <a:ln>
            <a:noFill/>
          </a:ln>
        </p:spPr>
        <p:txBody>
          <a:bodyPr spcFirstLastPara="1" wrap="square" lIns="91425" tIns="91425" rIns="91425" bIns="91425" anchor="t" anchorCtr="0">
            <a:spAutoFit/>
          </a:bodyPr>
          <a:lstStyle/>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Inclusivity in language: Update his/hers to be his/hers/theirs to promote overall inclusion</a:t>
            </a: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A lot of areas were left up to discretion - we need to be careful with this and need to have parameters established so there is equity and equality. Decisions must be made on quantitative data and be evidence based. All decisions must also be well documented. </a:t>
            </a: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p:txBody>
      </p:sp>
      <p:pic>
        <p:nvPicPr>
          <p:cNvPr id="72" name="Google Shape;72;p14"/>
          <p:cNvPicPr preferRelativeResize="0"/>
          <p:nvPr/>
        </p:nvPicPr>
        <p:blipFill>
          <a:blip r:embed="rId3">
            <a:alphaModFix/>
          </a:blip>
          <a:stretch>
            <a:fillRect/>
          </a:stretch>
        </p:blipFill>
        <p:spPr>
          <a:xfrm>
            <a:off x="2689200" y="479698"/>
            <a:ext cx="3765600" cy="1374600"/>
          </a:xfrm>
          <a:prstGeom prst="rect">
            <a:avLst/>
          </a:prstGeom>
          <a:noFill/>
          <a:ln>
            <a:noFill/>
          </a:ln>
        </p:spPr>
      </p:pic>
      <p:pic>
        <p:nvPicPr>
          <p:cNvPr id="73" name="Google Shape;73;p14"/>
          <p:cNvPicPr preferRelativeResize="0"/>
          <p:nvPr/>
        </p:nvPicPr>
        <p:blipFill>
          <a:blip r:embed="rId4">
            <a:alphaModFix/>
          </a:blip>
          <a:stretch>
            <a:fillRect/>
          </a:stretch>
        </p:blipFill>
        <p:spPr>
          <a:xfrm>
            <a:off x="1619250" y="3065275"/>
            <a:ext cx="5905500" cy="11334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5"/>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Autofit/>
          </a:bodyPr>
          <a:lstStyle/>
          <a:p>
            <a:pPr marL="0" lvl="0" indent="0" algn="l" rtl="0">
              <a:lnSpc>
                <a:spcPct val="80000"/>
              </a:lnSpc>
              <a:spcBef>
                <a:spcPts val="0"/>
              </a:spcBef>
              <a:spcAft>
                <a:spcPts val="0"/>
              </a:spcAft>
              <a:buSzPts val="935"/>
              <a:buNone/>
            </a:pPr>
            <a:r>
              <a:rPr lang="en" sz="1804">
                <a:latin typeface="Times New Roman"/>
                <a:ea typeface="Times New Roman"/>
                <a:cs typeface="Times New Roman"/>
                <a:sym typeface="Times New Roman"/>
              </a:rPr>
              <a:t>Suggestions for Changes to the Employee Handbook</a:t>
            </a:r>
            <a:endParaRPr sz="1804">
              <a:latin typeface="Times New Roman"/>
              <a:ea typeface="Times New Roman"/>
              <a:cs typeface="Times New Roman"/>
              <a:sym typeface="Times New Roman"/>
            </a:endParaRPr>
          </a:p>
          <a:p>
            <a:pPr marL="0" lvl="0" indent="0" algn="l" rtl="0">
              <a:lnSpc>
                <a:spcPct val="80000"/>
              </a:lnSpc>
              <a:spcBef>
                <a:spcPts val="0"/>
              </a:spcBef>
              <a:spcAft>
                <a:spcPts val="0"/>
              </a:spcAft>
              <a:buSzPts val="935"/>
              <a:buNone/>
            </a:pPr>
            <a:endParaRPr sz="1105"/>
          </a:p>
        </p:txBody>
      </p:sp>
      <p:sp>
        <p:nvSpPr>
          <p:cNvPr id="79" name="Google Shape;79;p15"/>
          <p:cNvSpPr txBox="1"/>
          <p:nvPr/>
        </p:nvSpPr>
        <p:spPr>
          <a:xfrm>
            <a:off x="44425" y="53275"/>
            <a:ext cx="9034500" cy="3010800"/>
          </a:xfrm>
          <a:prstGeom prst="rect">
            <a:avLst/>
          </a:prstGeom>
          <a:noFill/>
          <a:ln>
            <a:noFill/>
          </a:ln>
        </p:spPr>
        <p:txBody>
          <a:bodyPr spcFirstLastPara="1" wrap="square" lIns="91425" tIns="91425" rIns="91425" bIns="91425" anchor="t" anchorCtr="0">
            <a:spAutoFit/>
          </a:bodyPr>
          <a:lstStyle/>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Reimbursements section on page 9 - When the new system can handle this, it would need to be edited to reflect the process within the HRM system</a:t>
            </a: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Time Recording/Time off section page 8 - When new timeclock system is established this section will need to be edited to reflect the process within the HRM system</a:t>
            </a:r>
            <a:endParaRPr sz="1800">
              <a:solidFill>
                <a:schemeClr val="lt1"/>
              </a:solidFill>
              <a:latin typeface="Times New Roman"/>
              <a:ea typeface="Times New Roman"/>
              <a:cs typeface="Times New Roman"/>
              <a:sym typeface="Times New Roman"/>
            </a:endParaRPr>
          </a:p>
        </p:txBody>
      </p:sp>
      <p:pic>
        <p:nvPicPr>
          <p:cNvPr id="80" name="Google Shape;80;p15"/>
          <p:cNvPicPr preferRelativeResize="0"/>
          <p:nvPr/>
        </p:nvPicPr>
        <p:blipFill>
          <a:blip r:embed="rId3">
            <a:alphaModFix/>
          </a:blip>
          <a:stretch>
            <a:fillRect/>
          </a:stretch>
        </p:blipFill>
        <p:spPr>
          <a:xfrm>
            <a:off x="1306955" y="3064075"/>
            <a:ext cx="6530089" cy="1124675"/>
          </a:xfrm>
          <a:prstGeom prst="rect">
            <a:avLst/>
          </a:prstGeom>
          <a:noFill/>
          <a:ln>
            <a:noFill/>
          </a:ln>
        </p:spPr>
      </p:pic>
      <p:pic>
        <p:nvPicPr>
          <p:cNvPr id="81" name="Google Shape;81;p15"/>
          <p:cNvPicPr preferRelativeResize="0"/>
          <p:nvPr/>
        </p:nvPicPr>
        <p:blipFill>
          <a:blip r:embed="rId4">
            <a:alphaModFix/>
          </a:blip>
          <a:stretch>
            <a:fillRect/>
          </a:stretch>
        </p:blipFill>
        <p:spPr>
          <a:xfrm>
            <a:off x="1004088" y="844300"/>
            <a:ext cx="7115175" cy="14287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6"/>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Autofit/>
          </a:bodyPr>
          <a:lstStyle/>
          <a:p>
            <a:pPr marL="0" lvl="0" indent="0" algn="l" rtl="0">
              <a:lnSpc>
                <a:spcPct val="80000"/>
              </a:lnSpc>
              <a:spcBef>
                <a:spcPts val="0"/>
              </a:spcBef>
              <a:spcAft>
                <a:spcPts val="0"/>
              </a:spcAft>
              <a:buSzPts val="935"/>
              <a:buNone/>
            </a:pPr>
            <a:r>
              <a:rPr lang="en" sz="1804">
                <a:latin typeface="Times New Roman"/>
                <a:ea typeface="Times New Roman"/>
                <a:cs typeface="Times New Roman"/>
                <a:sym typeface="Times New Roman"/>
              </a:rPr>
              <a:t>Suggestions for Changes to the Employee Handbook</a:t>
            </a:r>
            <a:endParaRPr sz="1804">
              <a:latin typeface="Times New Roman"/>
              <a:ea typeface="Times New Roman"/>
              <a:cs typeface="Times New Roman"/>
              <a:sym typeface="Times New Roman"/>
            </a:endParaRPr>
          </a:p>
          <a:p>
            <a:pPr marL="0" lvl="0" indent="0" algn="l" rtl="0">
              <a:lnSpc>
                <a:spcPct val="80000"/>
              </a:lnSpc>
              <a:spcBef>
                <a:spcPts val="0"/>
              </a:spcBef>
              <a:spcAft>
                <a:spcPts val="0"/>
              </a:spcAft>
              <a:buSzPts val="935"/>
              <a:buNone/>
            </a:pPr>
            <a:endParaRPr sz="1105"/>
          </a:p>
        </p:txBody>
      </p:sp>
      <p:sp>
        <p:nvSpPr>
          <p:cNvPr id="87" name="Google Shape;87;p16"/>
          <p:cNvSpPr txBox="1"/>
          <p:nvPr/>
        </p:nvSpPr>
        <p:spPr>
          <a:xfrm>
            <a:off x="124375" y="110550"/>
            <a:ext cx="8661300" cy="2055000"/>
          </a:xfrm>
          <a:prstGeom prst="rect">
            <a:avLst/>
          </a:prstGeom>
          <a:noFill/>
          <a:ln>
            <a:noFill/>
          </a:ln>
        </p:spPr>
        <p:txBody>
          <a:bodyPr spcFirstLastPara="1" wrap="square" lIns="91425" tIns="91425" rIns="91425" bIns="91425" anchor="t" anchorCtr="0">
            <a:spAutoFit/>
          </a:bodyPr>
          <a:lstStyle/>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Holidays section on page 11 - If operationally achievable I suggest moving towards offering 12 days off for paid holidays. Another option could be that each individual employee chooses which 10 days to have paid instead of everyone voting for the 10. Continue to emphasize that days can be “switched” to accommodate other religious holidays to ensure inclusivity.</a:t>
            </a: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p>
        </p:txBody>
      </p:sp>
      <p:pic>
        <p:nvPicPr>
          <p:cNvPr id="88" name="Google Shape;88;p16"/>
          <p:cNvPicPr preferRelativeResize="0"/>
          <p:nvPr/>
        </p:nvPicPr>
        <p:blipFill>
          <a:blip r:embed="rId3">
            <a:alphaModFix/>
          </a:blip>
          <a:stretch>
            <a:fillRect/>
          </a:stretch>
        </p:blipFill>
        <p:spPr>
          <a:xfrm>
            <a:off x="787850" y="1882825"/>
            <a:ext cx="7258050" cy="18573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7"/>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rmAutofit fontScale="85000" lnSpcReduction="20000"/>
          </a:bodyPr>
          <a:lstStyle/>
          <a:p>
            <a:pPr marL="0" lvl="0" indent="0" algn="l" rtl="0">
              <a:lnSpc>
                <a:spcPct val="80000"/>
              </a:lnSpc>
              <a:spcBef>
                <a:spcPts val="0"/>
              </a:spcBef>
              <a:spcAft>
                <a:spcPts val="0"/>
              </a:spcAft>
              <a:buClr>
                <a:srgbClr val="000000"/>
              </a:buClr>
              <a:buSzPct val="51800"/>
              <a:buFont typeface="Arial"/>
              <a:buNone/>
            </a:pPr>
            <a:r>
              <a:rPr lang="en" sz="1804">
                <a:latin typeface="Times New Roman"/>
                <a:ea typeface="Times New Roman"/>
                <a:cs typeface="Times New Roman"/>
                <a:sym typeface="Times New Roman"/>
              </a:rPr>
              <a:t>Suggestions for Changes to the Employee Handbook</a:t>
            </a:r>
            <a:endParaRPr sz="1804">
              <a:latin typeface="Times New Roman"/>
              <a:ea typeface="Times New Roman"/>
              <a:cs typeface="Times New Roman"/>
              <a:sym typeface="Times New Roman"/>
            </a:endParaRPr>
          </a:p>
          <a:p>
            <a:pPr marL="0" lvl="0" indent="0" algn="l" rtl="0">
              <a:spcBef>
                <a:spcPts val="0"/>
              </a:spcBef>
              <a:spcAft>
                <a:spcPts val="0"/>
              </a:spcAft>
              <a:buNone/>
            </a:pPr>
            <a:endParaRPr/>
          </a:p>
        </p:txBody>
      </p:sp>
      <p:sp>
        <p:nvSpPr>
          <p:cNvPr id="94" name="Google Shape;94;p17"/>
          <p:cNvSpPr txBox="1"/>
          <p:nvPr/>
        </p:nvSpPr>
        <p:spPr>
          <a:xfrm>
            <a:off x="106600" y="97725"/>
            <a:ext cx="8421600" cy="20550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800">
                <a:latin typeface="Times New Roman"/>
                <a:ea typeface="Times New Roman"/>
                <a:cs typeface="Times New Roman"/>
                <a:sym typeface="Times New Roman"/>
              </a:rPr>
              <a:t>Office handbook </a:t>
            </a: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en" sz="1800">
                <a:latin typeface="Times New Roman"/>
                <a:ea typeface="Times New Roman"/>
                <a:cs typeface="Times New Roman"/>
                <a:sym typeface="Times New Roman"/>
              </a:rPr>
              <a:t> Most of the systems (especially ADP or Paychex) can handle keeping the office handbook in the files as well as the forms within that would need to be filled out and submitted.  </a:t>
            </a:r>
            <a:endParaRPr>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8"/>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1800">
                <a:latin typeface="Times New Roman"/>
                <a:ea typeface="Times New Roman"/>
                <a:cs typeface="Times New Roman"/>
                <a:sym typeface="Times New Roman"/>
              </a:rPr>
              <a:t>Suggestions for additions </a:t>
            </a:r>
            <a:endParaRPr sz="1800">
              <a:latin typeface="Times New Roman"/>
              <a:ea typeface="Times New Roman"/>
              <a:cs typeface="Times New Roman"/>
              <a:sym typeface="Times New Roman"/>
            </a:endParaRPr>
          </a:p>
        </p:txBody>
      </p:sp>
      <p:sp>
        <p:nvSpPr>
          <p:cNvPr id="100" name="Google Shape;100;p18"/>
          <p:cNvSpPr txBox="1"/>
          <p:nvPr/>
        </p:nvSpPr>
        <p:spPr>
          <a:xfrm>
            <a:off x="106575" y="79950"/>
            <a:ext cx="9037500" cy="4740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800">
                <a:latin typeface="Times New Roman"/>
                <a:ea typeface="Times New Roman"/>
                <a:cs typeface="Times New Roman"/>
                <a:sym typeface="Times New Roman"/>
              </a:rPr>
              <a:t>Benefits additions: </a:t>
            </a: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en" sz="1800">
                <a:latin typeface="Times New Roman"/>
                <a:ea typeface="Times New Roman"/>
                <a:cs typeface="Times New Roman"/>
                <a:sym typeface="Times New Roman"/>
              </a:rPr>
              <a:t>403B or 401K offerings </a:t>
            </a:r>
            <a:endParaRPr sz="1800">
              <a:latin typeface="Times New Roman"/>
              <a:ea typeface="Times New Roman"/>
              <a:cs typeface="Times New Roman"/>
              <a:sym typeface="Times New Roman"/>
            </a:endParaRPr>
          </a:p>
          <a:p>
            <a:pPr marL="0" lvl="0" indent="0" algn="l" rtl="0">
              <a:lnSpc>
                <a:spcPct val="115000"/>
              </a:lnSpc>
              <a:spcBef>
                <a:spcPts val="1200"/>
              </a:spcBef>
              <a:spcAft>
                <a:spcPts val="0"/>
              </a:spcAft>
              <a:buNone/>
            </a:pPr>
            <a:r>
              <a:rPr lang="en" sz="1200" i="1" u="sng">
                <a:solidFill>
                  <a:schemeClr val="hlink"/>
                </a:solidFill>
                <a:latin typeface="Times New Roman"/>
                <a:ea typeface="Times New Roman"/>
                <a:cs typeface="Times New Roman"/>
                <a:sym typeface="Times New Roman"/>
                <a:hlinkClick r:id="rId3"/>
              </a:rPr>
              <a:t>403(b) VS 401(k): </a:t>
            </a:r>
            <a:r>
              <a:rPr lang="en" sz="1200" i="1" u="sng">
                <a:solidFill>
                  <a:schemeClr val="hlink"/>
                </a:solidFill>
                <a:latin typeface="Times New Roman"/>
                <a:ea typeface="Times New Roman"/>
                <a:cs typeface="Times New Roman"/>
                <a:sym typeface="Times New Roman"/>
                <a:hlinkClick r:id="rId3"/>
              </a:rPr>
              <a:t>Comparing retirement plans for non-profits</a:t>
            </a:r>
            <a:r>
              <a:rPr lang="en" sz="1200" u="sng">
                <a:solidFill>
                  <a:schemeClr val="hlink"/>
                </a:solidFill>
                <a:latin typeface="Times New Roman"/>
                <a:ea typeface="Times New Roman"/>
                <a:cs typeface="Times New Roman"/>
                <a:sym typeface="Times New Roman"/>
                <a:hlinkClick r:id="rId3"/>
              </a:rPr>
              <a:t>.</a:t>
            </a:r>
            <a:endParaRPr sz="1200">
              <a:latin typeface="Times New Roman"/>
              <a:ea typeface="Times New Roman"/>
              <a:cs typeface="Times New Roman"/>
              <a:sym typeface="Times New Roman"/>
            </a:endParaRPr>
          </a:p>
          <a:p>
            <a:pPr marL="0" lvl="0" indent="0" algn="l" rtl="0">
              <a:lnSpc>
                <a:spcPct val="122000"/>
              </a:lnSpc>
              <a:spcBef>
                <a:spcPts val="1200"/>
              </a:spcBef>
              <a:spcAft>
                <a:spcPts val="0"/>
              </a:spcAft>
              <a:buNone/>
            </a:pPr>
            <a:r>
              <a:rPr lang="en" sz="1200" u="sng">
                <a:solidFill>
                  <a:schemeClr val="hlink"/>
                </a:solidFill>
                <a:latin typeface="Times New Roman"/>
                <a:ea typeface="Times New Roman"/>
                <a:cs typeface="Times New Roman"/>
                <a:sym typeface="Times New Roman"/>
                <a:hlinkClick r:id="rId4"/>
              </a:rPr>
              <a:t>Pros And Cons Of 403(b) Plans For Educators And Non-Profit Workers</a:t>
            </a:r>
            <a:endParaRPr/>
          </a:p>
          <a:p>
            <a:pPr marL="0" lvl="0" indent="0" algn="l" rtl="0">
              <a:lnSpc>
                <a:spcPct val="122000"/>
              </a:lnSpc>
              <a:spcBef>
                <a:spcPts val="1200"/>
              </a:spcBef>
              <a:spcAft>
                <a:spcPts val="0"/>
              </a:spcAft>
              <a:buNone/>
            </a:pPr>
            <a:r>
              <a:rPr lang="en" sz="1200" u="sng">
                <a:solidFill>
                  <a:schemeClr val="hlink"/>
                </a:solidFill>
                <a:latin typeface="Times New Roman"/>
                <a:ea typeface="Times New Roman"/>
                <a:cs typeface="Times New Roman"/>
                <a:sym typeface="Times New Roman"/>
                <a:hlinkClick r:id="rId5"/>
              </a:rPr>
              <a:t>403(b) vs. 401(k): What’s the Difference?</a:t>
            </a: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en" sz="1800">
                <a:latin typeface="Times New Roman"/>
                <a:ea typeface="Times New Roman"/>
                <a:cs typeface="Times New Roman"/>
                <a:sym typeface="Times New Roman"/>
              </a:rPr>
              <a:t>Family Leave</a:t>
            </a:r>
            <a:endParaRPr sz="1800">
              <a:latin typeface="Times New Roman"/>
              <a:ea typeface="Times New Roman"/>
              <a:cs typeface="Times New Roman"/>
              <a:sym typeface="Times New Roman"/>
            </a:endParaRPr>
          </a:p>
          <a:p>
            <a:pPr marL="0" lvl="0" indent="0" algn="l" rtl="0">
              <a:spcBef>
                <a:spcPts val="0"/>
              </a:spcBef>
              <a:spcAft>
                <a:spcPts val="0"/>
              </a:spcAft>
              <a:buNone/>
            </a:pPr>
            <a:r>
              <a:rPr lang="en" sz="1200" u="sng">
                <a:solidFill>
                  <a:schemeClr val="hlink"/>
                </a:solidFill>
                <a:highlight>
                  <a:srgbClr val="FFFFFF"/>
                </a:highlight>
                <a:latin typeface="Times New Roman"/>
                <a:ea typeface="Times New Roman"/>
                <a:cs typeface="Times New Roman"/>
                <a:sym typeface="Times New Roman"/>
                <a:hlinkClick r:id="rId6"/>
              </a:rPr>
              <a:t>How Small Companies Can Offer Great Paid-Leave Programs</a:t>
            </a:r>
            <a:endParaRPr sz="1200">
              <a:solidFill>
                <a:srgbClr val="282828"/>
              </a:solidFill>
              <a:highlight>
                <a:srgbClr val="FFFFFF"/>
              </a:highlight>
              <a:latin typeface="Times New Roman"/>
              <a:ea typeface="Times New Roman"/>
              <a:cs typeface="Times New Roman"/>
              <a:sym typeface="Times New Roman"/>
            </a:endParaRPr>
          </a:p>
          <a:p>
            <a:pPr marL="0" lvl="0" indent="0" algn="l" rtl="0">
              <a:spcBef>
                <a:spcPts val="0"/>
              </a:spcBef>
              <a:spcAft>
                <a:spcPts val="0"/>
              </a:spcAft>
              <a:buNone/>
            </a:pPr>
            <a:endParaRPr sz="1200">
              <a:solidFill>
                <a:srgbClr val="282828"/>
              </a:solidFill>
              <a:highlight>
                <a:srgbClr val="FFFFFF"/>
              </a:highlight>
              <a:latin typeface="Times New Roman"/>
              <a:ea typeface="Times New Roman"/>
              <a:cs typeface="Times New Roman"/>
              <a:sym typeface="Times New Roman"/>
            </a:endParaRPr>
          </a:p>
          <a:p>
            <a:pPr marL="0" lvl="0" indent="0" algn="l" rtl="0">
              <a:spcBef>
                <a:spcPts val="0"/>
              </a:spcBef>
              <a:spcAft>
                <a:spcPts val="0"/>
              </a:spcAft>
              <a:buNone/>
            </a:pPr>
            <a:r>
              <a:rPr lang="en" sz="1200" u="sng">
                <a:solidFill>
                  <a:schemeClr val="hlink"/>
                </a:solidFill>
                <a:highlight>
                  <a:srgbClr val="FFFFFF"/>
                </a:highlight>
                <a:latin typeface="Times New Roman"/>
                <a:ea typeface="Times New Roman"/>
                <a:cs typeface="Times New Roman"/>
                <a:sym typeface="Times New Roman"/>
                <a:hlinkClick r:id="rId7"/>
              </a:rPr>
              <a:t>NC Paid Family Leave Insurance Act</a:t>
            </a:r>
            <a:endParaRPr sz="1200">
              <a:solidFill>
                <a:srgbClr val="282828"/>
              </a:solidFill>
              <a:highlight>
                <a:srgbClr val="FFFFFF"/>
              </a:highlight>
              <a:latin typeface="Times New Roman"/>
              <a:ea typeface="Times New Roman"/>
              <a:cs typeface="Times New Roman"/>
              <a:sym typeface="Times New Roman"/>
            </a:endParaRPr>
          </a:p>
          <a:p>
            <a:pPr marL="0" lvl="0" indent="0" algn="l" rtl="0">
              <a:spcBef>
                <a:spcPts val="0"/>
              </a:spcBef>
              <a:spcAft>
                <a:spcPts val="0"/>
              </a:spcAft>
              <a:buNone/>
            </a:pPr>
            <a:endParaRPr sz="1200">
              <a:solidFill>
                <a:srgbClr val="282828"/>
              </a:solidFill>
              <a:highlight>
                <a:srgbClr val="FFFFFF"/>
              </a:highlight>
              <a:latin typeface="Times New Roman"/>
              <a:ea typeface="Times New Roman"/>
              <a:cs typeface="Times New Roman"/>
              <a:sym typeface="Times New Roman"/>
            </a:endParaRPr>
          </a:p>
          <a:p>
            <a:pPr marL="0" lvl="0" indent="0" algn="l" rtl="0">
              <a:spcBef>
                <a:spcPts val="0"/>
              </a:spcBef>
              <a:spcAft>
                <a:spcPts val="0"/>
              </a:spcAft>
              <a:buNone/>
            </a:pPr>
            <a:r>
              <a:rPr lang="en" sz="1200" u="sng">
                <a:solidFill>
                  <a:schemeClr val="hlink"/>
                </a:solidFill>
                <a:highlight>
                  <a:srgbClr val="FFFFFF"/>
                </a:highlight>
                <a:latin typeface="Times New Roman"/>
                <a:ea typeface="Times New Roman"/>
                <a:cs typeface="Times New Roman"/>
                <a:sym typeface="Times New Roman"/>
                <a:hlinkClick r:id="rId8"/>
              </a:rPr>
              <a:t>Paid Family Leave: Balancing Benefits and Costs </a:t>
            </a:r>
            <a:endParaRPr sz="1200">
              <a:solidFill>
                <a:srgbClr val="282828"/>
              </a:solidFill>
              <a:highlight>
                <a:srgbClr val="FFFFFF"/>
              </a:highlight>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en" sz="1800">
                <a:latin typeface="Times New Roman"/>
                <a:ea typeface="Times New Roman"/>
                <a:cs typeface="Times New Roman"/>
                <a:sym typeface="Times New Roman"/>
              </a:rPr>
              <a:t>Allowing employees and their loved ones to attend events and classes for free</a:t>
            </a: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9"/>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1800">
                <a:latin typeface="Times New Roman"/>
                <a:ea typeface="Times New Roman"/>
                <a:cs typeface="Times New Roman"/>
                <a:sym typeface="Times New Roman"/>
              </a:rPr>
              <a:t>Independent Contractor Handbook</a:t>
            </a:r>
            <a:endParaRPr sz="1800">
              <a:latin typeface="Times New Roman"/>
              <a:ea typeface="Times New Roman"/>
              <a:cs typeface="Times New Roman"/>
              <a:sym typeface="Times New Roman"/>
            </a:endParaRPr>
          </a:p>
        </p:txBody>
      </p:sp>
      <p:sp>
        <p:nvSpPr>
          <p:cNvPr id="106" name="Google Shape;106;p19"/>
          <p:cNvSpPr txBox="1"/>
          <p:nvPr/>
        </p:nvSpPr>
        <p:spPr>
          <a:xfrm>
            <a:off x="115475" y="124375"/>
            <a:ext cx="8865600" cy="3424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800">
                <a:latin typeface="Times New Roman"/>
                <a:ea typeface="Times New Roman"/>
                <a:cs typeface="Times New Roman"/>
                <a:sym typeface="Times New Roman"/>
              </a:rPr>
              <a:t>1099/Contractor: </a:t>
            </a: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en" sz="1200" u="sng">
                <a:solidFill>
                  <a:schemeClr val="hlink"/>
                </a:solidFill>
                <a:latin typeface="Times New Roman"/>
                <a:ea typeface="Times New Roman"/>
                <a:cs typeface="Times New Roman"/>
                <a:sym typeface="Times New Roman"/>
                <a:hlinkClick r:id="rId3"/>
              </a:rPr>
              <a:t>Checklist: </a:t>
            </a:r>
            <a:r>
              <a:rPr lang="en" sz="1200" u="sng">
                <a:solidFill>
                  <a:schemeClr val="hlink"/>
                </a:solidFill>
                <a:latin typeface="Times New Roman"/>
                <a:ea typeface="Times New Roman"/>
                <a:cs typeface="Times New Roman"/>
                <a:sym typeface="Times New Roman"/>
                <a:hlinkClick r:id="rId3"/>
              </a:rPr>
              <a:t>Utilizing</a:t>
            </a:r>
            <a:r>
              <a:rPr lang="en" sz="1200" u="sng">
                <a:solidFill>
                  <a:schemeClr val="hlink"/>
                </a:solidFill>
                <a:latin typeface="Times New Roman"/>
                <a:ea typeface="Times New Roman"/>
                <a:cs typeface="Times New Roman"/>
                <a:sym typeface="Times New Roman"/>
                <a:hlinkClick r:id="rId3"/>
              </a:rPr>
              <a:t> </a:t>
            </a:r>
            <a:r>
              <a:rPr lang="en" sz="1200" u="sng">
                <a:solidFill>
                  <a:schemeClr val="hlink"/>
                </a:solidFill>
                <a:latin typeface="Times New Roman"/>
                <a:ea typeface="Times New Roman"/>
                <a:cs typeface="Times New Roman"/>
                <a:sym typeface="Times New Roman"/>
                <a:hlinkClick r:id="rId3"/>
              </a:rPr>
              <a:t>Independent</a:t>
            </a:r>
            <a:r>
              <a:rPr lang="en" sz="1200" u="sng">
                <a:solidFill>
                  <a:schemeClr val="hlink"/>
                </a:solidFill>
                <a:latin typeface="Times New Roman"/>
                <a:ea typeface="Times New Roman"/>
                <a:cs typeface="Times New Roman"/>
                <a:sym typeface="Times New Roman"/>
                <a:hlinkClick r:id="rId3"/>
              </a:rPr>
              <a:t> Contractors</a:t>
            </a:r>
            <a:endParaRPr sz="1200">
              <a:latin typeface="Times New Roman"/>
              <a:ea typeface="Times New Roman"/>
              <a:cs typeface="Times New Roman"/>
              <a:sym typeface="Times New Roman"/>
            </a:endParaRPr>
          </a:p>
          <a:p>
            <a:pPr marL="0" lvl="0" indent="0" algn="l" rtl="0">
              <a:lnSpc>
                <a:spcPct val="122500"/>
              </a:lnSpc>
              <a:spcBef>
                <a:spcPts val="1500"/>
              </a:spcBef>
              <a:spcAft>
                <a:spcPts val="0"/>
              </a:spcAft>
              <a:buNone/>
            </a:pPr>
            <a:r>
              <a:rPr lang="en" sz="1200" u="sng">
                <a:solidFill>
                  <a:schemeClr val="hlink"/>
                </a:solidFill>
                <a:highlight>
                  <a:srgbClr val="FFFFFF"/>
                </a:highlight>
                <a:latin typeface="Times New Roman"/>
                <a:ea typeface="Times New Roman"/>
                <a:cs typeface="Times New Roman"/>
                <a:sym typeface="Times New Roman"/>
                <a:hlinkClick r:id="rId4"/>
              </a:rPr>
              <a:t>A Handbook for 1099 Contractors – What Goes In and What Should Stay Out</a:t>
            </a:r>
            <a:endParaRPr sz="1200">
              <a:solidFill>
                <a:srgbClr val="333333"/>
              </a:solidFill>
              <a:highlight>
                <a:srgbClr val="FFFFFF"/>
              </a:highlight>
              <a:latin typeface="Times New Roman"/>
              <a:ea typeface="Times New Roman"/>
              <a:cs typeface="Times New Roman"/>
              <a:sym typeface="Times New Roman"/>
            </a:endParaRPr>
          </a:p>
          <a:p>
            <a:pPr marL="0" lvl="0" indent="0" algn="l" rtl="0">
              <a:lnSpc>
                <a:spcPct val="122500"/>
              </a:lnSpc>
              <a:spcBef>
                <a:spcPts val="2400"/>
              </a:spcBef>
              <a:spcAft>
                <a:spcPts val="0"/>
              </a:spcAft>
              <a:buNone/>
            </a:pPr>
            <a:r>
              <a:rPr lang="en" sz="1200" u="sng">
                <a:solidFill>
                  <a:schemeClr val="hlink"/>
                </a:solidFill>
                <a:highlight>
                  <a:srgbClr val="FFFFFF"/>
                </a:highlight>
                <a:latin typeface="Times New Roman"/>
                <a:ea typeface="Times New Roman"/>
                <a:cs typeface="Times New Roman"/>
                <a:sym typeface="Times New Roman"/>
                <a:hlinkClick r:id="rId5"/>
              </a:rPr>
              <a:t>Example of an Independent Contractor Agreement </a:t>
            </a:r>
            <a:endParaRPr sz="1200">
              <a:solidFill>
                <a:srgbClr val="333333"/>
              </a:solidFill>
              <a:highlight>
                <a:srgbClr val="FFFFFF"/>
              </a:highlight>
              <a:latin typeface="Times New Roman"/>
              <a:ea typeface="Times New Roman"/>
              <a:cs typeface="Times New Roman"/>
              <a:sym typeface="Times New Roman"/>
            </a:endParaRPr>
          </a:p>
          <a:p>
            <a:pPr marL="0" lvl="0" indent="0" algn="l" rtl="0">
              <a:lnSpc>
                <a:spcPct val="122500"/>
              </a:lnSpc>
              <a:spcBef>
                <a:spcPts val="2400"/>
              </a:spcBef>
              <a:spcAft>
                <a:spcPts val="0"/>
              </a:spcAft>
              <a:buNone/>
            </a:pPr>
            <a:r>
              <a:rPr lang="en" sz="1200" u="sng">
                <a:solidFill>
                  <a:schemeClr val="hlink"/>
                </a:solidFill>
                <a:highlight>
                  <a:srgbClr val="FFFFFF"/>
                </a:highlight>
                <a:latin typeface="Times New Roman"/>
                <a:ea typeface="Times New Roman"/>
                <a:cs typeface="Times New Roman"/>
                <a:sym typeface="Times New Roman"/>
                <a:hlinkClick r:id="rId6"/>
              </a:rPr>
              <a:t>Example of Cain Center for the Arts Independent Contractor Handbook</a:t>
            </a:r>
            <a:endParaRPr sz="1200">
              <a:solidFill>
                <a:srgbClr val="333333"/>
              </a:solidFill>
              <a:highlight>
                <a:srgbClr val="FFFFFF"/>
              </a:highlight>
              <a:latin typeface="Times New Roman"/>
              <a:ea typeface="Times New Roman"/>
              <a:cs typeface="Times New Roman"/>
              <a:sym typeface="Times New Roman"/>
            </a:endParaRPr>
          </a:p>
          <a:p>
            <a:pPr marL="0" lvl="0" indent="0" algn="l" rtl="0">
              <a:lnSpc>
                <a:spcPct val="115000"/>
              </a:lnSpc>
              <a:spcBef>
                <a:spcPts val="2400"/>
              </a:spcBef>
              <a:spcAft>
                <a:spcPts val="0"/>
              </a:spcAft>
              <a:buNone/>
            </a:pPr>
            <a:r>
              <a:rPr lang="en" sz="1800">
                <a:latin typeface="Times New Roman"/>
                <a:ea typeface="Times New Roman"/>
                <a:cs typeface="Times New Roman"/>
                <a:sym typeface="Times New Roman"/>
              </a:rPr>
              <a:t>Once center is built work to include typical building hours of access, parking, and entrances</a:t>
            </a:r>
            <a:endParaRPr sz="18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0"/>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Documentation Best Practice</a:t>
            </a:r>
            <a:endParaRPr/>
          </a:p>
        </p:txBody>
      </p:sp>
      <p:sp>
        <p:nvSpPr>
          <p:cNvPr id="112" name="Google Shape;112;p20"/>
          <p:cNvSpPr txBox="1"/>
          <p:nvPr/>
        </p:nvSpPr>
        <p:spPr>
          <a:xfrm>
            <a:off x="470825" y="257625"/>
            <a:ext cx="8439300" cy="2986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latin typeface="Roboto"/>
                <a:ea typeface="Roboto"/>
                <a:cs typeface="Roboto"/>
                <a:sym typeface="Roboto"/>
              </a:rPr>
              <a:t>At the Cain Center for the Arts we strive for equity and equality in all we do. When making employment decisions (i.e Hiring, Rejecting Candidates, Firing, Probation, Performance Improvement Plans, Employee sanctions, etc) we must ensure that the process is well documented. </a:t>
            </a:r>
            <a:endParaRPr>
              <a:latin typeface="Roboto"/>
              <a:ea typeface="Roboto"/>
              <a:cs typeface="Roboto"/>
              <a:sym typeface="Roboto"/>
            </a:endParaRPr>
          </a:p>
          <a:p>
            <a:pPr marL="457200" lvl="0" indent="-317500" algn="l" rtl="0">
              <a:spcBef>
                <a:spcPts val="0"/>
              </a:spcBef>
              <a:spcAft>
                <a:spcPts val="0"/>
              </a:spcAft>
              <a:buSzPts val="1400"/>
              <a:buFont typeface="Roboto"/>
              <a:buAutoNum type="arabicPeriod"/>
            </a:pPr>
            <a:r>
              <a:rPr lang="en">
                <a:latin typeface="Roboto"/>
                <a:ea typeface="Roboto"/>
                <a:cs typeface="Roboto"/>
                <a:sym typeface="Roboto"/>
              </a:rPr>
              <a:t>Describe the organization's expectations. Make them clear and concise. </a:t>
            </a:r>
            <a:endParaRPr>
              <a:latin typeface="Roboto"/>
              <a:ea typeface="Roboto"/>
              <a:cs typeface="Roboto"/>
              <a:sym typeface="Roboto"/>
            </a:endParaRPr>
          </a:p>
          <a:p>
            <a:pPr marL="457200" lvl="0" indent="-317500" algn="l" rtl="0">
              <a:spcBef>
                <a:spcPts val="0"/>
              </a:spcBef>
              <a:spcAft>
                <a:spcPts val="0"/>
              </a:spcAft>
              <a:buSzPts val="1400"/>
              <a:buFont typeface="Roboto"/>
              <a:buAutoNum type="arabicPeriod"/>
            </a:pPr>
            <a:r>
              <a:rPr lang="en">
                <a:latin typeface="Roboto"/>
                <a:ea typeface="Roboto"/>
                <a:cs typeface="Roboto"/>
                <a:sym typeface="Roboto"/>
              </a:rPr>
              <a:t>Describe the behavior or performance, not the individual. (In the case of recruitment, describe the fit according to the job description. Avoid writing anything related to protected classes such as: Age, Race,Marital Status, Family Status, Gender, Sexual Orientation, etc)</a:t>
            </a:r>
            <a:endParaRPr>
              <a:latin typeface="Roboto"/>
              <a:ea typeface="Roboto"/>
              <a:cs typeface="Roboto"/>
              <a:sym typeface="Roboto"/>
            </a:endParaRPr>
          </a:p>
          <a:p>
            <a:pPr marL="457200" lvl="0" indent="-317500" algn="l" rtl="0">
              <a:spcBef>
                <a:spcPts val="0"/>
              </a:spcBef>
              <a:spcAft>
                <a:spcPts val="0"/>
              </a:spcAft>
              <a:buSzPts val="1400"/>
              <a:buFont typeface="Roboto"/>
              <a:buAutoNum type="arabicPeriod"/>
            </a:pPr>
            <a:r>
              <a:rPr lang="en">
                <a:latin typeface="Roboto"/>
                <a:ea typeface="Roboto"/>
                <a:cs typeface="Roboto"/>
                <a:sym typeface="Roboto"/>
              </a:rPr>
              <a:t>Include the employee’s explanation for why the issue is occurring</a:t>
            </a:r>
            <a:endParaRPr>
              <a:latin typeface="Roboto"/>
              <a:ea typeface="Roboto"/>
              <a:cs typeface="Roboto"/>
              <a:sym typeface="Roboto"/>
            </a:endParaRPr>
          </a:p>
          <a:p>
            <a:pPr marL="457200" lvl="0" indent="-317500" algn="l" rtl="0">
              <a:spcBef>
                <a:spcPts val="0"/>
              </a:spcBef>
              <a:spcAft>
                <a:spcPts val="0"/>
              </a:spcAft>
              <a:buSzPts val="1400"/>
              <a:buFont typeface="Roboto"/>
              <a:buAutoNum type="arabicPeriod"/>
            </a:pPr>
            <a:r>
              <a:rPr lang="en">
                <a:latin typeface="Roboto"/>
                <a:ea typeface="Roboto"/>
                <a:cs typeface="Roboto"/>
                <a:sym typeface="Roboto"/>
              </a:rPr>
              <a:t>Prepare a detailed action plan with specific deadlines</a:t>
            </a:r>
            <a:endParaRPr>
              <a:latin typeface="Roboto"/>
              <a:ea typeface="Roboto"/>
              <a:cs typeface="Roboto"/>
              <a:sym typeface="Roboto"/>
            </a:endParaRPr>
          </a:p>
          <a:p>
            <a:pPr marL="457200" lvl="0" indent="-317500" algn="l" rtl="0">
              <a:spcBef>
                <a:spcPts val="0"/>
              </a:spcBef>
              <a:spcAft>
                <a:spcPts val="0"/>
              </a:spcAft>
              <a:buSzPts val="1400"/>
              <a:buFont typeface="Roboto"/>
              <a:buAutoNum type="arabicPeriod"/>
            </a:pPr>
            <a:r>
              <a:rPr lang="en">
                <a:latin typeface="Roboto"/>
                <a:ea typeface="Roboto"/>
                <a:cs typeface="Roboto"/>
                <a:sym typeface="Roboto"/>
              </a:rPr>
              <a:t>Clearly State the consequences if the behavior or poor performance continues.</a:t>
            </a:r>
            <a:endParaRPr>
              <a:latin typeface="Roboto"/>
              <a:ea typeface="Roboto"/>
              <a:cs typeface="Roboto"/>
              <a:sym typeface="Roboto"/>
            </a:endParaRPr>
          </a:p>
          <a:p>
            <a:pPr marL="457200" lvl="0" indent="-317500" algn="l" rtl="0">
              <a:spcBef>
                <a:spcPts val="0"/>
              </a:spcBef>
              <a:spcAft>
                <a:spcPts val="0"/>
              </a:spcAft>
              <a:buSzPts val="1400"/>
              <a:buFont typeface="Roboto"/>
              <a:buAutoNum type="arabicPeriod"/>
            </a:pPr>
            <a:r>
              <a:rPr lang="en">
                <a:latin typeface="Roboto"/>
                <a:ea typeface="Roboto"/>
                <a:cs typeface="Roboto"/>
                <a:sym typeface="Roboto"/>
              </a:rPr>
              <a:t>Avoid vague phrases that could provide grounds for discrimination lawsuits</a:t>
            </a: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Document all decisions with the mindset that a third party will be reviewing it.</a:t>
            </a:r>
            <a:endParaRPr>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1"/>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rmAutofit fontScale="85000" lnSpcReduction="20000"/>
          </a:bodyPr>
          <a:lstStyle/>
          <a:p>
            <a:pPr marL="0" lvl="0" indent="0" algn="l" rtl="0">
              <a:lnSpc>
                <a:spcPct val="80000"/>
              </a:lnSpc>
              <a:spcBef>
                <a:spcPts val="0"/>
              </a:spcBef>
              <a:spcAft>
                <a:spcPts val="0"/>
              </a:spcAft>
              <a:buClr>
                <a:srgbClr val="000000"/>
              </a:buClr>
              <a:buSzPct val="51800"/>
              <a:buFont typeface="Arial"/>
              <a:buNone/>
            </a:pPr>
            <a:r>
              <a:rPr lang="en" sz="1804">
                <a:latin typeface="Times New Roman"/>
                <a:ea typeface="Times New Roman"/>
                <a:cs typeface="Times New Roman"/>
                <a:sym typeface="Times New Roman"/>
              </a:rPr>
              <a:t>Suggestions for Changes to the Employee Handbook</a:t>
            </a:r>
            <a:endParaRPr sz="1804">
              <a:latin typeface="Times New Roman"/>
              <a:ea typeface="Times New Roman"/>
              <a:cs typeface="Times New Roman"/>
              <a:sym typeface="Times New Roman"/>
            </a:endParaRPr>
          </a:p>
          <a:p>
            <a:pPr marL="0" lvl="0" indent="0" algn="l" rtl="0">
              <a:spcBef>
                <a:spcPts val="0"/>
              </a:spcBef>
              <a:spcAft>
                <a:spcPts val="0"/>
              </a:spcAft>
              <a:buNone/>
            </a:pPr>
            <a:endParaRPr/>
          </a:p>
        </p:txBody>
      </p:sp>
      <p:pic>
        <p:nvPicPr>
          <p:cNvPr id="118" name="Google Shape;118;p21"/>
          <p:cNvPicPr preferRelativeResize="0"/>
          <p:nvPr/>
        </p:nvPicPr>
        <p:blipFill>
          <a:blip r:embed="rId3">
            <a:alphaModFix/>
          </a:blip>
          <a:stretch>
            <a:fillRect/>
          </a:stretch>
        </p:blipFill>
        <p:spPr>
          <a:xfrm>
            <a:off x="4663800" y="2632225"/>
            <a:ext cx="4409400" cy="1702675"/>
          </a:xfrm>
          <a:prstGeom prst="rect">
            <a:avLst/>
          </a:prstGeom>
          <a:noFill/>
          <a:ln>
            <a:noFill/>
          </a:ln>
        </p:spPr>
      </p:pic>
      <p:sp>
        <p:nvSpPr>
          <p:cNvPr id="119" name="Google Shape;119;p21"/>
          <p:cNvSpPr txBox="1"/>
          <p:nvPr/>
        </p:nvSpPr>
        <p:spPr>
          <a:xfrm>
            <a:off x="56225" y="53300"/>
            <a:ext cx="8039400" cy="2630400"/>
          </a:xfrm>
          <a:prstGeom prst="rect">
            <a:avLst/>
          </a:prstGeom>
          <a:noFill/>
          <a:ln>
            <a:noFill/>
          </a:ln>
        </p:spPr>
        <p:txBody>
          <a:bodyPr spcFirstLastPara="1" wrap="square" lIns="91425" tIns="91425" rIns="91425" bIns="91425" anchor="t" anchorCtr="0">
            <a:spAutoFit/>
          </a:bodyPr>
          <a:lstStyle/>
          <a:p>
            <a:pPr marL="457200" lvl="0" indent="-342900" algn="l" rtl="0">
              <a:lnSpc>
                <a:spcPct val="115000"/>
              </a:lnSpc>
              <a:spcBef>
                <a:spcPts val="0"/>
              </a:spcBef>
              <a:spcAft>
                <a:spcPts val="0"/>
              </a:spcAft>
              <a:buSzPts val="1800"/>
              <a:buFont typeface="Times New Roman"/>
              <a:buChar char="●"/>
            </a:pPr>
            <a:r>
              <a:rPr lang="en" sz="1800">
                <a:latin typeface="Times New Roman"/>
                <a:ea typeface="Times New Roman"/>
                <a:cs typeface="Times New Roman"/>
                <a:sym typeface="Times New Roman"/>
              </a:rPr>
              <a:t>Performance Review page 15 - I suggest implementing a 360 degree feedback review. Each FTE and randomly assigned board and business partners would fill out a survey for the other FTE including the Executive director. Those doing the review and follow up would be a board member not involved in the process. These would be kept anonymous. They should be done once a year regardless of how long the employee has been with the organization. </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 sz="1800" u="sng">
                <a:solidFill>
                  <a:schemeClr val="hlink"/>
                </a:solidFill>
                <a:latin typeface="Times New Roman"/>
                <a:ea typeface="Times New Roman"/>
                <a:cs typeface="Times New Roman"/>
                <a:sym typeface="Times New Roman"/>
                <a:hlinkClick r:id="rId4"/>
              </a:rPr>
              <a:t>Example </a:t>
            </a:r>
            <a:endParaRPr sz="1800">
              <a:latin typeface="Times New Roman"/>
              <a:ea typeface="Times New Roman"/>
              <a:cs typeface="Times New Roman"/>
              <a:sym typeface="Times New Roman"/>
            </a:endParaRPr>
          </a:p>
          <a:p>
            <a:pPr marL="0" lvl="0" indent="0" algn="l" rtl="0">
              <a:spcBef>
                <a:spcPts val="0"/>
              </a:spcBef>
              <a:spcAft>
                <a:spcPts val="0"/>
              </a:spcAft>
              <a:buNone/>
            </a:pPr>
            <a:endParaRPr>
              <a:latin typeface="Roboto"/>
              <a:ea typeface="Roboto"/>
              <a:cs typeface="Roboto"/>
              <a:sym typeface="Roboto"/>
            </a:endParaRPr>
          </a:p>
        </p:txBody>
      </p:sp>
      <p:sp>
        <p:nvSpPr>
          <p:cNvPr id="120" name="Google Shape;120;p21"/>
          <p:cNvSpPr txBox="1"/>
          <p:nvPr/>
        </p:nvSpPr>
        <p:spPr>
          <a:xfrm>
            <a:off x="142125" y="2460700"/>
            <a:ext cx="4409400" cy="1293000"/>
          </a:xfrm>
          <a:prstGeom prst="rect">
            <a:avLst/>
          </a:prstGeom>
          <a:noFill/>
          <a:ln>
            <a:noFill/>
          </a:ln>
        </p:spPr>
        <p:txBody>
          <a:bodyPr spcFirstLastPara="1" wrap="square" lIns="91425" tIns="91425" rIns="91425" bIns="91425" anchor="t" anchorCtr="0">
            <a:spAutoFit/>
          </a:bodyPr>
          <a:lstStyle/>
          <a:p>
            <a:pPr marL="457200" lvl="0" indent="-342900" algn="l" rtl="0">
              <a:spcBef>
                <a:spcPts val="0"/>
              </a:spcBef>
              <a:spcAft>
                <a:spcPts val="0"/>
              </a:spcAft>
              <a:buSzPts val="1800"/>
              <a:buFont typeface="Times New Roman"/>
              <a:buChar char="●"/>
            </a:pPr>
            <a:r>
              <a:rPr lang="en" sz="1800">
                <a:latin typeface="Times New Roman"/>
                <a:ea typeface="Times New Roman"/>
                <a:cs typeface="Times New Roman"/>
                <a:sym typeface="Times New Roman"/>
              </a:rPr>
              <a:t>If there is follow up needed for the employee it will be up to Board and ED discretion whether a coach is needed or a performance improvement plan. </a:t>
            </a:r>
            <a:endParaRPr sz="1800">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1172</Words>
  <Application>Microsoft Office PowerPoint</Application>
  <PresentationFormat>On-screen Show (16:9)</PresentationFormat>
  <Paragraphs>182</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Times New Roman</vt:lpstr>
      <vt:lpstr>Arial</vt:lpstr>
      <vt:lpstr>Roboto</vt:lpstr>
      <vt:lpstr>Merriweather</vt:lpstr>
      <vt:lpstr>Paradigm</vt:lpstr>
      <vt:lpstr>The Cain Center for the Arts (Final)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Cain Center for the Arts (Final)</dc:title>
  <cp:lastModifiedBy>Justin Dionne</cp:lastModifiedBy>
  <cp:revision>1</cp:revision>
  <dcterms:modified xsi:type="dcterms:W3CDTF">2021-12-15T19:24:31Z</dcterms:modified>
</cp:coreProperties>
</file>