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4"/>
  </p:sldMasterIdLst>
  <p:notesMasterIdLst>
    <p:notesMasterId r:id="rId47"/>
  </p:notesMasterIdLst>
  <p:sldIdLst>
    <p:sldId id="2145873526" r:id="rId5"/>
    <p:sldId id="2145873544" r:id="rId6"/>
    <p:sldId id="2145873519" r:id="rId7"/>
    <p:sldId id="2145873529" r:id="rId8"/>
    <p:sldId id="2145873594" r:id="rId9"/>
    <p:sldId id="2145873561" r:id="rId10"/>
    <p:sldId id="2145873595" r:id="rId11"/>
    <p:sldId id="2145873569" r:id="rId12"/>
    <p:sldId id="2145873576" r:id="rId13"/>
    <p:sldId id="2145873567" r:id="rId14"/>
    <p:sldId id="2145873500" r:id="rId15"/>
    <p:sldId id="2145873577" r:id="rId16"/>
    <p:sldId id="2145873575" r:id="rId17"/>
    <p:sldId id="2145873571" r:id="rId18"/>
    <p:sldId id="2145873601" r:id="rId19"/>
    <p:sldId id="2145873523" r:id="rId20"/>
    <p:sldId id="2145873541" r:id="rId21"/>
    <p:sldId id="2145873582" r:id="rId22"/>
    <p:sldId id="2145873581" r:id="rId23"/>
    <p:sldId id="2145873580" r:id="rId24"/>
    <p:sldId id="2145873579" r:id="rId25"/>
    <p:sldId id="2145873574" r:id="rId26"/>
    <p:sldId id="2145873583" r:id="rId27"/>
    <p:sldId id="2145873496" r:id="rId28"/>
    <p:sldId id="2145873560" r:id="rId29"/>
    <p:sldId id="2145873510" r:id="rId30"/>
    <p:sldId id="2145873528" r:id="rId31"/>
    <p:sldId id="2145873573" r:id="rId32"/>
    <p:sldId id="2145873584" r:id="rId33"/>
    <p:sldId id="2145873467" r:id="rId34"/>
    <p:sldId id="2145873587" r:id="rId35"/>
    <p:sldId id="2145873572" r:id="rId36"/>
    <p:sldId id="2145873596" r:id="rId37"/>
    <p:sldId id="2145873597" r:id="rId38"/>
    <p:sldId id="2145873598" r:id="rId39"/>
    <p:sldId id="2145873599" r:id="rId40"/>
    <p:sldId id="2145873600" r:id="rId41"/>
    <p:sldId id="2145873602" r:id="rId42"/>
    <p:sldId id="2145873603" r:id="rId43"/>
    <p:sldId id="2145873547" r:id="rId44"/>
    <p:sldId id="2145873563" r:id="rId45"/>
    <p:sldId id="2145873564" r:id="rId46"/>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0F74DD47-8A04-4F22-82E8-AC26A59390FB}">
          <p14:sldIdLst>
            <p14:sldId id="2145873526"/>
            <p14:sldId id="2145873544"/>
            <p14:sldId id="2145873519"/>
            <p14:sldId id="2145873529"/>
            <p14:sldId id="2145873594"/>
            <p14:sldId id="2145873561"/>
            <p14:sldId id="2145873595"/>
            <p14:sldId id="2145873569"/>
          </p14:sldIdLst>
        </p14:section>
        <p14:section name="Infrastructure" id="{A406CCB8-17A6-4D60-ABBE-2B31135252F1}">
          <p14:sldIdLst>
            <p14:sldId id="2145873576"/>
            <p14:sldId id="2145873567"/>
            <p14:sldId id="2145873500"/>
            <p14:sldId id="2145873577"/>
          </p14:sldIdLst>
        </p14:section>
        <p14:section name="IT Support &amp; Maintenance" id="{EE2414F4-445F-4B1F-9095-F90A0647C8C9}">
          <p14:sldIdLst>
            <p14:sldId id="2145873575"/>
            <p14:sldId id="2145873571"/>
            <p14:sldId id="2145873601"/>
            <p14:sldId id="2145873523"/>
            <p14:sldId id="2145873541"/>
            <p14:sldId id="2145873582"/>
            <p14:sldId id="2145873581"/>
            <p14:sldId id="2145873580"/>
            <p14:sldId id="2145873579"/>
          </p14:sldIdLst>
        </p14:section>
        <p14:section name="Software Applications" id="{5D90F0E8-FEFD-4053-ADE4-0C5C31A35330}">
          <p14:sldIdLst>
            <p14:sldId id="2145873574"/>
            <p14:sldId id="2145873583"/>
            <p14:sldId id="2145873496"/>
            <p14:sldId id="2145873560"/>
            <p14:sldId id="2145873510"/>
            <p14:sldId id="2145873528"/>
          </p14:sldIdLst>
        </p14:section>
        <p14:section name="Hardware" id="{6FCBFBD7-6561-46B5-A75E-23E2D8B65CF5}">
          <p14:sldIdLst>
            <p14:sldId id="2145873573"/>
            <p14:sldId id="2145873584"/>
            <p14:sldId id="2145873467"/>
            <p14:sldId id="2145873587"/>
          </p14:sldIdLst>
        </p14:section>
        <p14:section name="Business Continuity" id="{34CEE98C-0EA1-4B96-9E05-EB3CEF4B53C4}">
          <p14:sldIdLst>
            <p14:sldId id="2145873572"/>
            <p14:sldId id="2145873596"/>
            <p14:sldId id="2145873597"/>
            <p14:sldId id="2145873598"/>
            <p14:sldId id="2145873599"/>
            <p14:sldId id="2145873600"/>
          </p14:sldIdLst>
        </p14:section>
        <p14:section name="Appendix-Support" id="{C8DD9B5F-1477-40EB-AAE7-9D64F37EF2C5}">
          <p14:sldIdLst>
            <p14:sldId id="2145873602"/>
            <p14:sldId id="2145873603"/>
            <p14:sldId id="2145873547"/>
            <p14:sldId id="2145873563"/>
            <p14:sldId id="21458735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523264-3EDC-B165-E802-326691F3EFE7}" name="Bubeck, Kristi" initials="BK" userId="S::kbubeck@deloitte.com::aac98676-f3a5-4816-a46e-da4ccbd034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der, Katie" initials="MK" lastIdx="16" clrIdx="0">
    <p:extLst>
      <p:ext uri="{19B8F6BF-5375-455C-9EA6-DF929625EA0E}">
        <p15:presenceInfo xmlns:p15="http://schemas.microsoft.com/office/powerpoint/2012/main" userId="S::kmader@deloitte.com::11579e5d-9acd-4c39-85c9-45854034b7e8" providerId="AD"/>
      </p:ext>
    </p:extLst>
  </p:cmAuthor>
  <p:cmAuthor id="2" name="Juras, Stephen" initials="JS" lastIdx="17" clrIdx="1">
    <p:extLst>
      <p:ext uri="{19B8F6BF-5375-455C-9EA6-DF929625EA0E}">
        <p15:presenceInfo xmlns:p15="http://schemas.microsoft.com/office/powerpoint/2012/main" userId="S::sjuras@deloitte.com::01135ad1-8e8f-4941-b6eb-ed29ff20cc25" providerId="AD"/>
      </p:ext>
    </p:extLst>
  </p:cmAuthor>
  <p:cmAuthor id="3" name="Bubeck, Kristi" initials="BK" lastIdx="7" clrIdx="2">
    <p:extLst>
      <p:ext uri="{19B8F6BF-5375-455C-9EA6-DF929625EA0E}">
        <p15:presenceInfo xmlns:p15="http://schemas.microsoft.com/office/powerpoint/2012/main" userId="S::kbubeck@deloitte.com::aac98676-f3a5-4816-a46e-da4ccbd0342a" providerId="AD"/>
      </p:ext>
    </p:extLst>
  </p:cmAuthor>
  <p:cmAuthor id="4" name="Singh, Deep" initials="SD" lastIdx="1" clrIdx="3">
    <p:extLst>
      <p:ext uri="{19B8F6BF-5375-455C-9EA6-DF929625EA0E}">
        <p15:presenceInfo xmlns:p15="http://schemas.microsoft.com/office/powerpoint/2012/main" userId="S::deepsingh4@deloitte.com::c1177ca9-8056-4929-a3ad-ab1bcbeaf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a:srgbClr val="868686"/>
    <a:srgbClr val="0078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3D9BA-6A4E-444C-9A5B-81A446298556}" v="7" dt="2022-02-14T16:46:40.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63"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F20A7-6717-4EBC-BA7B-A7DA295BBAD5}"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5AB58-B5AD-4D18-A173-6FEFD3AB6E48}" type="slidenum">
              <a:rPr lang="en-US" smtClean="0"/>
              <a:t>‹#›</a:t>
            </a:fld>
            <a:endParaRPr lang="en-US"/>
          </a:p>
        </p:txBody>
      </p:sp>
    </p:spTree>
    <p:extLst>
      <p:ext uri="{BB962C8B-B14F-4D97-AF65-F5344CB8AC3E}">
        <p14:creationId xmlns:p14="http://schemas.microsoft.com/office/powerpoint/2010/main" val="197221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a:t>
            </a:fld>
            <a:endParaRPr lang="en-US"/>
          </a:p>
        </p:txBody>
      </p:sp>
    </p:spTree>
    <p:extLst>
      <p:ext uri="{BB962C8B-B14F-4D97-AF65-F5344CB8AC3E}">
        <p14:creationId xmlns:p14="http://schemas.microsoft.com/office/powerpoint/2010/main" val="2894612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16</a:t>
            </a:fld>
            <a:endParaRPr lang="en-US"/>
          </a:p>
        </p:txBody>
      </p:sp>
    </p:spTree>
    <p:extLst>
      <p:ext uri="{BB962C8B-B14F-4D97-AF65-F5344CB8AC3E}">
        <p14:creationId xmlns:p14="http://schemas.microsoft.com/office/powerpoint/2010/main" val="239684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17</a:t>
            </a:fld>
            <a:endParaRPr lang="en-US"/>
          </a:p>
        </p:txBody>
      </p:sp>
    </p:spTree>
    <p:extLst>
      <p:ext uri="{BB962C8B-B14F-4D97-AF65-F5344CB8AC3E}">
        <p14:creationId xmlns:p14="http://schemas.microsoft.com/office/powerpoint/2010/main" val="111118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18</a:t>
            </a:fld>
            <a:endParaRPr lang="en-US"/>
          </a:p>
        </p:txBody>
      </p:sp>
    </p:spTree>
    <p:extLst>
      <p:ext uri="{BB962C8B-B14F-4D97-AF65-F5344CB8AC3E}">
        <p14:creationId xmlns:p14="http://schemas.microsoft.com/office/powerpoint/2010/main" val="31357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19</a:t>
            </a:fld>
            <a:endParaRPr lang="en-US"/>
          </a:p>
        </p:txBody>
      </p:sp>
    </p:spTree>
    <p:extLst>
      <p:ext uri="{BB962C8B-B14F-4D97-AF65-F5344CB8AC3E}">
        <p14:creationId xmlns:p14="http://schemas.microsoft.com/office/powerpoint/2010/main" val="119697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20</a:t>
            </a:fld>
            <a:endParaRPr lang="en-US"/>
          </a:p>
        </p:txBody>
      </p:sp>
    </p:spTree>
    <p:extLst>
      <p:ext uri="{BB962C8B-B14F-4D97-AF65-F5344CB8AC3E}">
        <p14:creationId xmlns:p14="http://schemas.microsoft.com/office/powerpoint/2010/main" val="2566503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21</a:t>
            </a:fld>
            <a:endParaRPr lang="en-US"/>
          </a:p>
        </p:txBody>
      </p:sp>
    </p:spTree>
    <p:extLst>
      <p:ext uri="{BB962C8B-B14F-4D97-AF65-F5344CB8AC3E}">
        <p14:creationId xmlns:p14="http://schemas.microsoft.com/office/powerpoint/2010/main" val="758522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business case, visual, process flow, thumbnails</a:t>
            </a:r>
          </a:p>
          <a:p>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23</a:t>
            </a:fld>
            <a:endParaRPr lang="en-US"/>
          </a:p>
        </p:txBody>
      </p:sp>
    </p:spTree>
    <p:extLst>
      <p:ext uri="{BB962C8B-B14F-4D97-AF65-F5344CB8AC3E}">
        <p14:creationId xmlns:p14="http://schemas.microsoft.com/office/powerpoint/2010/main" val="2406093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24</a:t>
            </a:fld>
            <a:endParaRPr lang="en-US"/>
          </a:p>
        </p:txBody>
      </p:sp>
    </p:spTree>
    <p:extLst>
      <p:ext uri="{BB962C8B-B14F-4D97-AF65-F5344CB8AC3E}">
        <p14:creationId xmlns:p14="http://schemas.microsoft.com/office/powerpoint/2010/main" val="5742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25</a:t>
            </a:fld>
            <a:endParaRPr lang="en-US"/>
          </a:p>
        </p:txBody>
      </p:sp>
    </p:spTree>
    <p:extLst>
      <p:ext uri="{BB962C8B-B14F-4D97-AF65-F5344CB8AC3E}">
        <p14:creationId xmlns:p14="http://schemas.microsoft.com/office/powerpoint/2010/main" val="319440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26</a:t>
            </a:fld>
            <a:endParaRPr lang="en-US"/>
          </a:p>
        </p:txBody>
      </p:sp>
    </p:spTree>
    <p:extLst>
      <p:ext uri="{BB962C8B-B14F-4D97-AF65-F5344CB8AC3E}">
        <p14:creationId xmlns:p14="http://schemas.microsoft.com/office/powerpoint/2010/main" val="217838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4</a:t>
            </a:fld>
            <a:endParaRPr lang="en-US"/>
          </a:p>
        </p:txBody>
      </p:sp>
    </p:spTree>
    <p:extLst>
      <p:ext uri="{BB962C8B-B14F-4D97-AF65-F5344CB8AC3E}">
        <p14:creationId xmlns:p14="http://schemas.microsoft.com/office/powerpoint/2010/main" val="2008180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27</a:t>
            </a:fld>
            <a:endParaRPr lang="en-US"/>
          </a:p>
        </p:txBody>
      </p:sp>
    </p:spTree>
    <p:extLst>
      <p:ext uri="{BB962C8B-B14F-4D97-AF65-F5344CB8AC3E}">
        <p14:creationId xmlns:p14="http://schemas.microsoft.com/office/powerpoint/2010/main" val="26810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business case, visual, process flow, thumbnails</a:t>
            </a:r>
          </a:p>
          <a:p>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29</a:t>
            </a:fld>
            <a:endParaRPr lang="en-US"/>
          </a:p>
        </p:txBody>
      </p:sp>
    </p:spTree>
    <p:extLst>
      <p:ext uri="{BB962C8B-B14F-4D97-AF65-F5344CB8AC3E}">
        <p14:creationId xmlns:p14="http://schemas.microsoft.com/office/powerpoint/2010/main" val="237232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30</a:t>
            </a:fld>
            <a:endParaRPr lang="en-US"/>
          </a:p>
        </p:txBody>
      </p:sp>
    </p:spTree>
    <p:extLst>
      <p:ext uri="{BB962C8B-B14F-4D97-AF65-F5344CB8AC3E}">
        <p14:creationId xmlns:p14="http://schemas.microsoft.com/office/powerpoint/2010/main" val="837851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31</a:t>
            </a:fld>
            <a:endParaRPr lang="en-US"/>
          </a:p>
        </p:txBody>
      </p:sp>
    </p:spTree>
    <p:extLst>
      <p:ext uri="{BB962C8B-B14F-4D97-AF65-F5344CB8AC3E}">
        <p14:creationId xmlns:p14="http://schemas.microsoft.com/office/powerpoint/2010/main" val="2929472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business case, visual, process flow, thumbnails</a:t>
            </a:r>
          </a:p>
          <a:p>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33</a:t>
            </a:fld>
            <a:endParaRPr lang="en-US"/>
          </a:p>
        </p:txBody>
      </p:sp>
    </p:spTree>
    <p:extLst>
      <p:ext uri="{BB962C8B-B14F-4D97-AF65-F5344CB8AC3E}">
        <p14:creationId xmlns:p14="http://schemas.microsoft.com/office/powerpoint/2010/main" val="92552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34</a:t>
            </a:fld>
            <a:endParaRPr lang="en-US"/>
          </a:p>
        </p:txBody>
      </p:sp>
    </p:spTree>
    <p:extLst>
      <p:ext uri="{BB962C8B-B14F-4D97-AF65-F5344CB8AC3E}">
        <p14:creationId xmlns:p14="http://schemas.microsoft.com/office/powerpoint/2010/main" val="3530807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35</a:t>
            </a:fld>
            <a:endParaRPr lang="en-US"/>
          </a:p>
        </p:txBody>
      </p:sp>
    </p:spTree>
    <p:extLst>
      <p:ext uri="{BB962C8B-B14F-4D97-AF65-F5344CB8AC3E}">
        <p14:creationId xmlns:p14="http://schemas.microsoft.com/office/powerpoint/2010/main" val="1966576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36</a:t>
            </a:fld>
            <a:endParaRPr lang="en-US"/>
          </a:p>
        </p:txBody>
      </p:sp>
    </p:spTree>
    <p:extLst>
      <p:ext uri="{BB962C8B-B14F-4D97-AF65-F5344CB8AC3E}">
        <p14:creationId xmlns:p14="http://schemas.microsoft.com/office/powerpoint/2010/main" val="1085904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37</a:t>
            </a:fld>
            <a:endParaRPr lang="en-US"/>
          </a:p>
        </p:txBody>
      </p:sp>
    </p:spTree>
    <p:extLst>
      <p:ext uri="{BB962C8B-B14F-4D97-AF65-F5344CB8AC3E}">
        <p14:creationId xmlns:p14="http://schemas.microsoft.com/office/powerpoint/2010/main" val="1912767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39</a:t>
            </a:fld>
            <a:endParaRPr lang="en-US"/>
          </a:p>
        </p:txBody>
      </p:sp>
    </p:spTree>
    <p:extLst>
      <p:ext uri="{BB962C8B-B14F-4D97-AF65-F5344CB8AC3E}">
        <p14:creationId xmlns:p14="http://schemas.microsoft.com/office/powerpoint/2010/main" val="296333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5</a:t>
            </a:fld>
            <a:endParaRPr lang="en-US"/>
          </a:p>
        </p:txBody>
      </p:sp>
    </p:spTree>
    <p:extLst>
      <p:ext uri="{BB962C8B-B14F-4D97-AF65-F5344CB8AC3E}">
        <p14:creationId xmlns:p14="http://schemas.microsoft.com/office/powerpoint/2010/main" val="397584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40</a:t>
            </a:fld>
            <a:endParaRPr lang="en-US"/>
          </a:p>
        </p:txBody>
      </p:sp>
    </p:spTree>
    <p:extLst>
      <p:ext uri="{BB962C8B-B14F-4D97-AF65-F5344CB8AC3E}">
        <p14:creationId xmlns:p14="http://schemas.microsoft.com/office/powerpoint/2010/main" val="1292580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41</a:t>
            </a:fld>
            <a:endParaRPr lang="en-US"/>
          </a:p>
        </p:txBody>
      </p:sp>
    </p:spTree>
    <p:extLst>
      <p:ext uri="{BB962C8B-B14F-4D97-AF65-F5344CB8AC3E}">
        <p14:creationId xmlns:p14="http://schemas.microsoft.com/office/powerpoint/2010/main" val="2221772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42</a:t>
            </a:fld>
            <a:endParaRPr lang="en-US"/>
          </a:p>
        </p:txBody>
      </p:sp>
    </p:spTree>
    <p:extLst>
      <p:ext uri="{BB962C8B-B14F-4D97-AF65-F5344CB8AC3E}">
        <p14:creationId xmlns:p14="http://schemas.microsoft.com/office/powerpoint/2010/main" val="298871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D5AB58-B5AD-4D18-A173-6FEFD3AB6E48}" type="slidenum">
              <a:rPr lang="en-US" smtClean="0"/>
              <a:t>6</a:t>
            </a:fld>
            <a:endParaRPr lang="en-US"/>
          </a:p>
        </p:txBody>
      </p:sp>
    </p:spTree>
    <p:extLst>
      <p:ext uri="{BB962C8B-B14F-4D97-AF65-F5344CB8AC3E}">
        <p14:creationId xmlns:p14="http://schemas.microsoft.com/office/powerpoint/2010/main" val="178069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business case, visual, process flow, thumbnails</a:t>
            </a:r>
          </a:p>
          <a:p>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10</a:t>
            </a:fld>
            <a:endParaRPr lang="en-US"/>
          </a:p>
        </p:txBody>
      </p:sp>
    </p:spTree>
    <p:extLst>
      <p:ext uri="{BB962C8B-B14F-4D97-AF65-F5344CB8AC3E}">
        <p14:creationId xmlns:p14="http://schemas.microsoft.com/office/powerpoint/2010/main" val="417467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11</a:t>
            </a:fld>
            <a:endParaRPr lang="en-US"/>
          </a:p>
        </p:txBody>
      </p:sp>
    </p:spTree>
    <p:extLst>
      <p:ext uri="{BB962C8B-B14F-4D97-AF65-F5344CB8AC3E}">
        <p14:creationId xmlns:p14="http://schemas.microsoft.com/office/powerpoint/2010/main" val="316681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12</a:t>
            </a:fld>
            <a:endParaRPr lang="en-US"/>
          </a:p>
        </p:txBody>
      </p:sp>
    </p:spTree>
    <p:extLst>
      <p:ext uri="{BB962C8B-B14F-4D97-AF65-F5344CB8AC3E}">
        <p14:creationId xmlns:p14="http://schemas.microsoft.com/office/powerpoint/2010/main" val="361466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Tags: process, business case, visual, process flow, thumbnails</a:t>
            </a:r>
          </a:p>
          <a:p>
            <a:endParaRPr lang="en-US"/>
          </a:p>
        </p:txBody>
      </p:sp>
      <p:sp>
        <p:nvSpPr>
          <p:cNvPr id="4" name="Slide Number Placeholder 3"/>
          <p:cNvSpPr>
            <a:spLocks noGrp="1"/>
          </p:cNvSpPr>
          <p:nvPr>
            <p:ph type="sldNum" sz="quarter" idx="10"/>
          </p:nvPr>
        </p:nvSpPr>
        <p:spPr/>
        <p:txBody>
          <a:bodyPr/>
          <a:lstStyle/>
          <a:p>
            <a:fld id="{320E634F-F277-46F4-BC93-3910B600E9D0}" type="slidenum">
              <a:rPr lang="en-US" smtClean="0"/>
              <a:t>14</a:t>
            </a:fld>
            <a:endParaRPr lang="en-US"/>
          </a:p>
        </p:txBody>
      </p:sp>
    </p:spTree>
    <p:extLst>
      <p:ext uri="{BB962C8B-B14F-4D97-AF65-F5344CB8AC3E}">
        <p14:creationId xmlns:p14="http://schemas.microsoft.com/office/powerpoint/2010/main" val="348515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7FF632-9580-4643-932F-0C6EF8E8F763}" type="slidenum">
              <a:rPr lang="en-US" smtClean="0"/>
              <a:t>15</a:t>
            </a:fld>
            <a:endParaRPr lang="en-US"/>
          </a:p>
        </p:txBody>
      </p:sp>
    </p:spTree>
    <p:extLst>
      <p:ext uri="{BB962C8B-B14F-4D97-AF65-F5344CB8AC3E}">
        <p14:creationId xmlns:p14="http://schemas.microsoft.com/office/powerpoint/2010/main" val="792129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469900" y="457761"/>
            <a:ext cx="1998000" cy="3744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32091267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2188864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TextBox 8"/>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9988696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9509398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TextBox 17"/>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9" name="TextBox 18"/>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0" name="TextBox 19"/>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2952244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TextBox 13"/>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2882251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095854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2565403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65638788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0913153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84945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475325" y="457200"/>
            <a:ext cx="1998000" cy="3744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pic>
        <p:nvPicPr>
          <p:cNvPr id="32" name="Picture 31">
            <a:extLst>
              <a:ext uri="{FF2B5EF4-FFF2-40B4-BE49-F238E27FC236}">
                <a16:creationId xmlns:a16="http://schemas.microsoft.com/office/drawing/2014/main" id="{D3024E22-DD3A-44AD-8733-366AAEA57747}"/>
              </a:ext>
            </a:extLst>
          </p:cNvPr>
          <p:cNvPicPr/>
          <p:nvPr userDrawn="1"/>
        </p:nvPicPr>
        <p:blipFill>
          <a:blip r:embed="rId2"/>
          <a:stretch>
            <a:fillRect/>
          </a:stretch>
        </p:blipFill>
        <p:spPr>
          <a:xfrm>
            <a:off x="10429336" y="89752"/>
            <a:ext cx="1627475" cy="997176"/>
          </a:xfrm>
          <a:prstGeom prst="rect">
            <a:avLst/>
          </a:prstGeom>
        </p:spPr>
      </p:pic>
      <p:sp>
        <p:nvSpPr>
          <p:cNvPr id="34" name="TextBox 2">
            <a:extLst>
              <a:ext uri="{FF2B5EF4-FFF2-40B4-BE49-F238E27FC236}">
                <a16:creationId xmlns:a16="http://schemas.microsoft.com/office/drawing/2014/main" id="{3130DC00-7BA6-46F8-AD6F-65A35F4D0E5E}"/>
              </a:ext>
            </a:extLst>
          </p:cNvPr>
          <p:cNvSpPr txBox="1"/>
          <p:nvPr userDrawn="1"/>
        </p:nvSpPr>
        <p:spPr>
          <a:xfrm>
            <a:off x="10894945" y="6417582"/>
            <a:ext cx="1297055" cy="312458"/>
          </a:xfrm>
          <a:prstGeom prst="rect">
            <a:avLst/>
          </a:prstGeom>
          <a:solidFill>
            <a:schemeClr val="bg1"/>
          </a:solidFill>
        </p:spPr>
        <p:txBody>
          <a:bodyPr vert="horz" wrap="square" lIns="0" tIns="0" rIns="0" bIns="0" rtlCol="0">
            <a:spAutoFit/>
          </a:bodyPr>
          <a:lstStyle/>
          <a:p>
            <a:pPr marL="0" marR="0" fontAlgn="base">
              <a:lnSpc>
                <a:spcPct val="107000"/>
              </a:lnSpc>
              <a:spcBef>
                <a:spcPts val="200"/>
              </a:spcBef>
              <a:spcAft>
                <a:spcPts val="800"/>
              </a:spcAft>
            </a:pPr>
            <a:r>
              <a:rPr lang="en-US" sz="2000" kern="12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step</a:t>
            </a:r>
            <a:r>
              <a:rPr lang="en-US" sz="2000" kern="1200" err="1">
                <a:solidFill>
                  <a:srgbClr val="86BC25"/>
                </a:solidFill>
                <a:effectLst/>
                <a:latin typeface="Arial Narrow" panose="020B0606020202030204" pitchFamily="34" charset="0"/>
                <a:ea typeface="Calibri" panose="020F0502020204030204" pitchFamily="34" charset="0"/>
                <a:cs typeface="Times New Roman" panose="02020603050405020304" pitchFamily="18" charset="0"/>
              </a:rPr>
              <a:t>up</a:t>
            </a:r>
            <a:r>
              <a:rPr lang="en-US" sz="2000" kern="12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CLT</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9ADBB79-96FF-4383-A891-F7CCCE27FA17}"/>
              </a:ext>
            </a:extLst>
          </p:cNvPr>
          <p:cNvPicPr>
            <a:picLocks noChangeAspect="1"/>
          </p:cNvPicPr>
          <p:nvPr userDrawn="1"/>
        </p:nvPicPr>
        <p:blipFill>
          <a:blip r:embed="rId3"/>
          <a:stretch>
            <a:fillRect/>
          </a:stretch>
        </p:blipFill>
        <p:spPr>
          <a:xfrm>
            <a:off x="10440712" y="6411877"/>
            <a:ext cx="381020" cy="323867"/>
          </a:xfrm>
          <a:prstGeom prst="rect">
            <a:avLst/>
          </a:prstGeom>
        </p:spPr>
      </p:pic>
    </p:spTree>
    <p:extLst>
      <p:ext uri="{BB962C8B-B14F-4D97-AF65-F5344CB8AC3E}">
        <p14:creationId xmlns:p14="http://schemas.microsoft.com/office/powerpoint/2010/main" val="229846030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51299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84868"/>
            <a:ext cx="11252200"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37586896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68216579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21749534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3188119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0565702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8099829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90444953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31795329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4732652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69900" y="457761"/>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74589380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68778955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536940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6454913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335639026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88872377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87052413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4330391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Box 12"/>
          <p:cNvSpPr txBox="1"/>
          <p:nvPr/>
        </p:nvSpPr>
        <p:spPr>
          <a:xfrm>
            <a:off x="6335184" y="6477001"/>
            <a:ext cx="4896560" cy="266868"/>
          </a:xfrm>
          <a:prstGeom prst="rect">
            <a:avLst/>
          </a:prstGeom>
          <a:noFill/>
        </p:spPr>
        <p:txBody>
          <a:bodyPr wrap="square" lIns="0" tIns="0" rIns="0" bIns="0" rtlCol="0">
            <a:spAutoFit/>
          </a:bodyPr>
          <a:lstStyle/>
          <a:p>
            <a:pPr marL="0" indent="0" algn="r">
              <a:spcBef>
                <a:spcPts val="0"/>
              </a:spcBef>
              <a:buSzPct val="100000"/>
              <a:buFont typeface="Arial"/>
              <a:buNone/>
            </a:pPr>
            <a:r>
              <a:rPr lang="en-US" sz="867" noProof="0">
                <a:solidFill>
                  <a:schemeClr val="bg1"/>
                </a:solidFill>
              </a:rPr>
              <a:t>Presentation title</a:t>
            </a:r>
            <a:br>
              <a:rPr lang="en-US" sz="867" noProof="0">
                <a:solidFill>
                  <a:schemeClr val="bg1"/>
                </a:solidFill>
              </a:rPr>
            </a:br>
            <a:r>
              <a:rPr lang="en-US" sz="867" noProof="0">
                <a:solidFill>
                  <a:schemeClr val="bg1"/>
                </a:solidFill>
              </a:rPr>
              <a:t>[To edit, click View &gt; Slide Master &gt; Slide Master]</a:t>
            </a:r>
          </a:p>
        </p:txBody>
      </p:sp>
      <p:sp>
        <p:nvSpPr>
          <p:cNvPr id="14" name="TextBox 13"/>
          <p:cNvSpPr txBox="1"/>
          <p:nvPr/>
        </p:nvSpPr>
        <p:spPr>
          <a:xfrm>
            <a:off x="501653" y="6477000"/>
            <a:ext cx="5355167" cy="266868"/>
          </a:xfrm>
          <a:prstGeom prst="rect">
            <a:avLst/>
          </a:prstGeom>
          <a:noFill/>
        </p:spPr>
        <p:txBody>
          <a:bodyPr wrap="square" lIns="0" tIns="0" rIns="0" bIns="0" rtlCol="0">
            <a:spAutoFit/>
          </a:bodyPr>
          <a:lstStyle/>
          <a:p>
            <a:pPr marL="0" indent="0">
              <a:spcBef>
                <a:spcPts val="800"/>
              </a:spcBef>
              <a:buSzPct val="100000"/>
              <a:buFont typeface="Arial"/>
              <a:buNone/>
            </a:pPr>
            <a:r>
              <a:rPr lang="en-US" sz="867" noProof="0">
                <a:solidFill>
                  <a:schemeClr val="bg1"/>
                </a:solidFill>
              </a:rPr>
              <a:t>Member firms and DTTL: Insert appropriate copyright</a:t>
            </a:r>
            <a:br>
              <a:rPr lang="en-US" sz="867" noProof="0">
                <a:solidFill>
                  <a:schemeClr val="bg1"/>
                </a:solidFill>
              </a:rPr>
            </a:br>
            <a:r>
              <a:rPr lang="en-US" sz="867" noProof="0">
                <a:solidFill>
                  <a:schemeClr val="bg1"/>
                </a:solidFill>
              </a:rPr>
              <a:t>[To edit, click View &gt; Slide Master &gt; Slide Master]</a:t>
            </a:r>
          </a:p>
        </p:txBody>
      </p:sp>
      <p:sp>
        <p:nvSpPr>
          <p:cNvPr id="15" name="TextBox 14"/>
          <p:cNvSpPr txBox="1"/>
          <p:nvPr/>
        </p:nvSpPr>
        <p:spPr>
          <a:xfrm>
            <a:off x="11382378" y="6477001"/>
            <a:ext cx="307975" cy="133434"/>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67" noProof="0" smtClean="0">
                <a:solidFill>
                  <a:schemeClr val="bg1"/>
                </a:solidFill>
              </a:rPr>
              <a:pPr marL="0" indent="0" algn="r">
                <a:spcBef>
                  <a:spcPts val="800"/>
                </a:spcBef>
                <a:buSzPct val="100000"/>
                <a:buFont typeface="Arial"/>
                <a:buNone/>
              </a:pPr>
              <a:t>‹#›</a:t>
            </a:fld>
            <a:endParaRPr lang="en-US" sz="867" noProof="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28022641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431808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82614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475325" y="457200"/>
            <a:ext cx="1998000" cy="3744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3995577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8725888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a:t>Insert sponsorship mark here</a:t>
            </a:r>
            <a:endParaRPr lang="en-US" noProof="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p:nvGrpSpPr>
        <p:grpSpPr>
          <a:xfrm>
            <a:off x="475325" y="457200"/>
            <a:ext cx="1998000" cy="3744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0899849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260DD2-F07F-4221-89BC-EE9F65A09E80}"/>
              </a:ext>
            </a:extLst>
          </p:cNvPr>
          <p:cNvSpPr>
            <a:spLocks noGrp="1"/>
          </p:cNvSpPr>
          <p:nvPr>
            <p:ph type="sldNum" sz="quarter" idx="13"/>
          </p:nvPr>
        </p:nvSpPr>
        <p:spPr/>
        <p:txBody>
          <a:bodyPr/>
          <a:lstStyle/>
          <a:p>
            <a:fld id="{DF3FE446-42FE-4EA6-9B94-56708A7F2D3A}" type="slidenum">
              <a:rPr lang="en-US" smtClean="0"/>
              <a:pPr/>
              <a:t>‹#›</a:t>
            </a:fld>
            <a:endParaRPr lang="en-US"/>
          </a:p>
        </p:txBody>
      </p:sp>
      <p:sp>
        <p:nvSpPr>
          <p:cNvPr id="7" name="Title 6">
            <a:extLst>
              <a:ext uri="{FF2B5EF4-FFF2-40B4-BE49-F238E27FC236}">
                <a16:creationId xmlns:a16="http://schemas.microsoft.com/office/drawing/2014/main" id="{BF81B56C-970A-4710-AE8D-6B1D69517DE9}"/>
              </a:ext>
            </a:extLst>
          </p:cNvPr>
          <p:cNvSpPr>
            <a:spLocks noGrp="1"/>
          </p:cNvSpPr>
          <p:nvPr>
            <p:ph type="title"/>
          </p:nvPr>
        </p:nvSpPr>
        <p:spPr/>
        <p:txBody>
          <a:bodyPr/>
          <a:lstStyle>
            <a:lvl1pPr>
              <a:defRPr>
                <a:latin typeface="+mj-lt"/>
              </a:defRPr>
            </a:lvl1pPr>
          </a:lstStyle>
          <a:p>
            <a:r>
              <a:rPr lang="en-US"/>
              <a:t>Click to edit Master title style</a:t>
            </a:r>
          </a:p>
        </p:txBody>
      </p:sp>
      <p:sp>
        <p:nvSpPr>
          <p:cNvPr id="10" name="Text Placeholder 19">
            <a:extLst>
              <a:ext uri="{FF2B5EF4-FFF2-40B4-BE49-F238E27FC236}">
                <a16:creationId xmlns:a16="http://schemas.microsoft.com/office/drawing/2014/main" id="{91BE1158-0262-4DEC-906F-E6E0886F1A73}"/>
              </a:ext>
            </a:extLst>
          </p:cNvPr>
          <p:cNvSpPr>
            <a:spLocks noGrp="1"/>
          </p:cNvSpPr>
          <p:nvPr>
            <p:ph type="body" sz="quarter" idx="12" hasCustomPrompt="1"/>
          </p:nvPr>
        </p:nvSpPr>
        <p:spPr>
          <a:xfrm>
            <a:off x="827618" y="881883"/>
            <a:ext cx="10536767" cy="419100"/>
          </a:xfrm>
          <a:prstGeom prst="rect">
            <a:avLst/>
          </a:prstGeom>
        </p:spPr>
        <p:txBody>
          <a:bodyPr/>
          <a:lstStyle>
            <a:lvl1pPr marL="0" indent="0">
              <a:lnSpc>
                <a:spcPct val="100000"/>
              </a:lnSpc>
              <a:spcBef>
                <a:spcPts val="0"/>
              </a:spcBef>
              <a:buNone/>
              <a:defRPr sz="1867" i="1">
                <a:latin typeface="+mj-lt"/>
              </a:defRPr>
            </a:lvl1pPr>
          </a:lstStyle>
          <a:p>
            <a:pPr lvl="0"/>
            <a:r>
              <a:rPr lang="en-US" i="1"/>
              <a:t>Subtitle</a:t>
            </a:r>
            <a:endParaRPr lang="en-US"/>
          </a:p>
        </p:txBody>
      </p:sp>
    </p:spTree>
    <p:extLst>
      <p:ext uri="{BB962C8B-B14F-4D97-AF65-F5344CB8AC3E}">
        <p14:creationId xmlns:p14="http://schemas.microsoft.com/office/powerpoint/2010/main" val="2844498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25FC-3CEF-485E-B653-480CE2603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E23F7A-F95B-4667-9106-86121CA7D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75DDA-7C2C-4922-88F7-65AAB5745BFB}"/>
              </a:ext>
            </a:extLst>
          </p:cNvPr>
          <p:cNvSpPr>
            <a:spLocks noGrp="1"/>
          </p:cNvSpPr>
          <p:nvPr>
            <p:ph type="dt" sz="half" idx="10"/>
          </p:nvPr>
        </p:nvSpPr>
        <p:spPr/>
        <p:txBody>
          <a:bodyPr/>
          <a:lstStyle/>
          <a:p>
            <a:fld id="{FF3C7579-97CF-4311-9139-EE5FB59E71C5}" type="datetimeFigureOut">
              <a:rPr lang="en-US" smtClean="0"/>
              <a:t>2/15/2022</a:t>
            </a:fld>
            <a:endParaRPr lang="en-US"/>
          </a:p>
        </p:txBody>
      </p:sp>
      <p:sp>
        <p:nvSpPr>
          <p:cNvPr id="5" name="Footer Placeholder 4">
            <a:extLst>
              <a:ext uri="{FF2B5EF4-FFF2-40B4-BE49-F238E27FC236}">
                <a16:creationId xmlns:a16="http://schemas.microsoft.com/office/drawing/2014/main" id="{D4A17F81-1205-4E4C-8608-1350A1D3A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6CD36B-F309-470E-85DF-2F23D1AB17F5}"/>
              </a:ext>
            </a:extLst>
          </p:cNvPr>
          <p:cNvSpPr>
            <a:spLocks noGrp="1"/>
          </p:cNvSpPr>
          <p:nvPr>
            <p:ph type="sldNum" sz="quarter" idx="12"/>
          </p:nvPr>
        </p:nvSpPr>
        <p:spPr/>
        <p:txBody>
          <a:bodyPr/>
          <a:lstStyle/>
          <a:p>
            <a:fld id="{85C15F7A-8765-4A21-979A-FB1EA871791C}" type="slidenum">
              <a:rPr lang="en-US" smtClean="0"/>
              <a:t>‹#›</a:t>
            </a:fld>
            <a:endParaRPr lang="en-US"/>
          </a:p>
        </p:txBody>
      </p:sp>
    </p:spTree>
    <p:extLst>
      <p:ext uri="{BB962C8B-B14F-4D97-AF65-F5344CB8AC3E}">
        <p14:creationId xmlns:p14="http://schemas.microsoft.com/office/powerpoint/2010/main" val="1107661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mp; subtitle">
    <p:bg>
      <p:bgRef idx="1001">
        <a:schemeClr val="bg1"/>
      </p:bgRef>
    </p:bg>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pic>
        <p:nvPicPr>
          <p:cNvPr id="2" name="Picture 1">
            <a:extLst>
              <a:ext uri="{FF2B5EF4-FFF2-40B4-BE49-F238E27FC236}">
                <a16:creationId xmlns:a16="http://schemas.microsoft.com/office/drawing/2014/main" id="{AA3C2F2F-5D26-40C6-B345-F04AA8A313B7}"/>
              </a:ext>
            </a:extLst>
          </p:cNvPr>
          <p:cNvPicPr>
            <a:picLocks noChangeAspect="1"/>
          </p:cNvPicPr>
          <p:nvPr userDrawn="1"/>
        </p:nvPicPr>
        <p:blipFill>
          <a:blip r:embed="rId2"/>
          <a:stretch>
            <a:fillRect/>
          </a:stretch>
        </p:blipFill>
        <p:spPr>
          <a:xfrm>
            <a:off x="9858375" y="126362"/>
            <a:ext cx="2333625" cy="552450"/>
          </a:xfrm>
          <a:prstGeom prst="rect">
            <a:avLst/>
          </a:prstGeom>
        </p:spPr>
      </p:pic>
    </p:spTree>
    <p:extLst>
      <p:ext uri="{BB962C8B-B14F-4D97-AF65-F5344CB8AC3E}">
        <p14:creationId xmlns:p14="http://schemas.microsoft.com/office/powerpoint/2010/main" val="35259980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2" name="TextBox 11"/>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3" name="TextBox 12"/>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4" name="TextBox 13"/>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4344404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4353327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6"/>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8" name="TextBox 7"/>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9" name="TextBox 8"/>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3463431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TextBox 2">
            <a:extLst>
              <a:ext uri="{FF2B5EF4-FFF2-40B4-BE49-F238E27FC236}">
                <a16:creationId xmlns:a16="http://schemas.microsoft.com/office/drawing/2014/main" id="{6CD3EC4B-F58C-4084-95B2-9A318B04BCEF}"/>
              </a:ext>
            </a:extLst>
          </p:cNvPr>
          <p:cNvSpPr txBox="1"/>
          <p:nvPr userDrawn="1"/>
        </p:nvSpPr>
        <p:spPr>
          <a:xfrm>
            <a:off x="10894945" y="6417582"/>
            <a:ext cx="1297055" cy="312458"/>
          </a:xfrm>
          <a:prstGeom prst="rect">
            <a:avLst/>
          </a:prstGeom>
          <a:solidFill>
            <a:schemeClr val="bg1"/>
          </a:solidFill>
        </p:spPr>
        <p:txBody>
          <a:bodyPr vert="horz" wrap="square" lIns="0" tIns="0" rIns="0" bIns="0" rtlCol="0">
            <a:spAutoFit/>
          </a:bodyPr>
          <a:lstStyle/>
          <a:p>
            <a:pPr marL="0" marR="0" fontAlgn="base">
              <a:lnSpc>
                <a:spcPct val="107000"/>
              </a:lnSpc>
              <a:spcBef>
                <a:spcPts val="200"/>
              </a:spcBef>
              <a:spcAft>
                <a:spcPts val="800"/>
              </a:spcAft>
            </a:pPr>
            <a:r>
              <a:rPr lang="en-US" sz="2000" kern="12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step</a:t>
            </a:r>
            <a:r>
              <a:rPr lang="en-US" sz="2000" kern="1200" err="1">
                <a:solidFill>
                  <a:srgbClr val="86BC25"/>
                </a:solidFill>
                <a:effectLst/>
                <a:latin typeface="Arial Narrow" panose="020B0606020202030204" pitchFamily="34" charset="0"/>
                <a:ea typeface="Calibri" panose="020F0502020204030204" pitchFamily="34" charset="0"/>
                <a:cs typeface="Times New Roman" panose="02020603050405020304" pitchFamily="18" charset="0"/>
              </a:rPr>
              <a:t>up</a:t>
            </a:r>
            <a:r>
              <a:rPr lang="en-US" sz="2000" kern="12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CLT</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D93B889-C5C4-4481-BE05-B5042E261EEC}"/>
              </a:ext>
            </a:extLst>
          </p:cNvPr>
          <p:cNvPicPr>
            <a:picLocks noChangeAspect="1"/>
          </p:cNvPicPr>
          <p:nvPr userDrawn="1"/>
        </p:nvPicPr>
        <p:blipFill>
          <a:blip r:embed="rId2"/>
          <a:stretch>
            <a:fillRect/>
          </a:stretch>
        </p:blipFill>
        <p:spPr>
          <a:xfrm>
            <a:off x="10440712" y="6411877"/>
            <a:ext cx="381020" cy="323867"/>
          </a:xfrm>
          <a:prstGeom prst="rect">
            <a:avLst/>
          </a:prstGeom>
        </p:spPr>
      </p:pic>
    </p:spTree>
    <p:extLst>
      <p:ext uri="{BB962C8B-B14F-4D97-AF65-F5344CB8AC3E}">
        <p14:creationId xmlns:p14="http://schemas.microsoft.com/office/powerpoint/2010/main" val="277003553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TextBox 19"/>
          <p:cNvSpPr txBox="1"/>
          <p:nvPr/>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3205948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1.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7"/>
            </p:custDataLst>
            <p:extLst>
              <p:ext uri="{D42A27DB-BD31-4B8C-83A1-F6EECF244321}">
                <p14:modId xmlns:p14="http://schemas.microsoft.com/office/powerpoint/2010/main" val="4143504703"/>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1026" name="think-cell Slide" r:id="rId48" imgW="270" imgH="270" progId="TCLayout.ActiveDocument.1">
                  <p:embed/>
                </p:oleObj>
              </mc:Choice>
              <mc:Fallback>
                <p:oleObj name="think-cell Slide" r:id="rId48" imgW="270" imgH="270" progId="TCLayout.ActiveDocument.1">
                  <p:embed/>
                  <p:pic>
                    <p:nvPicPr>
                      <p:cNvPr id="4" name="Object 3" hidden="1"/>
                      <p:cNvPicPr/>
                      <p:nvPr/>
                    </p:nvPicPr>
                    <p:blipFill>
                      <a:blip r:embed="rId49"/>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Box 11"/>
          <p:cNvSpPr txBox="1"/>
          <p:nvPr/>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
        <p:nvSpPr>
          <p:cNvPr id="8" name="TextBox 2">
            <a:extLst>
              <a:ext uri="{FF2B5EF4-FFF2-40B4-BE49-F238E27FC236}">
                <a16:creationId xmlns:a16="http://schemas.microsoft.com/office/drawing/2014/main" id="{75198987-4276-45F0-8E3C-A9E54C50CAC9}"/>
              </a:ext>
            </a:extLst>
          </p:cNvPr>
          <p:cNvSpPr txBox="1"/>
          <p:nvPr userDrawn="1"/>
        </p:nvSpPr>
        <p:spPr>
          <a:xfrm>
            <a:off x="10894945" y="6417582"/>
            <a:ext cx="1297055" cy="312458"/>
          </a:xfrm>
          <a:prstGeom prst="rect">
            <a:avLst/>
          </a:prstGeom>
          <a:solidFill>
            <a:schemeClr val="bg1"/>
          </a:solidFill>
        </p:spPr>
        <p:txBody>
          <a:bodyPr vert="horz" wrap="square" lIns="0" tIns="0" rIns="0" bIns="0" rtlCol="0">
            <a:spAutoFit/>
          </a:bodyPr>
          <a:lstStyle/>
          <a:p>
            <a:pPr marL="0" marR="0" fontAlgn="base">
              <a:lnSpc>
                <a:spcPct val="107000"/>
              </a:lnSpc>
              <a:spcBef>
                <a:spcPts val="200"/>
              </a:spcBef>
              <a:spcAft>
                <a:spcPts val="800"/>
              </a:spcAft>
            </a:pPr>
            <a:r>
              <a:rPr lang="en-US" sz="2000" kern="12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step</a:t>
            </a:r>
            <a:r>
              <a:rPr lang="en-US" sz="2000" kern="1200" err="1">
                <a:solidFill>
                  <a:srgbClr val="86BC25"/>
                </a:solidFill>
                <a:effectLst/>
                <a:latin typeface="Arial Narrow" panose="020B0606020202030204" pitchFamily="34" charset="0"/>
                <a:ea typeface="Calibri" panose="020F0502020204030204" pitchFamily="34" charset="0"/>
                <a:cs typeface="Times New Roman" panose="02020603050405020304" pitchFamily="18" charset="0"/>
              </a:rPr>
              <a:t>up</a:t>
            </a:r>
            <a:r>
              <a:rPr lang="en-US" sz="2000" kern="1200" err="1">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CLT</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6D94FE27-3946-4253-9F98-4C35A0E4F981}"/>
              </a:ext>
            </a:extLst>
          </p:cNvPr>
          <p:cNvPicPr>
            <a:picLocks noChangeAspect="1"/>
          </p:cNvPicPr>
          <p:nvPr userDrawn="1"/>
        </p:nvPicPr>
        <p:blipFill>
          <a:blip r:embed="rId50"/>
          <a:stretch>
            <a:fillRect/>
          </a:stretch>
        </p:blipFill>
        <p:spPr>
          <a:xfrm>
            <a:off x="10440712" y="6411877"/>
            <a:ext cx="381020" cy="323867"/>
          </a:xfrm>
          <a:prstGeom prst="rect">
            <a:avLst/>
          </a:prstGeom>
        </p:spPr>
      </p:pic>
    </p:spTree>
    <p:extLst>
      <p:ext uri="{BB962C8B-B14F-4D97-AF65-F5344CB8AC3E}">
        <p14:creationId xmlns:p14="http://schemas.microsoft.com/office/powerpoint/2010/main" val="1629521506"/>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 id="2147483970" r:id="rId26"/>
    <p:sldLayoutId id="2147483971" r:id="rId27"/>
    <p:sldLayoutId id="2147483972" r:id="rId28"/>
    <p:sldLayoutId id="2147483973" r:id="rId29"/>
    <p:sldLayoutId id="2147483974" r:id="rId30"/>
    <p:sldLayoutId id="2147483975" r:id="rId31"/>
    <p:sldLayoutId id="2147483976" r:id="rId32"/>
    <p:sldLayoutId id="2147483977" r:id="rId33"/>
    <p:sldLayoutId id="2147483978" r:id="rId34"/>
    <p:sldLayoutId id="2147483979" r:id="rId35"/>
    <p:sldLayoutId id="2147483980" r:id="rId36"/>
    <p:sldLayoutId id="2147483981" r:id="rId37"/>
    <p:sldLayoutId id="2147483982" r:id="rId38"/>
    <p:sldLayoutId id="2147483984" r:id="rId39"/>
    <p:sldLayoutId id="2147483983" r:id="rId40"/>
    <p:sldLayoutId id="2147483985" r:id="rId41"/>
    <p:sldLayoutId id="2147483987" r:id="rId42"/>
    <p:sldLayoutId id="2147483988" r:id="rId43"/>
    <p:sldLayoutId id="2147483663" r:id="rId44"/>
  </p:sldLayoutIdLst>
  <p:transition>
    <p:fade/>
  </p:transition>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A278F59C-8598-4789-915A-4F8B245192CF}"/>
              </a:ext>
            </a:extLst>
          </p:cNvPr>
          <p:cNvSpPr>
            <a:spLocks noGrp="1"/>
          </p:cNvSpPr>
          <p:nvPr>
            <p:ph type="ctrTitle"/>
          </p:nvPr>
        </p:nvSpPr>
        <p:spPr>
          <a:xfrm>
            <a:off x="475325" y="5739616"/>
            <a:ext cx="5594349" cy="324000"/>
          </a:xfrm>
        </p:spPr>
        <p:txBody>
          <a:bodyPr/>
          <a:lstStyle/>
          <a:p>
            <a:r>
              <a:rPr lang="en-US" sz="2400">
                <a:latin typeface="Calibri" panose="020F0502020204030204" pitchFamily="34" charset="0"/>
                <a:cs typeface="Calibri" panose="020F0502020204030204" pitchFamily="34" charset="0"/>
              </a:rPr>
              <a:t>Cain Center for the Arts</a:t>
            </a:r>
          </a:p>
        </p:txBody>
      </p:sp>
      <p:sp>
        <p:nvSpPr>
          <p:cNvPr id="29" name="Subtitle 28">
            <a:extLst>
              <a:ext uri="{FF2B5EF4-FFF2-40B4-BE49-F238E27FC236}">
                <a16:creationId xmlns:a16="http://schemas.microsoft.com/office/drawing/2014/main" id="{CD183F51-5D96-48F0-9873-A53D16AF4BB3}"/>
              </a:ext>
            </a:extLst>
          </p:cNvPr>
          <p:cNvSpPr>
            <a:spLocks noGrp="1"/>
          </p:cNvSpPr>
          <p:nvPr>
            <p:ph type="subTitle" idx="1"/>
          </p:nvPr>
        </p:nvSpPr>
        <p:spPr>
          <a:xfrm>
            <a:off x="475325" y="6086262"/>
            <a:ext cx="5594348" cy="260939"/>
          </a:xfrm>
        </p:spPr>
        <p:txBody>
          <a:bodyPr/>
          <a:lstStyle/>
          <a:p>
            <a:r>
              <a:rPr lang="en-US">
                <a:latin typeface="Calibri" panose="020F0502020204030204" pitchFamily="34" charset="0"/>
                <a:cs typeface="Calibri" panose="020F0502020204030204" pitchFamily="34" charset="0"/>
              </a:rPr>
              <a:t>Phase 2: Technology Assessment &amp; Roadmap</a:t>
            </a:r>
          </a:p>
        </p:txBody>
      </p:sp>
      <p:sp>
        <p:nvSpPr>
          <p:cNvPr id="30" name="Text Placeholder 29">
            <a:extLst>
              <a:ext uri="{FF2B5EF4-FFF2-40B4-BE49-F238E27FC236}">
                <a16:creationId xmlns:a16="http://schemas.microsoft.com/office/drawing/2014/main" id="{FDF43B6D-955D-48D2-83A6-74443BC1FC83}"/>
              </a:ext>
            </a:extLst>
          </p:cNvPr>
          <p:cNvSpPr>
            <a:spLocks noGrp="1"/>
          </p:cNvSpPr>
          <p:nvPr>
            <p:ph type="body" sz="quarter" idx="10"/>
          </p:nvPr>
        </p:nvSpPr>
        <p:spPr/>
        <p:txBody>
          <a:bodyPr>
            <a:normAutofit/>
          </a:bodyPr>
          <a:lstStyle/>
          <a:p>
            <a:r>
              <a:rPr lang="en-US" sz="1200">
                <a:latin typeface="Calibri" panose="020F0502020204030204" pitchFamily="34" charset="0"/>
                <a:cs typeface="Calibri" panose="020F0502020204030204" pitchFamily="34" charset="0"/>
              </a:rPr>
              <a:t>Fall 2021</a:t>
            </a:r>
          </a:p>
        </p:txBody>
      </p:sp>
      <p:pic>
        <p:nvPicPr>
          <p:cNvPr id="1030" name="Picture 6">
            <a:extLst>
              <a:ext uri="{FF2B5EF4-FFF2-40B4-BE49-F238E27FC236}">
                <a16:creationId xmlns:a16="http://schemas.microsoft.com/office/drawing/2014/main" id="{279C7923-A89C-4634-8743-C157D955B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639" y="1535906"/>
            <a:ext cx="3780070" cy="378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6554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Object 94" hidden="1">
            <a:extLst>
              <a:ext uri="{FF2B5EF4-FFF2-40B4-BE49-F238E27FC236}">
                <a16:creationId xmlns:a16="http://schemas.microsoft.com/office/drawing/2014/main" id="{65A83502-262B-4AA7-A7F1-3284CE0A9A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395" imgH="396" progId="TCLayout.ActiveDocument.1">
                  <p:embed/>
                </p:oleObj>
              </mc:Choice>
              <mc:Fallback>
                <p:oleObj name="think-cell Slide" r:id="rId5" imgW="395" imgH="396" progId="TCLayout.ActiveDocument.1">
                  <p:embed/>
                  <p:pic>
                    <p:nvPicPr>
                      <p:cNvPr id="95" name="Object 94" hidden="1">
                        <a:extLst>
                          <a:ext uri="{FF2B5EF4-FFF2-40B4-BE49-F238E27FC236}">
                            <a16:creationId xmlns:a16="http://schemas.microsoft.com/office/drawing/2014/main" id="{65A83502-262B-4AA7-A7F1-3284CE0A9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6" name="Rectangle 85">
            <a:extLst>
              <a:ext uri="{FF2B5EF4-FFF2-40B4-BE49-F238E27FC236}">
                <a16:creationId xmlns:a16="http://schemas.microsoft.com/office/drawing/2014/main" id="{CFF8A4DC-FDAD-4B4D-BFAD-70358DEABDE7}"/>
              </a:ext>
            </a:extLst>
          </p:cNvPr>
          <p:cNvSpPr/>
          <p:nvPr/>
        </p:nvSpPr>
        <p:spPr>
          <a:xfrm>
            <a:off x="5103998" y="2409668"/>
            <a:ext cx="2258820" cy="16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DETAILS</a:t>
            </a:r>
          </a:p>
        </p:txBody>
      </p:sp>
      <p:cxnSp>
        <p:nvCxnSpPr>
          <p:cNvPr id="88" name="Straight Connector 87">
            <a:extLst>
              <a:ext uri="{FF2B5EF4-FFF2-40B4-BE49-F238E27FC236}">
                <a16:creationId xmlns:a16="http://schemas.microsoft.com/office/drawing/2014/main" id="{1E173D05-D305-434A-A76E-97CF10FC1241}"/>
              </a:ext>
            </a:extLst>
          </p:cNvPr>
          <p:cNvCxnSpPr/>
          <p:nvPr/>
        </p:nvCxnSpPr>
        <p:spPr>
          <a:xfrm>
            <a:off x="5180834" y="2616356"/>
            <a:ext cx="451281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4" name="Title 93">
            <a:extLst>
              <a:ext uri="{FF2B5EF4-FFF2-40B4-BE49-F238E27FC236}">
                <a16:creationId xmlns:a16="http://schemas.microsoft.com/office/drawing/2014/main" id="{97F86C03-CFE2-41EC-8DD3-40A9C682295E}"/>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Infrastructure Summary</a:t>
            </a:r>
          </a:p>
        </p:txBody>
      </p:sp>
      <p:graphicFrame>
        <p:nvGraphicFramePr>
          <p:cNvPr id="98" name="Table 97">
            <a:extLst>
              <a:ext uri="{FF2B5EF4-FFF2-40B4-BE49-F238E27FC236}">
                <a16:creationId xmlns:a16="http://schemas.microsoft.com/office/drawing/2014/main" id="{2AE1DA19-F834-49B7-BD4C-8365216D8698}"/>
              </a:ext>
            </a:extLst>
          </p:cNvPr>
          <p:cNvGraphicFramePr>
            <a:graphicFrameLocks noGrp="1"/>
          </p:cNvGraphicFramePr>
          <p:nvPr>
            <p:extLst>
              <p:ext uri="{D42A27DB-BD31-4B8C-83A1-F6EECF244321}">
                <p14:modId xmlns:p14="http://schemas.microsoft.com/office/powerpoint/2010/main" val="3076948826"/>
              </p:ext>
            </p:extLst>
          </p:nvPr>
        </p:nvGraphicFramePr>
        <p:xfrm>
          <a:off x="530352" y="1020685"/>
          <a:ext cx="10937010" cy="1594138"/>
        </p:xfrm>
        <a:graphic>
          <a:graphicData uri="http://schemas.openxmlformats.org/drawingml/2006/table">
            <a:tbl>
              <a:tblPr firstRow="1"/>
              <a:tblGrid>
                <a:gridCol w="729134">
                  <a:extLst>
                    <a:ext uri="{9D8B030D-6E8A-4147-A177-3AD203B41FA5}">
                      <a16:colId xmlns:a16="http://schemas.microsoft.com/office/drawing/2014/main" val="1767634632"/>
                    </a:ext>
                  </a:extLst>
                </a:gridCol>
                <a:gridCol w="729134">
                  <a:extLst>
                    <a:ext uri="{9D8B030D-6E8A-4147-A177-3AD203B41FA5}">
                      <a16:colId xmlns:a16="http://schemas.microsoft.com/office/drawing/2014/main" val="23138164"/>
                    </a:ext>
                  </a:extLst>
                </a:gridCol>
                <a:gridCol w="729134">
                  <a:extLst>
                    <a:ext uri="{9D8B030D-6E8A-4147-A177-3AD203B41FA5}">
                      <a16:colId xmlns:a16="http://schemas.microsoft.com/office/drawing/2014/main" val="1236820971"/>
                    </a:ext>
                  </a:extLst>
                </a:gridCol>
                <a:gridCol w="729134">
                  <a:extLst>
                    <a:ext uri="{9D8B030D-6E8A-4147-A177-3AD203B41FA5}">
                      <a16:colId xmlns:a16="http://schemas.microsoft.com/office/drawing/2014/main" val="1237507008"/>
                    </a:ext>
                  </a:extLst>
                </a:gridCol>
                <a:gridCol w="729134">
                  <a:extLst>
                    <a:ext uri="{9D8B030D-6E8A-4147-A177-3AD203B41FA5}">
                      <a16:colId xmlns:a16="http://schemas.microsoft.com/office/drawing/2014/main" val="2359154522"/>
                    </a:ext>
                  </a:extLst>
                </a:gridCol>
                <a:gridCol w="729134">
                  <a:extLst>
                    <a:ext uri="{9D8B030D-6E8A-4147-A177-3AD203B41FA5}">
                      <a16:colId xmlns:a16="http://schemas.microsoft.com/office/drawing/2014/main" val="1191398558"/>
                    </a:ext>
                  </a:extLst>
                </a:gridCol>
                <a:gridCol w="729134">
                  <a:extLst>
                    <a:ext uri="{9D8B030D-6E8A-4147-A177-3AD203B41FA5}">
                      <a16:colId xmlns:a16="http://schemas.microsoft.com/office/drawing/2014/main" val="2651700430"/>
                    </a:ext>
                  </a:extLst>
                </a:gridCol>
                <a:gridCol w="729134">
                  <a:extLst>
                    <a:ext uri="{9D8B030D-6E8A-4147-A177-3AD203B41FA5}">
                      <a16:colId xmlns:a16="http://schemas.microsoft.com/office/drawing/2014/main" val="289262443"/>
                    </a:ext>
                  </a:extLst>
                </a:gridCol>
                <a:gridCol w="729134">
                  <a:extLst>
                    <a:ext uri="{9D8B030D-6E8A-4147-A177-3AD203B41FA5}">
                      <a16:colId xmlns:a16="http://schemas.microsoft.com/office/drawing/2014/main" val="526076248"/>
                    </a:ext>
                  </a:extLst>
                </a:gridCol>
                <a:gridCol w="729134">
                  <a:extLst>
                    <a:ext uri="{9D8B030D-6E8A-4147-A177-3AD203B41FA5}">
                      <a16:colId xmlns:a16="http://schemas.microsoft.com/office/drawing/2014/main" val="1647347426"/>
                    </a:ext>
                  </a:extLst>
                </a:gridCol>
                <a:gridCol w="729134">
                  <a:extLst>
                    <a:ext uri="{9D8B030D-6E8A-4147-A177-3AD203B41FA5}">
                      <a16:colId xmlns:a16="http://schemas.microsoft.com/office/drawing/2014/main" val="2076608385"/>
                    </a:ext>
                  </a:extLst>
                </a:gridCol>
                <a:gridCol w="729134">
                  <a:extLst>
                    <a:ext uri="{9D8B030D-6E8A-4147-A177-3AD203B41FA5}">
                      <a16:colId xmlns:a16="http://schemas.microsoft.com/office/drawing/2014/main" val="2454193650"/>
                    </a:ext>
                  </a:extLst>
                </a:gridCol>
                <a:gridCol w="729134">
                  <a:extLst>
                    <a:ext uri="{9D8B030D-6E8A-4147-A177-3AD203B41FA5}">
                      <a16:colId xmlns:a16="http://schemas.microsoft.com/office/drawing/2014/main" val="855886545"/>
                    </a:ext>
                  </a:extLst>
                </a:gridCol>
                <a:gridCol w="729134">
                  <a:extLst>
                    <a:ext uri="{9D8B030D-6E8A-4147-A177-3AD203B41FA5}">
                      <a16:colId xmlns:a16="http://schemas.microsoft.com/office/drawing/2014/main" val="2795886685"/>
                    </a:ext>
                  </a:extLst>
                </a:gridCol>
                <a:gridCol w="729134">
                  <a:extLst>
                    <a:ext uri="{9D8B030D-6E8A-4147-A177-3AD203B41FA5}">
                      <a16:colId xmlns:a16="http://schemas.microsoft.com/office/drawing/2014/main" val="3867796392"/>
                    </a:ext>
                  </a:extLst>
                </a:gridCol>
              </a:tblGrid>
              <a:tr h="52198">
                <a:tc gridSpan="12">
                  <a:txBody>
                    <a:bodyPr/>
                    <a:lstStyle/>
                    <a:p>
                      <a:pPr algn="ctr"/>
                      <a:r>
                        <a:rPr lang="en-US" sz="1400" b="1" i="0" u="none" strike="noStrike" kern="1200">
                          <a:solidFill>
                            <a:schemeClr val="bg1"/>
                          </a:solidFill>
                          <a:effectLst/>
                          <a:latin typeface="Calibri" panose="020F0502020204030204" pitchFamily="34" charset="0"/>
                          <a:ea typeface="+mn-ea"/>
                          <a:cs typeface="Calibri" panose="020F0502020204030204" pitchFamily="34" charset="0"/>
                        </a:rPr>
                        <a:t>2022</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kern="1200">
                          <a:solidFill>
                            <a:schemeClr val="bg1"/>
                          </a:solidFill>
                          <a:effectLst/>
                          <a:latin typeface="Calibri" panose="020F0502020204030204" pitchFamily="34" charset="0"/>
                          <a:ea typeface="+mn-ea"/>
                          <a:cs typeface="+mn-cs"/>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b"/>
                      <a:r>
                        <a:rPr lang="en-US" sz="1050" b="1" i="0" u="none" strike="noStrike">
                          <a:solidFill>
                            <a:schemeClr val="bg1"/>
                          </a:solidFill>
                          <a:effectLst/>
                          <a:latin typeface="Calibri" panose="020F0502020204030204" pitchFamily="34" charset="0"/>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gridSpan="3">
                  <a:txBody>
                    <a:bodyPr/>
                    <a:lstStyle/>
                    <a:p>
                      <a:pPr algn="ctr" fontAlgn="b"/>
                      <a:r>
                        <a:rPr lang="en-US" sz="1400" b="1" i="0" u="none" strike="noStrike">
                          <a:solidFill>
                            <a:schemeClr val="bg1"/>
                          </a:solidFill>
                          <a:effectLst/>
                          <a:latin typeface="Calibri" panose="020F0502020204030204" pitchFamily="34" charset="0"/>
                          <a:cs typeface="Calibri" panose="020F0502020204030204" pitchFamily="34" charset="0"/>
                        </a:rPr>
                        <a:t>2023</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a:solidFill>
                            <a:schemeClr val="bg1"/>
                          </a:solidFill>
                          <a:effectLst/>
                          <a:latin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5967547"/>
                  </a:ext>
                </a:extLst>
              </a:tr>
              <a:tr h="77055">
                <a:tc>
                  <a:txBody>
                    <a:bodyPr/>
                    <a:lstStyle/>
                    <a:p>
                      <a:pPr algn="ctr"/>
                      <a:r>
                        <a:rPr lang="en-US" sz="1200" b="1" i="0" u="none" strike="noStrike" kern="1200">
                          <a:solidFill>
                            <a:schemeClr val="tx1"/>
                          </a:solidFill>
                          <a:effectLst/>
                          <a:latin typeface="Calibri" panose="020F0502020204030204" pitchFamily="34" charset="0"/>
                          <a:ea typeface="+mn-ea"/>
                          <a:cs typeface="Calibri" panose="020F0502020204030204" pitchFamily="34" charset="0"/>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kern="1200">
                          <a:solidFill>
                            <a:schemeClr val="tx1"/>
                          </a:solidFill>
                          <a:effectLst/>
                          <a:latin typeface="Calibri" panose="020F0502020204030204" pitchFamily="34" charset="0"/>
                          <a:ea typeface="+mn-ea"/>
                          <a:cs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Jan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80858130"/>
                  </a:ext>
                </a:extLst>
              </a:tr>
              <a:tr h="1185198">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8494630"/>
                  </a:ext>
                </a:extLst>
              </a:tr>
            </a:tbl>
          </a:graphicData>
        </a:graphic>
      </p:graphicFrame>
      <p:sp>
        <p:nvSpPr>
          <p:cNvPr id="99" name="Arrow: Pentagon 98">
            <a:extLst>
              <a:ext uri="{FF2B5EF4-FFF2-40B4-BE49-F238E27FC236}">
                <a16:creationId xmlns:a16="http://schemas.microsoft.com/office/drawing/2014/main" id="{DF2A247B-ACD9-4F28-99B0-36B39619FC70}"/>
              </a:ext>
            </a:extLst>
          </p:cNvPr>
          <p:cNvSpPr/>
          <p:nvPr/>
        </p:nvSpPr>
        <p:spPr>
          <a:xfrm>
            <a:off x="1183547" y="1640386"/>
            <a:ext cx="2059708" cy="274320"/>
          </a:xfrm>
          <a:prstGeom prst="homePlat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Network Design Phase</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0" name="TextBox 99">
            <a:extLst>
              <a:ext uri="{FF2B5EF4-FFF2-40B4-BE49-F238E27FC236}">
                <a16:creationId xmlns:a16="http://schemas.microsoft.com/office/drawing/2014/main" id="{616DA18D-7A91-4343-B41A-0CC79465B12E}"/>
              </a:ext>
            </a:extLst>
          </p:cNvPr>
          <p:cNvSpPr txBox="1"/>
          <p:nvPr/>
        </p:nvSpPr>
        <p:spPr>
          <a:xfrm>
            <a:off x="3418837" y="1665144"/>
            <a:ext cx="6355747" cy="224805"/>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Network equipment purchased with MSP input and installation &amp; calibration expected to last until Q3 2022</a:t>
            </a:r>
          </a:p>
        </p:txBody>
      </p:sp>
      <p:sp>
        <p:nvSpPr>
          <p:cNvPr id="101" name="Star: 5 Points 100">
            <a:extLst>
              <a:ext uri="{FF2B5EF4-FFF2-40B4-BE49-F238E27FC236}">
                <a16:creationId xmlns:a16="http://schemas.microsoft.com/office/drawing/2014/main" id="{018D5926-4F47-4251-A3AA-A3215A1C4409}"/>
              </a:ext>
            </a:extLst>
          </p:cNvPr>
          <p:cNvSpPr>
            <a:spLocks noChangeAspect="1"/>
          </p:cNvSpPr>
          <p:nvPr/>
        </p:nvSpPr>
        <p:spPr>
          <a:xfrm>
            <a:off x="3274702" y="1668251"/>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2" name="Arrow: Pentagon 101">
            <a:extLst>
              <a:ext uri="{FF2B5EF4-FFF2-40B4-BE49-F238E27FC236}">
                <a16:creationId xmlns:a16="http://schemas.microsoft.com/office/drawing/2014/main" id="{0805F5F2-BAF9-4CCD-97CC-6BEDEC6260AB}"/>
              </a:ext>
            </a:extLst>
          </p:cNvPr>
          <p:cNvSpPr/>
          <p:nvPr/>
        </p:nvSpPr>
        <p:spPr>
          <a:xfrm>
            <a:off x="1183546" y="2125325"/>
            <a:ext cx="1448817" cy="274320"/>
          </a:xfrm>
          <a:prstGeom prst="homePlat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Bandwidth Selection &amp; Guest Wi-Fi</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3" name="Star: 5 Points 102">
            <a:extLst>
              <a:ext uri="{FF2B5EF4-FFF2-40B4-BE49-F238E27FC236}">
                <a16:creationId xmlns:a16="http://schemas.microsoft.com/office/drawing/2014/main" id="{B76F6DEC-5339-463C-BBB4-8D2F8134D8F3}"/>
              </a:ext>
            </a:extLst>
          </p:cNvPr>
          <p:cNvSpPr>
            <a:spLocks noChangeAspect="1"/>
          </p:cNvSpPr>
          <p:nvPr/>
        </p:nvSpPr>
        <p:spPr>
          <a:xfrm>
            <a:off x="2704136" y="2153190"/>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4" name="TextBox 103">
            <a:extLst>
              <a:ext uri="{FF2B5EF4-FFF2-40B4-BE49-F238E27FC236}">
                <a16:creationId xmlns:a16="http://schemas.microsoft.com/office/drawing/2014/main" id="{776E24D0-0BD0-46E5-9D43-A3D361666B10}"/>
              </a:ext>
            </a:extLst>
          </p:cNvPr>
          <p:cNvSpPr txBox="1"/>
          <p:nvPr/>
        </p:nvSpPr>
        <p:spPr>
          <a:xfrm>
            <a:off x="2837373" y="2150083"/>
            <a:ext cx="7995113" cy="224805"/>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selects desired bandwidth speeds, entering contract with ISP &amp; discusses capacity to control Guest Wi-Fi offers with ISP/MSP</a:t>
            </a:r>
          </a:p>
        </p:txBody>
      </p:sp>
      <p:sp>
        <p:nvSpPr>
          <p:cNvPr id="2" name="Rectangle 1">
            <a:extLst>
              <a:ext uri="{FF2B5EF4-FFF2-40B4-BE49-F238E27FC236}">
                <a16:creationId xmlns:a16="http://schemas.microsoft.com/office/drawing/2014/main" id="{946A82ED-CCB9-400E-9B96-9E9A796B8C39}"/>
              </a:ext>
            </a:extLst>
          </p:cNvPr>
          <p:cNvSpPr/>
          <p:nvPr/>
        </p:nvSpPr>
        <p:spPr bwMode="gray">
          <a:xfrm>
            <a:off x="1563295" y="3444788"/>
            <a:ext cx="4322618" cy="2855205"/>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1AE69E1-228A-40D7-9C2F-12D262038E7C}"/>
              </a:ext>
            </a:extLst>
          </p:cNvPr>
          <p:cNvSpPr/>
          <p:nvPr/>
        </p:nvSpPr>
        <p:spPr bwMode="gray">
          <a:xfrm>
            <a:off x="2946127" y="3233327"/>
            <a:ext cx="1556954"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Network Design</a:t>
            </a:r>
          </a:p>
        </p:txBody>
      </p:sp>
      <p:sp>
        <p:nvSpPr>
          <p:cNvPr id="46" name="Rectangle 45">
            <a:extLst>
              <a:ext uri="{FF2B5EF4-FFF2-40B4-BE49-F238E27FC236}">
                <a16:creationId xmlns:a16="http://schemas.microsoft.com/office/drawing/2014/main" id="{C455B4ED-3B42-4949-9681-2BADB7EDD848}"/>
              </a:ext>
            </a:extLst>
          </p:cNvPr>
          <p:cNvSpPr/>
          <p:nvPr/>
        </p:nvSpPr>
        <p:spPr bwMode="gray">
          <a:xfrm>
            <a:off x="6096000" y="3444788"/>
            <a:ext cx="4322618" cy="2855205"/>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9BC955AC-B8BF-4646-A97F-EF4607272B6B}"/>
              </a:ext>
            </a:extLst>
          </p:cNvPr>
          <p:cNvSpPr/>
          <p:nvPr/>
        </p:nvSpPr>
        <p:spPr bwMode="gray">
          <a:xfrm>
            <a:off x="7250546" y="3209923"/>
            <a:ext cx="2013527"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Bandwidth &amp; Guest W-Fi</a:t>
            </a:r>
          </a:p>
        </p:txBody>
      </p:sp>
      <p:cxnSp>
        <p:nvCxnSpPr>
          <p:cNvPr id="6" name="Straight Connector 5">
            <a:extLst>
              <a:ext uri="{FF2B5EF4-FFF2-40B4-BE49-F238E27FC236}">
                <a16:creationId xmlns:a16="http://schemas.microsoft.com/office/drawing/2014/main" id="{26DEBB1E-CD8F-4AE5-9E79-6AB33E6E6E21}"/>
              </a:ext>
            </a:extLst>
          </p:cNvPr>
          <p:cNvCxnSpPr>
            <a:cxnSpLocks/>
          </p:cNvCxnSpPr>
          <p:nvPr/>
        </p:nvCxnSpPr>
        <p:spPr>
          <a:xfrm>
            <a:off x="530352" y="3102201"/>
            <a:ext cx="1093701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FCCAC1-2E13-4D46-8594-CE1059D7A3CC}"/>
              </a:ext>
            </a:extLst>
          </p:cNvPr>
          <p:cNvSpPr txBox="1"/>
          <p:nvPr/>
        </p:nvSpPr>
        <p:spPr>
          <a:xfrm>
            <a:off x="4863764" y="2979090"/>
            <a:ext cx="2270185"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KEY RECOMMENDATIONS</a:t>
            </a:r>
          </a:p>
        </p:txBody>
      </p:sp>
      <p:sp>
        <p:nvSpPr>
          <p:cNvPr id="7" name="TextBox 6">
            <a:extLst>
              <a:ext uri="{FF2B5EF4-FFF2-40B4-BE49-F238E27FC236}">
                <a16:creationId xmlns:a16="http://schemas.microsoft.com/office/drawing/2014/main" id="{99D6435F-5EBA-4F56-B510-F2A59ED4C806}"/>
              </a:ext>
            </a:extLst>
          </p:cNvPr>
          <p:cNvSpPr txBox="1"/>
          <p:nvPr/>
        </p:nvSpPr>
        <p:spPr>
          <a:xfrm>
            <a:off x="1670876" y="3599163"/>
            <a:ext cx="4127996" cy="3000821"/>
          </a:xfrm>
          <a:prstGeom prst="rect">
            <a:avLst/>
          </a:prstGeom>
          <a:noFill/>
        </p:spPr>
        <p:txBody>
          <a:bodyPr wrap="square" lIns="0" tIns="0" rIns="0" bIns="0" rtlCol="0">
            <a:spAutoFit/>
          </a:bodyPr>
          <a:lstStyle/>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Infrastructure Hardware</a:t>
            </a:r>
          </a:p>
          <a:p>
            <a:pPr>
              <a:spcBef>
                <a:spcPts val="600"/>
              </a:spcBef>
              <a:buSzPct val="100000"/>
            </a:pPr>
            <a:r>
              <a:rPr lang="en-US" sz="1100">
                <a:solidFill>
                  <a:srgbClr val="313131"/>
                </a:solidFill>
                <a:latin typeface="Calibri" panose="020F0502020204030204" pitchFamily="34" charset="0"/>
                <a:cs typeface="Calibri" panose="020F0502020204030204" pitchFamily="34" charset="0"/>
              </a:rPr>
              <a:t>The firewall, router, switch, and a 50ct package of 7ft cabling will cost </a:t>
            </a:r>
            <a:r>
              <a:rPr lang="en-US" sz="1100" b="1">
                <a:solidFill>
                  <a:srgbClr val="313131"/>
                </a:solidFill>
                <a:latin typeface="Calibri" panose="020F0502020204030204" pitchFamily="34" charset="0"/>
                <a:cs typeface="Calibri" panose="020F0502020204030204" pitchFamily="34" charset="0"/>
              </a:rPr>
              <a:t>$1,209</a:t>
            </a:r>
            <a:r>
              <a:rPr lang="en-US" sz="1100">
                <a:solidFill>
                  <a:srgbClr val="313131"/>
                </a:solidFill>
                <a:latin typeface="Calibri" panose="020F0502020204030204" pitchFamily="34" charset="0"/>
                <a:cs typeface="Calibri" panose="020F0502020204030204" pitchFamily="34" charset="0"/>
              </a:rPr>
              <a:t>; this cost could increase based on the amount of cabling required after discussing network design with an MSP</a:t>
            </a:r>
          </a:p>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Wi-Fi hardware</a:t>
            </a:r>
          </a:p>
          <a:p>
            <a:pPr>
              <a:spcBef>
                <a:spcPts val="600"/>
              </a:spcBef>
              <a:buSzPct val="100000"/>
            </a:pPr>
            <a:r>
              <a:rPr lang="en-US" sz="1100">
                <a:solidFill>
                  <a:srgbClr val="313131"/>
                </a:solidFill>
                <a:latin typeface="Calibri" panose="020F0502020204030204" pitchFamily="34" charset="0"/>
                <a:cs typeface="Calibri" panose="020F0502020204030204" pitchFamily="34" charset="0"/>
              </a:rPr>
              <a:t>The NAS, wireless controller, and 20 APs will cost </a:t>
            </a:r>
            <a:r>
              <a:rPr lang="en-US" sz="1100" b="1">
                <a:solidFill>
                  <a:srgbClr val="313131"/>
                </a:solidFill>
                <a:latin typeface="Calibri" panose="020F0502020204030204" pitchFamily="34" charset="0"/>
                <a:cs typeface="Calibri" panose="020F0502020204030204" pitchFamily="34" charset="0"/>
              </a:rPr>
              <a:t>$5,316</a:t>
            </a:r>
            <a:r>
              <a:rPr lang="en-US" sz="1100">
                <a:solidFill>
                  <a:srgbClr val="313131"/>
                </a:solidFill>
                <a:latin typeface="Calibri" panose="020F0502020204030204" pitchFamily="34" charset="0"/>
                <a:cs typeface="Calibri" panose="020F0502020204030204" pitchFamily="34" charset="0"/>
              </a:rPr>
              <a:t>, this cost could increase if more APs are needed in the final design</a:t>
            </a:r>
          </a:p>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Total Pricing</a:t>
            </a:r>
          </a:p>
          <a:p>
            <a:pPr>
              <a:spcBef>
                <a:spcPts val="600"/>
              </a:spcBef>
              <a:buSzPct val="100000"/>
            </a:pPr>
            <a:r>
              <a:rPr lang="en-US" sz="1100">
                <a:solidFill>
                  <a:srgbClr val="313131"/>
                </a:solidFill>
                <a:latin typeface="Calibri" panose="020F0502020204030204" pitchFamily="34" charset="0"/>
                <a:cs typeface="Calibri" panose="020F0502020204030204" pitchFamily="34" charset="0"/>
              </a:rPr>
              <a:t>The full cost for hardware, before bandwidth access, is </a:t>
            </a:r>
            <a:r>
              <a:rPr lang="en-US" sz="1100" b="1">
                <a:solidFill>
                  <a:srgbClr val="313131"/>
                </a:solidFill>
                <a:latin typeface="Calibri" panose="020F0502020204030204" pitchFamily="34" charset="0"/>
                <a:cs typeface="Calibri" panose="020F0502020204030204" pitchFamily="34" charset="0"/>
              </a:rPr>
              <a:t>$6,525</a:t>
            </a:r>
            <a:r>
              <a:rPr lang="en-US" sz="1100">
                <a:solidFill>
                  <a:srgbClr val="313131"/>
                </a:solidFill>
                <a:latin typeface="Calibri" panose="020F0502020204030204" pitchFamily="34" charset="0"/>
                <a:cs typeface="Calibri" panose="020F0502020204030204" pitchFamily="34" charset="0"/>
              </a:rPr>
              <a:t>; assuming a 500mbps access cost of </a:t>
            </a:r>
            <a:r>
              <a:rPr lang="en-US" sz="1100" b="1">
                <a:solidFill>
                  <a:srgbClr val="313131"/>
                </a:solidFill>
                <a:latin typeface="Calibri" panose="020F0502020204030204" pitchFamily="34" charset="0"/>
                <a:cs typeface="Calibri" panose="020F0502020204030204" pitchFamily="34" charset="0"/>
              </a:rPr>
              <a:t>$1,200</a:t>
            </a:r>
            <a:r>
              <a:rPr lang="en-US" sz="1100">
                <a:solidFill>
                  <a:srgbClr val="313131"/>
                </a:solidFill>
                <a:latin typeface="Calibri" panose="020F0502020204030204" pitchFamily="34" charset="0"/>
                <a:cs typeface="Calibri" panose="020F0502020204030204" pitchFamily="34" charset="0"/>
              </a:rPr>
              <a:t>, the total cost for the Cain Center would be </a:t>
            </a:r>
            <a:r>
              <a:rPr lang="en-US" sz="1100" b="1">
                <a:solidFill>
                  <a:srgbClr val="313131"/>
                </a:solidFill>
                <a:latin typeface="Calibri" panose="020F0502020204030204" pitchFamily="34" charset="0"/>
                <a:cs typeface="Calibri" panose="020F0502020204030204" pitchFamily="34" charset="0"/>
              </a:rPr>
              <a:t>$7,725</a:t>
            </a:r>
            <a:br>
              <a:rPr lang="en-US" sz="1100" b="1">
                <a:solidFill>
                  <a:srgbClr val="313131"/>
                </a:solidFill>
                <a:latin typeface="Calibri" panose="020F0502020204030204" pitchFamily="34" charset="0"/>
                <a:cs typeface="Calibri" panose="020F0502020204030204" pitchFamily="34" charset="0"/>
              </a:rPr>
            </a:br>
            <a:r>
              <a:rPr lang="en-US" sz="1100" b="1">
                <a:solidFill>
                  <a:srgbClr val="313131"/>
                </a:solidFill>
                <a:latin typeface="Calibri" panose="020F0502020204030204" pitchFamily="34" charset="0"/>
                <a:cs typeface="Calibri" panose="020F0502020204030204" pitchFamily="34" charset="0"/>
              </a:rPr>
              <a:t>Note: </a:t>
            </a:r>
            <a:r>
              <a:rPr lang="en-US" sz="1100">
                <a:solidFill>
                  <a:srgbClr val="313131"/>
                </a:solidFill>
                <a:latin typeface="Calibri" panose="020F0502020204030204" pitchFamily="34" charset="0"/>
                <a:cs typeface="Calibri" panose="020F0502020204030204" pitchFamily="34" charset="0"/>
              </a:rPr>
              <a:t>This cost estimate can rapidly increase depending upon how network hardware is sourced, or if an ISP-leased option is selected</a:t>
            </a:r>
            <a:br>
              <a:rPr lang="en-US" sz="1100">
                <a:solidFill>
                  <a:srgbClr val="313131"/>
                </a:solidFill>
                <a:latin typeface="Calibri" panose="020F0502020204030204" pitchFamily="34" charset="0"/>
                <a:cs typeface="Calibri" panose="020F0502020204030204" pitchFamily="34" charset="0"/>
              </a:rPr>
            </a:br>
            <a:endParaRPr lang="en-US">
              <a:solidFill>
                <a:srgbClr val="31313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3D82F32D-1841-4884-9DC0-3248EAA6B519}"/>
              </a:ext>
            </a:extLst>
          </p:cNvPr>
          <p:cNvSpPr txBox="1"/>
          <p:nvPr/>
        </p:nvSpPr>
        <p:spPr>
          <a:xfrm>
            <a:off x="6206223" y="3656249"/>
            <a:ext cx="4101980" cy="2492990"/>
          </a:xfrm>
          <a:prstGeom prst="rect">
            <a:avLst/>
          </a:prstGeom>
          <a:noFill/>
        </p:spPr>
        <p:txBody>
          <a:bodyPr wrap="square" lIns="0" tIns="0" rIns="0" bIns="0" rtlCol="0">
            <a:spAutoFit/>
          </a:bodyPr>
          <a:lstStyle/>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Bandwidth</a:t>
            </a:r>
          </a:p>
          <a:p>
            <a:pPr>
              <a:spcBef>
                <a:spcPts val="600"/>
              </a:spcBef>
              <a:buSzPct val="100000"/>
            </a:pPr>
            <a:r>
              <a:rPr lang="en-US" sz="1100" i="0">
                <a:effectLst/>
                <a:latin typeface="Calibri" panose="020F0502020204030204" pitchFamily="34" charset="0"/>
                <a:ea typeface="Calibri" panose="020F0502020204030204" pitchFamily="34" charset="0"/>
                <a:cs typeface="Calibri" panose="020F0502020204030204" pitchFamily="34" charset="0"/>
              </a:rPr>
              <a:t>Deloitte recommends the Cain Center subscribe to a 300mbps or 500mbps bandwidth plan</a:t>
            </a:r>
            <a:endParaRPr lang="en-US" sz="1100">
              <a:solidFill>
                <a:srgbClr val="313131"/>
              </a:solidFill>
              <a:latin typeface="Calibri" panose="020F0502020204030204" pitchFamily="34" charset="0"/>
              <a:cs typeface="Calibri" panose="020F0502020204030204" pitchFamily="34" charset="0"/>
            </a:endParaRPr>
          </a:p>
          <a:p>
            <a:pPr>
              <a:spcBef>
                <a:spcPts val="600"/>
              </a:spcBef>
              <a:buSzPct val="100000"/>
            </a:pPr>
            <a:endParaRPr lang="en-US" sz="1200" b="1">
              <a:solidFill>
                <a:srgbClr val="313131"/>
              </a:solidFill>
              <a:latin typeface="Calibri" panose="020F0502020204030204" pitchFamily="34" charset="0"/>
              <a:cs typeface="Calibri" panose="020F0502020204030204" pitchFamily="34" charset="0"/>
            </a:endParaRPr>
          </a:p>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Guest Wi-Fi</a:t>
            </a:r>
          </a:p>
          <a:p>
            <a:pPr>
              <a:spcBef>
                <a:spcPts val="600"/>
              </a:spcBef>
              <a:buSzPct val="100000"/>
            </a:pPr>
            <a:r>
              <a:rPr lang="en-US" sz="1100" i="0">
                <a:effectLst/>
                <a:latin typeface="Calibri" panose="020F0502020204030204" pitchFamily="34" charset="0"/>
                <a:ea typeface="Calibri" panose="020F0502020204030204" pitchFamily="34" charset="0"/>
                <a:cs typeface="Calibri" panose="020F0502020204030204" pitchFamily="34" charset="0"/>
              </a:rPr>
              <a:t>Guest Wi-Fi should be broadcast on a separately-named, 2.4ghz band, with simple password protection</a:t>
            </a:r>
            <a:endParaRPr lang="en-US" sz="1100">
              <a:solidFill>
                <a:srgbClr val="313131"/>
              </a:solidFill>
              <a:latin typeface="Calibri" panose="020F0502020204030204" pitchFamily="34" charset="0"/>
              <a:cs typeface="Calibri" panose="020F0502020204030204" pitchFamily="34" charset="0"/>
            </a:endParaRPr>
          </a:p>
          <a:p>
            <a:pPr>
              <a:spcBef>
                <a:spcPts val="600"/>
              </a:spcBef>
              <a:buSzPct val="100000"/>
            </a:pPr>
            <a:r>
              <a:rPr lang="en-US" sz="1100">
                <a:solidFill>
                  <a:srgbClr val="313131"/>
                </a:solidFill>
                <a:latin typeface="Calibri" panose="020F0502020204030204" pitchFamily="34" charset="0"/>
                <a:cs typeface="Calibri" panose="020F0502020204030204" pitchFamily="34" charset="0"/>
              </a:rPr>
              <a:t>Discuss with MSP provider the ability to throttle guest access speeds</a:t>
            </a:r>
          </a:p>
          <a:p>
            <a:pPr>
              <a:spcBef>
                <a:spcPts val="600"/>
              </a:spcBef>
              <a:buSzPct val="100000"/>
            </a:pPr>
            <a:endParaRPr lang="en-US" sz="1200" b="1">
              <a:solidFill>
                <a:srgbClr val="313131"/>
              </a:solidFill>
              <a:latin typeface="Calibri" panose="020F0502020204030204" pitchFamily="34" charset="0"/>
              <a:cs typeface="Calibri" panose="020F0502020204030204" pitchFamily="34" charset="0"/>
            </a:endParaRPr>
          </a:p>
          <a:p>
            <a:pPr marL="203200" indent="-203200">
              <a:spcBef>
                <a:spcPts val="600"/>
              </a:spcBef>
              <a:buSzPct val="100000"/>
              <a:buFont typeface="Arial"/>
              <a:buChar char="•"/>
            </a:pPr>
            <a:endParaRPr lang="en-US">
              <a:solidFill>
                <a:srgbClr val="31313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C5404001-BDC7-4037-84AA-64CE9FCEC8F1}"/>
              </a:ext>
            </a:extLst>
          </p:cNvPr>
          <p:cNvSpPr txBox="1"/>
          <p:nvPr/>
        </p:nvSpPr>
        <p:spPr>
          <a:xfrm>
            <a:off x="9173583" y="9814"/>
            <a:ext cx="3018417" cy="846386"/>
          </a:xfrm>
          <a:prstGeom prst="rect">
            <a:avLst/>
          </a:prstGeom>
          <a:noFill/>
        </p:spPr>
        <p:txBody>
          <a:bodyPr wrap="square" lIns="0" tIns="0" rIns="0" bIns="0" rtlCol="0">
            <a:spAutoFit/>
          </a:bodyPr>
          <a:lstStyle/>
          <a:p>
            <a:pPr>
              <a:spcBef>
                <a:spcPts val="600"/>
              </a:spcBef>
              <a:buSzPct val="100000"/>
            </a:pPr>
            <a:r>
              <a:rPr lang="en-US" sz="1100" b="1" dirty="0">
                <a:solidFill>
                  <a:srgbClr val="313131"/>
                </a:solidFill>
              </a:rPr>
              <a:t>Note:</a:t>
            </a:r>
            <a:r>
              <a:rPr lang="en-US" sz="1100" dirty="0">
                <a:solidFill>
                  <a:srgbClr val="313131"/>
                </a:solidFill>
              </a:rPr>
              <a:t> Timeline is illustrative, with emphasis on decision planning; decision-making process would occur over a similar length of time after the start of the Cain Center’s new fiscal year in July 2022.</a:t>
            </a:r>
            <a:endParaRPr lang="en-US" sz="1100" b="1" dirty="0">
              <a:solidFill>
                <a:srgbClr val="313131"/>
              </a:solidFill>
            </a:endParaRPr>
          </a:p>
        </p:txBody>
      </p:sp>
    </p:spTree>
    <p:extLst>
      <p:ext uri="{BB962C8B-B14F-4D97-AF65-F5344CB8AC3E}">
        <p14:creationId xmlns:p14="http://schemas.microsoft.com/office/powerpoint/2010/main" val="29933104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normAutofit/>
          </a:bodyPr>
          <a:lstStyle/>
          <a:p>
            <a:r>
              <a:rPr lang="en-US" sz="2400" b="1">
                <a:latin typeface="Calibri" panose="020F0502020204030204" pitchFamily="34" charset="0"/>
                <a:cs typeface="Calibri" panose="020F0502020204030204" pitchFamily="34" charset="0"/>
              </a:rPr>
              <a:t>Infrastructure: Network Design</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2338705806"/>
              </p:ext>
            </p:extLst>
          </p:nvPr>
        </p:nvGraphicFramePr>
        <p:xfrm>
          <a:off x="530353" y="1298636"/>
          <a:ext cx="11130424" cy="4260347"/>
        </p:xfrm>
        <a:graphic>
          <a:graphicData uri="http://schemas.openxmlformats.org/drawingml/2006/table">
            <a:tbl>
              <a:tblPr firstRow="1" bandRow="1">
                <a:tableStyleId>{5C22544A-7EE6-4342-B048-85BDC9FD1C3A}</a:tableStyleId>
              </a:tblPr>
              <a:tblGrid>
                <a:gridCol w="1995097">
                  <a:extLst>
                    <a:ext uri="{9D8B030D-6E8A-4147-A177-3AD203B41FA5}">
                      <a16:colId xmlns:a16="http://schemas.microsoft.com/office/drawing/2014/main" val="1980487662"/>
                    </a:ext>
                  </a:extLst>
                </a:gridCol>
                <a:gridCol w="6989928">
                  <a:extLst>
                    <a:ext uri="{9D8B030D-6E8A-4147-A177-3AD203B41FA5}">
                      <a16:colId xmlns:a16="http://schemas.microsoft.com/office/drawing/2014/main" val="827061533"/>
                    </a:ext>
                  </a:extLst>
                </a:gridCol>
                <a:gridCol w="2145399">
                  <a:extLst>
                    <a:ext uri="{9D8B030D-6E8A-4147-A177-3AD203B41FA5}">
                      <a16:colId xmlns:a16="http://schemas.microsoft.com/office/drawing/2014/main" val="1584367493"/>
                    </a:ext>
                  </a:extLst>
                </a:gridCol>
              </a:tblGrid>
              <a:tr h="401891">
                <a:tc>
                  <a:txBody>
                    <a:bodyPr/>
                    <a:lstStyle/>
                    <a:p>
                      <a:pPr algn="ctr"/>
                      <a:r>
                        <a:rPr lang="en-US" sz="1600">
                          <a:solidFill>
                            <a:schemeClr val="bg1"/>
                          </a:solidFill>
                          <a:latin typeface="Calibri" panose="020F0502020204030204" pitchFamily="34" charset="0"/>
                          <a:cs typeface="Calibri" panose="020F0502020204030204" pitchFamily="34" charset="0"/>
                        </a:rPr>
                        <a:t>Hardware</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panose="020F0502020204030204" pitchFamily="34" charset="0"/>
                          <a:cs typeface="Calibri" panose="020F0502020204030204" pitchFamily="34" charset="0"/>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panose="020F0502020204030204" pitchFamily="34" charset="0"/>
                          <a:cs typeface="Calibri" panose="020F0502020204030204" pitchFamily="34" charset="0"/>
                        </a:rPr>
                        <a:t>Pricing</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551208">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Firewall</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US" sz="1600" b="1" kern="1200">
                          <a:solidFill>
                            <a:schemeClr val="dk1"/>
                          </a:solidFill>
                          <a:effectLst/>
                          <a:latin typeface="Calibri" panose="020F0502020204030204" pitchFamily="34" charset="0"/>
                          <a:ea typeface="+mn-ea"/>
                          <a:cs typeface="Calibri" panose="020F0502020204030204" pitchFamily="34" charset="0"/>
                        </a:rPr>
                        <a:t>Cisco 5506X-series Firewall </a:t>
                      </a:r>
                      <a:r>
                        <a:rPr lang="en-US" sz="1600" b="0" kern="1200">
                          <a:solidFill>
                            <a:schemeClr val="dk1"/>
                          </a:solidFill>
                          <a:effectLst/>
                          <a:latin typeface="Calibri" panose="020F0502020204030204" pitchFamily="34" charset="0"/>
                          <a:ea typeface="+mn-ea"/>
                          <a:cs typeface="Calibri" panose="020F0502020204030204" pitchFamily="34" charset="0"/>
                        </a:rPr>
                        <a:t>(or similar model), offering URL filtering capabilities along with VPN functionality</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$495</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551208">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Router</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US" sz="1600" b="1" kern="1200">
                          <a:solidFill>
                            <a:schemeClr val="dk1"/>
                          </a:solidFill>
                          <a:effectLst/>
                          <a:latin typeface="Calibri" panose="020F0502020204030204" pitchFamily="34" charset="0"/>
                          <a:ea typeface="+mn-ea"/>
                          <a:cs typeface="Calibri" panose="020F0502020204030204" pitchFamily="34" charset="0"/>
                        </a:rPr>
                        <a:t>Cisco 2900-series Wireless Router</a:t>
                      </a:r>
                      <a:r>
                        <a:rPr lang="en-US" sz="1600" b="0" kern="1200">
                          <a:solidFill>
                            <a:schemeClr val="dk1"/>
                          </a:solidFill>
                          <a:effectLst/>
                          <a:latin typeface="Calibri" panose="020F0502020204030204" pitchFamily="34" charset="0"/>
                          <a:ea typeface="+mn-ea"/>
                          <a:cs typeface="Calibri" panose="020F0502020204030204" pitchFamily="34" charset="0"/>
                        </a:rPr>
                        <a:t> (or similar model), giving the ability for the network to handle 300-500mbps bandwidth speeds </a:t>
                      </a:r>
                      <a:endParaRPr lang="en-US" sz="1600" b="1" kern="1200">
                        <a:solidFill>
                          <a:schemeClr val="dk1"/>
                        </a:solidFill>
                        <a:effectLst/>
                        <a:latin typeface="Calibri" panose="020F0502020204030204" pitchFamily="34" charset="0"/>
                        <a:ea typeface="+mn-ea"/>
                        <a:cs typeface="Calibri" panose="020F050202020403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$320</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955526593"/>
                  </a:ext>
                </a:extLst>
              </a:tr>
              <a:tr h="551208">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Switch</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US" sz="1600" b="1" kern="1200">
                          <a:solidFill>
                            <a:schemeClr val="dk1"/>
                          </a:solidFill>
                          <a:effectLst/>
                          <a:latin typeface="Calibri" panose="020F0502020204030204" pitchFamily="34" charset="0"/>
                          <a:ea typeface="+mn-ea"/>
                          <a:cs typeface="Calibri" panose="020F0502020204030204" pitchFamily="34" charset="0"/>
                        </a:rPr>
                        <a:t>Cisco 1000-series 48-port Gigabit Ethernet Switch </a:t>
                      </a:r>
                      <a:r>
                        <a:rPr lang="en-US" sz="1600" b="0" kern="1200">
                          <a:solidFill>
                            <a:schemeClr val="dk1"/>
                          </a:solidFill>
                          <a:effectLst/>
                          <a:latin typeface="Calibri" panose="020F0502020204030204" pitchFamily="34" charset="0"/>
                          <a:ea typeface="+mn-ea"/>
                          <a:cs typeface="Calibri" panose="020F0502020204030204" pitchFamily="34" charset="0"/>
                        </a:rPr>
                        <a:t>(or similar model), to support Aps throughout the Cain Center </a:t>
                      </a:r>
                      <a:endParaRPr lang="en-US" sz="1600" b="1" kern="1200">
                        <a:solidFill>
                          <a:schemeClr val="dk1"/>
                        </a:solidFill>
                        <a:effectLst/>
                        <a:latin typeface="Calibri" panose="020F0502020204030204" pitchFamily="34" charset="0"/>
                        <a:ea typeface="+mn-ea"/>
                        <a:cs typeface="Calibri" panose="020F050202020403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$338</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015573170"/>
                  </a:ext>
                </a:extLst>
              </a:tr>
              <a:tr h="551208">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Wireless Controller</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US" sz="1600" b="1" kern="1200">
                          <a:solidFill>
                            <a:schemeClr val="dk1"/>
                          </a:solidFill>
                          <a:effectLst/>
                          <a:latin typeface="Calibri" panose="020F0502020204030204" pitchFamily="34" charset="0"/>
                          <a:ea typeface="+mn-ea"/>
                          <a:cs typeface="Calibri" panose="020F0502020204030204" pitchFamily="34" charset="0"/>
                        </a:rPr>
                        <a:t>Cisco 2500-series Wireless LAN controller </a:t>
                      </a:r>
                      <a:r>
                        <a:rPr lang="en-US" sz="1600" b="0" kern="1200">
                          <a:solidFill>
                            <a:schemeClr val="dk1"/>
                          </a:solidFill>
                          <a:effectLst/>
                          <a:latin typeface="Calibri" panose="020F0502020204030204" pitchFamily="34" charset="0"/>
                          <a:ea typeface="+mn-ea"/>
                          <a:cs typeface="Calibri" panose="020F0502020204030204" pitchFamily="34" charset="0"/>
                        </a:rPr>
                        <a:t>(or similar model), allowing for remote management of up to 25 APs</a:t>
                      </a:r>
                      <a:endParaRPr lang="en-US" sz="1600" b="1" kern="1200">
                        <a:solidFill>
                          <a:schemeClr val="dk1"/>
                        </a:solidFill>
                        <a:effectLst/>
                        <a:latin typeface="Calibri" panose="020F0502020204030204" pitchFamily="34" charset="0"/>
                        <a:ea typeface="+mn-ea"/>
                        <a:cs typeface="Calibri" panose="020F050202020403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$637</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1376230"/>
                  </a:ext>
                </a:extLst>
              </a:tr>
              <a:tr h="551208">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Access Points (APs)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US" sz="1600" b="1" kern="1200">
                          <a:solidFill>
                            <a:schemeClr val="dk1"/>
                          </a:solidFill>
                          <a:effectLst/>
                          <a:latin typeface="Calibri" panose="020F0502020204030204" pitchFamily="34" charset="0"/>
                          <a:ea typeface="+mn-ea"/>
                          <a:cs typeface="Calibri" panose="020F0502020204030204" pitchFamily="34" charset="0"/>
                        </a:rPr>
                        <a:t>Cisco Aironet 1850-series AP</a:t>
                      </a:r>
                      <a:r>
                        <a:rPr lang="en-US" sz="1600" b="0" kern="1200">
                          <a:solidFill>
                            <a:schemeClr val="dk1"/>
                          </a:solidFill>
                          <a:effectLst/>
                          <a:latin typeface="Calibri" panose="020F0502020204030204" pitchFamily="34" charset="0"/>
                          <a:ea typeface="+mn-ea"/>
                          <a:cs typeface="Calibri" panose="020F0502020204030204" pitchFamily="34" charset="0"/>
                        </a:rPr>
                        <a:t> (or similar model), allowing for dual-band 2.4ghz &amp; 5.0ghz simultaneous broadcast: </a:t>
                      </a:r>
                      <a:r>
                        <a:rPr lang="en-US" sz="1600" b="1" kern="1200">
                          <a:solidFill>
                            <a:schemeClr val="dk1"/>
                          </a:solidFill>
                          <a:effectLst/>
                          <a:latin typeface="Calibri" panose="020F0502020204030204" pitchFamily="34" charset="0"/>
                          <a:ea typeface="+mn-ea"/>
                          <a:cs typeface="Calibri" panose="020F0502020204030204" pitchFamily="34" charset="0"/>
                        </a:rPr>
                        <a:t>estimate 20 AP minimum</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$3,580 ($170/ea.)</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62747929"/>
                  </a:ext>
                </a:extLst>
              </a:tr>
              <a:tr h="551208">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Network Attached Storage (NAS)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US" sz="1600" b="1" kern="1200">
                          <a:solidFill>
                            <a:schemeClr val="dk1"/>
                          </a:solidFill>
                          <a:effectLst/>
                          <a:latin typeface="Calibri" panose="020F0502020204030204" pitchFamily="34" charset="0"/>
                          <a:ea typeface="+mn-ea"/>
                          <a:cs typeface="Calibri" panose="020F0502020204030204" pitchFamily="34" charset="0"/>
                        </a:rPr>
                        <a:t>Western Digital MyCloud EX4100 </a:t>
                      </a:r>
                      <a:r>
                        <a:rPr lang="en-US" sz="1600" b="0" kern="1200">
                          <a:solidFill>
                            <a:schemeClr val="dk1"/>
                          </a:solidFill>
                          <a:effectLst/>
                          <a:latin typeface="Calibri" panose="020F0502020204030204" pitchFamily="34" charset="0"/>
                          <a:ea typeface="+mn-ea"/>
                          <a:cs typeface="Calibri" panose="020F0502020204030204" pitchFamily="34" charset="0"/>
                        </a:rPr>
                        <a:t>(or similar model), featuring a 24TB capacity for the Cain Center to maximize on-site cloud storage</a:t>
                      </a:r>
                      <a:endParaRPr lang="en-US" sz="1600" b="1" kern="1200">
                        <a:solidFill>
                          <a:schemeClr val="dk1"/>
                        </a:solidFill>
                        <a:effectLst/>
                        <a:latin typeface="Calibri" panose="020F0502020204030204" pitchFamily="34" charset="0"/>
                        <a:ea typeface="+mn-ea"/>
                        <a:cs typeface="Calibri" panose="020F050202020403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$1,099</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931799495"/>
                  </a:ext>
                </a:extLst>
              </a:tr>
              <a:tr h="551208">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Cabling</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indent="0">
                        <a:buFont typeface="Arial" panose="020B0604020202020204" pitchFamily="34" charset="0"/>
                        <a:buNone/>
                      </a:pPr>
                      <a:r>
                        <a:rPr lang="en-US" sz="1600" b="1" kern="1200">
                          <a:solidFill>
                            <a:schemeClr val="dk1"/>
                          </a:solidFill>
                          <a:effectLst/>
                          <a:latin typeface="Calibri" panose="020F0502020204030204" pitchFamily="34" charset="0"/>
                          <a:ea typeface="+mn-ea"/>
                          <a:cs typeface="Calibri" panose="020F0502020204030204" pitchFamily="34" charset="0"/>
                        </a:rPr>
                        <a:t>CAT6</a:t>
                      </a:r>
                      <a:r>
                        <a:rPr lang="en-US" sz="1600" b="0" kern="1200">
                          <a:solidFill>
                            <a:schemeClr val="dk1"/>
                          </a:solidFill>
                          <a:effectLst/>
                          <a:latin typeface="Calibri" panose="020F0502020204030204" pitchFamily="34" charset="0"/>
                          <a:ea typeface="+mn-ea"/>
                          <a:cs typeface="Calibri" panose="020F0502020204030204" pitchFamily="34" charset="0"/>
                        </a:rPr>
                        <a:t> model low-voltage (LVC) cabling is recommended for this network design: </a:t>
                      </a:r>
                      <a:r>
                        <a:rPr lang="en-US" sz="1600" b="1" kern="1200">
                          <a:solidFill>
                            <a:schemeClr val="dk1"/>
                          </a:solidFill>
                          <a:effectLst/>
                          <a:latin typeface="Calibri" panose="020F0502020204030204" pitchFamily="34" charset="0"/>
                          <a:ea typeface="+mn-ea"/>
                          <a:cs typeface="Calibri" panose="020F0502020204030204" pitchFamily="34" charset="0"/>
                        </a:rPr>
                        <a:t>estimated amount required will vary based upon final design</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$56 for 50ct. </a:t>
                      </a:r>
                      <a:br>
                        <a:rPr lang="en-US" sz="1600" b="0" i="0" u="none" strike="noStrike" cap="none">
                          <a:solidFill>
                            <a:schemeClr val="dk1"/>
                          </a:solidFill>
                          <a:effectLst/>
                          <a:latin typeface="Calibri" panose="020F0502020204030204" pitchFamily="34" charset="0"/>
                          <a:cs typeface="Calibri" panose="020F0502020204030204" pitchFamily="34" charset="0"/>
                          <a:sym typeface="Arial"/>
                        </a:rPr>
                      </a:b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package of 7ft cables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55701383"/>
                  </a:ext>
                </a:extLst>
              </a:tr>
            </a:tbl>
          </a:graphicData>
        </a:graphic>
      </p:graphicFrame>
      <p:sp>
        <p:nvSpPr>
          <p:cNvPr id="2" name="TextBox 1">
            <a:extLst>
              <a:ext uri="{FF2B5EF4-FFF2-40B4-BE49-F238E27FC236}">
                <a16:creationId xmlns:a16="http://schemas.microsoft.com/office/drawing/2014/main" id="{CB48AD24-526D-4815-B4D2-0ABFC8133214}"/>
              </a:ext>
            </a:extLst>
          </p:cNvPr>
          <p:cNvSpPr txBox="1"/>
          <p:nvPr/>
        </p:nvSpPr>
        <p:spPr>
          <a:xfrm>
            <a:off x="530352" y="5686194"/>
            <a:ext cx="11252199" cy="738664"/>
          </a:xfrm>
          <a:prstGeom prst="rect">
            <a:avLst/>
          </a:prstGeom>
          <a:noFill/>
        </p:spPr>
        <p:txBody>
          <a:bodyPr wrap="square" lIns="0" tIns="0" rIns="0" bIns="0" rtlCol="0">
            <a:spAutoFit/>
          </a:bodyPr>
          <a:lstStyle/>
          <a:p>
            <a:pPr>
              <a:spcBef>
                <a:spcPts val="600"/>
              </a:spcBef>
              <a:buSzPct val="100000"/>
            </a:pPr>
            <a:r>
              <a:rPr lang="en-US" sz="1600" b="1">
                <a:latin typeface="Calibri" panose="020F0502020204030204" pitchFamily="34" charset="0"/>
                <a:cs typeface="Calibri" panose="020F0502020204030204" pitchFamily="34" charset="0"/>
              </a:rPr>
              <a:t>Note: </a:t>
            </a:r>
            <a:r>
              <a:rPr lang="en-US" sz="1600">
                <a:latin typeface="Calibri" panose="020F0502020204030204" pitchFamily="34" charset="0"/>
                <a:cs typeface="Calibri" panose="020F0502020204030204" pitchFamily="34" charset="0"/>
              </a:rPr>
              <a:t>The pricing quoted is reflective of new-surplus or refurbished items, as new items from Cisco have a substantially higher retail price. Additionally, more cabling/APs (or more powerful APs) may be required depending upon General Contractor/Sub-Contractor recommendations as well as placement of desired hard-access points.</a:t>
            </a:r>
            <a:endParaRPr lang="en-US" sz="2800"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7AC779D-314B-458F-86B0-56A6A2F6603E}"/>
              </a:ext>
            </a:extLst>
          </p:cNvPr>
          <p:cNvSpPr txBox="1"/>
          <p:nvPr/>
        </p:nvSpPr>
        <p:spPr>
          <a:xfrm>
            <a:off x="530352" y="962587"/>
            <a:ext cx="10856533" cy="276999"/>
          </a:xfrm>
          <a:prstGeom prst="rect">
            <a:avLst/>
          </a:prstGeom>
          <a:noFill/>
        </p:spPr>
        <p:txBody>
          <a:bodyPr wrap="square" lIns="0" tIns="0" rIns="0" bIns="0" rtlCol="0">
            <a:spAutoFit/>
          </a:bodyPr>
          <a:lstStyle/>
          <a:p>
            <a:pPr>
              <a:spcBef>
                <a:spcPts val="600"/>
              </a:spcBef>
              <a:buSzPct val="100000"/>
            </a:pPr>
            <a:r>
              <a:rPr lang="en-US" sz="1800" b="1">
                <a:latin typeface="Calibri" panose="020F0502020204030204" pitchFamily="34" charset="0"/>
                <a:cs typeface="Calibri" panose="020F0502020204030204" pitchFamily="34" charset="0"/>
              </a:rPr>
              <a:t>Deloitte recommends:</a:t>
            </a:r>
          </a:p>
        </p:txBody>
      </p:sp>
    </p:spTree>
    <p:extLst>
      <p:ext uri="{BB962C8B-B14F-4D97-AF65-F5344CB8AC3E}">
        <p14:creationId xmlns:p14="http://schemas.microsoft.com/office/powerpoint/2010/main" val="37869544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Infrastructure: Bandwidth &amp; Guest Wi-Fi</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4277271094"/>
              </p:ext>
            </p:extLst>
          </p:nvPr>
        </p:nvGraphicFramePr>
        <p:xfrm>
          <a:off x="530352" y="1298448"/>
          <a:ext cx="11130425" cy="1916350"/>
        </p:xfrm>
        <a:graphic>
          <a:graphicData uri="http://schemas.openxmlformats.org/drawingml/2006/table">
            <a:tbl>
              <a:tblPr firstRow="1" bandRow="1">
                <a:tableStyleId>{5C22544A-7EE6-4342-B048-85BDC9FD1C3A}</a:tableStyleId>
              </a:tblPr>
              <a:tblGrid>
                <a:gridCol w="3810885">
                  <a:extLst>
                    <a:ext uri="{9D8B030D-6E8A-4147-A177-3AD203B41FA5}">
                      <a16:colId xmlns:a16="http://schemas.microsoft.com/office/drawing/2014/main" val="1980487662"/>
                    </a:ext>
                  </a:extLst>
                </a:gridCol>
                <a:gridCol w="7319540">
                  <a:extLst>
                    <a:ext uri="{9D8B030D-6E8A-4147-A177-3AD203B41FA5}">
                      <a16:colId xmlns:a16="http://schemas.microsoft.com/office/drawing/2014/main" val="1629191513"/>
                    </a:ext>
                  </a:extLst>
                </a:gridCol>
              </a:tblGrid>
              <a:tr h="338864">
                <a:tc>
                  <a:txBody>
                    <a:bodyPr/>
                    <a:lstStyle/>
                    <a:p>
                      <a:pPr algn="ctr"/>
                      <a:r>
                        <a:rPr lang="en-US" sz="1600">
                          <a:solidFill>
                            <a:schemeClr val="bg1"/>
                          </a:solidFill>
                          <a:latin typeface="Calibri" panose="020F0502020204030204" pitchFamily="34" charset="0"/>
                          <a:cs typeface="Calibri" panose="020F0502020204030204" pitchFamily="34" charset="0"/>
                        </a:rPr>
                        <a:t>Topic</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panose="020F0502020204030204" pitchFamily="34" charset="0"/>
                          <a:cs typeface="Calibri" panose="020F0502020204030204" pitchFamily="34" charset="0"/>
                        </a:rPr>
                        <a:t>Pricing</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788743">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Bandwidth</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$1,200/yr. based on Spectrum Wireless Quote for 500mbps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8444397"/>
                  </a:ext>
                </a:extLst>
              </a:tr>
              <a:tr h="788743">
                <a:tc>
                  <a:txBody>
                    <a:bodyPr/>
                    <a:lstStyle/>
                    <a:p>
                      <a:pPr marL="182880" marR="0">
                        <a:spcBef>
                          <a:spcPts val="0"/>
                        </a:spcBef>
                        <a:spcAft>
                          <a:spcPts val="0"/>
                        </a:spcAft>
                      </a:pPr>
                      <a:r>
                        <a:rPr lang="en-US" sz="1600" b="1" i="0">
                          <a:effectLst/>
                          <a:latin typeface="Calibri" panose="020F0502020204030204" pitchFamily="34" charset="0"/>
                          <a:ea typeface="Calibri" panose="020F0502020204030204" pitchFamily="34" charset="0"/>
                          <a:cs typeface="Calibri" panose="020F0502020204030204" pitchFamily="34" charset="0"/>
                        </a:rPr>
                        <a:t>Guest Wi-Fi</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Guest Wi-Fi would be a function of the network design, and not specifically have </a:t>
                      </a:r>
                      <a:br>
                        <a:rPr lang="en-US" sz="1600" b="0" i="0" u="none" strike="noStrike" cap="none">
                          <a:solidFill>
                            <a:schemeClr val="dk1"/>
                          </a:solidFill>
                          <a:effectLst/>
                          <a:latin typeface="Calibri" panose="020F0502020204030204" pitchFamily="34" charset="0"/>
                          <a:cs typeface="Calibri" panose="020F0502020204030204" pitchFamily="34" charset="0"/>
                          <a:sym typeface="Arial"/>
                        </a:rPr>
                      </a:b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an attributable cost</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1677693"/>
                  </a:ext>
                </a:extLst>
              </a:tr>
            </a:tbl>
          </a:graphicData>
        </a:graphic>
      </p:graphicFrame>
      <p:sp>
        <p:nvSpPr>
          <p:cNvPr id="6" name="TextBox 5">
            <a:extLst>
              <a:ext uri="{FF2B5EF4-FFF2-40B4-BE49-F238E27FC236}">
                <a16:creationId xmlns:a16="http://schemas.microsoft.com/office/drawing/2014/main" id="{FADB685F-5A2D-41E8-9340-00D772F04FFC}"/>
              </a:ext>
            </a:extLst>
          </p:cNvPr>
          <p:cNvSpPr txBox="1"/>
          <p:nvPr/>
        </p:nvSpPr>
        <p:spPr>
          <a:xfrm>
            <a:off x="530352" y="3277621"/>
            <a:ext cx="10974867" cy="3177793"/>
          </a:xfrm>
          <a:prstGeom prst="rect">
            <a:avLst/>
          </a:prstGeom>
          <a:noFill/>
        </p:spPr>
        <p:txBody>
          <a:bodyPr wrap="square" lIns="0" tIns="0" rIns="0" bIns="0" rtlCol="0">
            <a:spAutoFit/>
          </a:bodyPr>
          <a:lstStyle/>
          <a:p>
            <a:pPr>
              <a:spcBef>
                <a:spcPts val="600"/>
              </a:spcBef>
              <a:buSzPct val="100000"/>
            </a:pPr>
            <a:endParaRPr lang="en-US" sz="1600" b="1">
              <a:solidFill>
                <a:srgbClr val="313131"/>
              </a:solidFill>
              <a:latin typeface="Calibri" panose="020F0502020204030204" pitchFamily="34" charset="0"/>
              <a:cs typeface="Calibri" panose="020F0502020204030204" pitchFamily="34" charset="0"/>
            </a:endParaRPr>
          </a:p>
          <a:p>
            <a:pPr>
              <a:spcBef>
                <a:spcPts val="600"/>
              </a:spcBef>
              <a:buSzPct val="100000"/>
            </a:pPr>
            <a:r>
              <a:rPr lang="en-US" sz="1600" b="1">
                <a:latin typeface="Calibri" panose="020F0502020204030204" pitchFamily="34" charset="0"/>
                <a:cs typeface="Calibri" panose="020F0502020204030204" pitchFamily="34" charset="0"/>
              </a:rPr>
              <a:t>Deloitte recommends the Cain Center subscribe to a 300mbps or 500mbps bandwidth plan because:</a:t>
            </a:r>
          </a:p>
          <a:p>
            <a:pPr marL="342900" marR="0" indent="-342900">
              <a:lnSpc>
                <a:spcPct val="100000"/>
              </a:lnSpc>
              <a:spcBef>
                <a:spcPts val="300"/>
              </a:spcBef>
              <a:spcAft>
                <a:spcPts val="300"/>
              </a:spcAft>
              <a:buFont typeface="+mj-lt"/>
              <a:buAutoNum type="arabicPeriod"/>
            </a:pPr>
            <a:r>
              <a:rPr lang="en-US" sz="1600" i="0">
                <a:effectLst/>
                <a:latin typeface="Calibri" panose="020F0502020204030204" pitchFamily="34" charset="0"/>
                <a:ea typeface="Calibri" panose="020F0502020204030204" pitchFamily="34" charset="0"/>
                <a:cs typeface="Calibri" panose="020F0502020204030204" pitchFamily="34" charset="0"/>
              </a:rPr>
              <a:t>This will allow for the full utilization of Microsoft Teams, Cloud storage, and larger remote-format meetings without a diminished network quality</a:t>
            </a:r>
          </a:p>
          <a:p>
            <a:pPr marL="342900" marR="0" indent="-342900">
              <a:lnSpc>
                <a:spcPct val="100000"/>
              </a:lnSpc>
              <a:spcBef>
                <a:spcPts val="300"/>
              </a:spcBef>
              <a:spcAft>
                <a:spcPts val="300"/>
              </a:spcAft>
              <a:buFont typeface="+mj-lt"/>
              <a:buAutoNum type="arabicPeriod"/>
            </a:pPr>
            <a:r>
              <a:rPr lang="en-US" sz="1600" i="0">
                <a:effectLst/>
                <a:latin typeface="Calibri" panose="020F0502020204030204" pitchFamily="34" charset="0"/>
                <a:ea typeface="Calibri" panose="020F0502020204030204" pitchFamily="34" charset="0"/>
                <a:cs typeface="Calibri" panose="020F0502020204030204" pitchFamily="34" charset="0"/>
              </a:rPr>
              <a:t>Higher speeds will also give the Cain Center the option for future remote class offerings, courses, or other digital community engagement activities</a:t>
            </a:r>
          </a:p>
          <a:p>
            <a:pPr marR="0">
              <a:lnSpc>
                <a:spcPct val="100000"/>
              </a:lnSpc>
              <a:spcBef>
                <a:spcPts val="300"/>
              </a:spcBef>
              <a:spcAft>
                <a:spcPts val="300"/>
              </a:spcAft>
            </a:pPr>
            <a:endParaRPr lang="en-US" sz="1600" i="0">
              <a:effectLst/>
              <a:latin typeface="Calibri" panose="020F0502020204030204" pitchFamily="34" charset="0"/>
              <a:ea typeface="Calibri" panose="020F0502020204030204" pitchFamily="34" charset="0"/>
              <a:cs typeface="Calibri" panose="020F0502020204030204" pitchFamily="34" charset="0"/>
            </a:endParaRPr>
          </a:p>
          <a:p>
            <a:pPr marR="0">
              <a:lnSpc>
                <a:spcPct val="100000"/>
              </a:lnSpc>
              <a:spcBef>
                <a:spcPts val="300"/>
              </a:spcBef>
              <a:spcAft>
                <a:spcPts val="300"/>
              </a:spcAft>
            </a:pPr>
            <a:r>
              <a:rPr lang="en-US" sz="1600" b="1">
                <a:latin typeface="Calibri" panose="020F0502020204030204" pitchFamily="34" charset="0"/>
                <a:ea typeface="Calibri" panose="020F0502020204030204" pitchFamily="34" charset="0"/>
                <a:cs typeface="Calibri" panose="020F0502020204030204" pitchFamily="34" charset="0"/>
              </a:rPr>
              <a:t>Deloitte recommends Guest Wi-Fi be broadcast on a separately-named, 2.4ghz band, with simple password protection</a:t>
            </a:r>
          </a:p>
          <a:p>
            <a:pPr marL="171450" marR="0" indent="-171450">
              <a:lnSpc>
                <a:spcPct val="100000"/>
              </a:lnSpc>
              <a:spcBef>
                <a:spcPts val="300"/>
              </a:spcBef>
              <a:spcAft>
                <a:spcPts val="300"/>
              </a:spcAft>
              <a:buFont typeface="Arial" panose="020B0604020202020204" pitchFamily="34" charset="0"/>
              <a:buChar char="•"/>
            </a:pPr>
            <a:r>
              <a:rPr lang="en-US" sz="1600" i="0">
                <a:effectLst/>
                <a:latin typeface="Calibri" panose="020F0502020204030204" pitchFamily="34" charset="0"/>
                <a:ea typeface="Calibri" panose="020F0502020204030204" pitchFamily="34" charset="0"/>
                <a:cs typeface="Calibri" panose="020F0502020204030204" pitchFamily="34" charset="0"/>
              </a:rPr>
              <a:t>In addition, the Cain Center should discuss with MSP (once selected) about the potential to “throttle” guest access speeds to 50-100mbps, to prevent network slowdowns for Cain Center staff, and to reduce usage of devices during productions</a:t>
            </a:r>
          </a:p>
          <a:p>
            <a:pPr marR="0">
              <a:lnSpc>
                <a:spcPct val="100000"/>
              </a:lnSpc>
              <a:spcBef>
                <a:spcPts val="300"/>
              </a:spcBef>
              <a:spcAft>
                <a:spcPts val="300"/>
              </a:spcAft>
            </a:pPr>
            <a:endParaRPr lang="en-US" sz="1400" i="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0545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967C3-1426-4568-B99E-55601ED5F10B}"/>
              </a:ext>
            </a:extLst>
          </p:cNvPr>
          <p:cNvSpPr/>
          <p:nvPr/>
        </p:nvSpPr>
        <p:spPr bwMode="gray">
          <a:xfrm>
            <a:off x="-3858" y="963"/>
            <a:ext cx="12199714" cy="6325563"/>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Title 3">
            <a:extLst>
              <a:ext uri="{FF2B5EF4-FFF2-40B4-BE49-F238E27FC236}">
                <a16:creationId xmlns:a16="http://schemas.microsoft.com/office/drawing/2014/main" id="{84255330-8810-400C-8A2C-DD5A866D4633}"/>
              </a:ext>
            </a:extLst>
          </p:cNvPr>
          <p:cNvSpPr>
            <a:spLocks noGrp="1"/>
          </p:cNvSpPr>
          <p:nvPr>
            <p:ph type="title"/>
          </p:nvPr>
        </p:nvSpPr>
        <p:spPr>
          <a:xfrm>
            <a:off x="469900" y="2795617"/>
            <a:ext cx="10418233" cy="637492"/>
          </a:xfrm>
        </p:spPr>
        <p:txBody>
          <a:bodyPr/>
          <a:lstStyle/>
          <a:p>
            <a:r>
              <a:rPr lang="en-US" sz="4000">
                <a:latin typeface="Calibri" panose="020F0502020204030204" pitchFamily="34" charset="0"/>
                <a:ea typeface="+mj-lt"/>
                <a:cs typeface="Calibri" panose="020F0502020204030204" pitchFamily="34" charset="0"/>
              </a:rPr>
              <a:t>IT Support &amp; Maintenance</a:t>
            </a:r>
            <a:endParaRPr lang="en-US" sz="4000" b="0">
              <a:latin typeface="Calibri" panose="020F0502020204030204" pitchFamily="34" charset="0"/>
              <a:ea typeface="+mj-lt"/>
              <a:cs typeface="Calibri" panose="020F0502020204030204" pitchFamily="34" charset="0"/>
            </a:endParaRPr>
          </a:p>
        </p:txBody>
      </p:sp>
    </p:spTree>
    <p:extLst>
      <p:ext uri="{BB962C8B-B14F-4D97-AF65-F5344CB8AC3E}">
        <p14:creationId xmlns:p14="http://schemas.microsoft.com/office/powerpoint/2010/main" val="292020852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Object 94" hidden="1">
            <a:extLst>
              <a:ext uri="{FF2B5EF4-FFF2-40B4-BE49-F238E27FC236}">
                <a16:creationId xmlns:a16="http://schemas.microsoft.com/office/drawing/2014/main" id="{65A83502-262B-4AA7-A7F1-3284CE0A9A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95" name="Object 94" hidden="1">
                        <a:extLst>
                          <a:ext uri="{FF2B5EF4-FFF2-40B4-BE49-F238E27FC236}">
                            <a16:creationId xmlns:a16="http://schemas.microsoft.com/office/drawing/2014/main" id="{65A83502-262B-4AA7-A7F1-3284CE0A9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4" name="Title 93">
            <a:extLst>
              <a:ext uri="{FF2B5EF4-FFF2-40B4-BE49-F238E27FC236}">
                <a16:creationId xmlns:a16="http://schemas.microsoft.com/office/drawing/2014/main" id="{97F86C03-CFE2-41EC-8DD3-40A9C682295E}"/>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IT Support &amp; Maintenance Summary</a:t>
            </a:r>
          </a:p>
        </p:txBody>
      </p:sp>
      <p:graphicFrame>
        <p:nvGraphicFramePr>
          <p:cNvPr id="98" name="Table 97">
            <a:extLst>
              <a:ext uri="{FF2B5EF4-FFF2-40B4-BE49-F238E27FC236}">
                <a16:creationId xmlns:a16="http://schemas.microsoft.com/office/drawing/2014/main" id="{2AE1DA19-F834-49B7-BD4C-8365216D8698}"/>
              </a:ext>
            </a:extLst>
          </p:cNvPr>
          <p:cNvGraphicFramePr>
            <a:graphicFrameLocks noGrp="1"/>
          </p:cNvGraphicFramePr>
          <p:nvPr>
            <p:extLst>
              <p:ext uri="{D42A27DB-BD31-4B8C-83A1-F6EECF244321}">
                <p14:modId xmlns:p14="http://schemas.microsoft.com/office/powerpoint/2010/main" val="2288769862"/>
              </p:ext>
            </p:extLst>
          </p:nvPr>
        </p:nvGraphicFramePr>
        <p:xfrm>
          <a:off x="618949" y="894532"/>
          <a:ext cx="10937010" cy="2514600"/>
        </p:xfrm>
        <a:graphic>
          <a:graphicData uri="http://schemas.openxmlformats.org/drawingml/2006/table">
            <a:tbl>
              <a:tblPr firstRow="1"/>
              <a:tblGrid>
                <a:gridCol w="729134">
                  <a:extLst>
                    <a:ext uri="{9D8B030D-6E8A-4147-A177-3AD203B41FA5}">
                      <a16:colId xmlns:a16="http://schemas.microsoft.com/office/drawing/2014/main" val="1767634632"/>
                    </a:ext>
                  </a:extLst>
                </a:gridCol>
                <a:gridCol w="729134">
                  <a:extLst>
                    <a:ext uri="{9D8B030D-6E8A-4147-A177-3AD203B41FA5}">
                      <a16:colId xmlns:a16="http://schemas.microsoft.com/office/drawing/2014/main" val="23138164"/>
                    </a:ext>
                  </a:extLst>
                </a:gridCol>
                <a:gridCol w="729134">
                  <a:extLst>
                    <a:ext uri="{9D8B030D-6E8A-4147-A177-3AD203B41FA5}">
                      <a16:colId xmlns:a16="http://schemas.microsoft.com/office/drawing/2014/main" val="1236820971"/>
                    </a:ext>
                  </a:extLst>
                </a:gridCol>
                <a:gridCol w="729134">
                  <a:extLst>
                    <a:ext uri="{9D8B030D-6E8A-4147-A177-3AD203B41FA5}">
                      <a16:colId xmlns:a16="http://schemas.microsoft.com/office/drawing/2014/main" val="1237507008"/>
                    </a:ext>
                  </a:extLst>
                </a:gridCol>
                <a:gridCol w="729134">
                  <a:extLst>
                    <a:ext uri="{9D8B030D-6E8A-4147-A177-3AD203B41FA5}">
                      <a16:colId xmlns:a16="http://schemas.microsoft.com/office/drawing/2014/main" val="2359154522"/>
                    </a:ext>
                  </a:extLst>
                </a:gridCol>
                <a:gridCol w="729134">
                  <a:extLst>
                    <a:ext uri="{9D8B030D-6E8A-4147-A177-3AD203B41FA5}">
                      <a16:colId xmlns:a16="http://schemas.microsoft.com/office/drawing/2014/main" val="1191398558"/>
                    </a:ext>
                  </a:extLst>
                </a:gridCol>
                <a:gridCol w="729134">
                  <a:extLst>
                    <a:ext uri="{9D8B030D-6E8A-4147-A177-3AD203B41FA5}">
                      <a16:colId xmlns:a16="http://schemas.microsoft.com/office/drawing/2014/main" val="2651700430"/>
                    </a:ext>
                  </a:extLst>
                </a:gridCol>
                <a:gridCol w="729134">
                  <a:extLst>
                    <a:ext uri="{9D8B030D-6E8A-4147-A177-3AD203B41FA5}">
                      <a16:colId xmlns:a16="http://schemas.microsoft.com/office/drawing/2014/main" val="289262443"/>
                    </a:ext>
                  </a:extLst>
                </a:gridCol>
                <a:gridCol w="729134">
                  <a:extLst>
                    <a:ext uri="{9D8B030D-6E8A-4147-A177-3AD203B41FA5}">
                      <a16:colId xmlns:a16="http://schemas.microsoft.com/office/drawing/2014/main" val="526076248"/>
                    </a:ext>
                  </a:extLst>
                </a:gridCol>
                <a:gridCol w="729134">
                  <a:extLst>
                    <a:ext uri="{9D8B030D-6E8A-4147-A177-3AD203B41FA5}">
                      <a16:colId xmlns:a16="http://schemas.microsoft.com/office/drawing/2014/main" val="1647347426"/>
                    </a:ext>
                  </a:extLst>
                </a:gridCol>
                <a:gridCol w="729134">
                  <a:extLst>
                    <a:ext uri="{9D8B030D-6E8A-4147-A177-3AD203B41FA5}">
                      <a16:colId xmlns:a16="http://schemas.microsoft.com/office/drawing/2014/main" val="2076608385"/>
                    </a:ext>
                  </a:extLst>
                </a:gridCol>
                <a:gridCol w="729134">
                  <a:extLst>
                    <a:ext uri="{9D8B030D-6E8A-4147-A177-3AD203B41FA5}">
                      <a16:colId xmlns:a16="http://schemas.microsoft.com/office/drawing/2014/main" val="2454193650"/>
                    </a:ext>
                  </a:extLst>
                </a:gridCol>
                <a:gridCol w="729134">
                  <a:extLst>
                    <a:ext uri="{9D8B030D-6E8A-4147-A177-3AD203B41FA5}">
                      <a16:colId xmlns:a16="http://schemas.microsoft.com/office/drawing/2014/main" val="855886545"/>
                    </a:ext>
                  </a:extLst>
                </a:gridCol>
                <a:gridCol w="729134">
                  <a:extLst>
                    <a:ext uri="{9D8B030D-6E8A-4147-A177-3AD203B41FA5}">
                      <a16:colId xmlns:a16="http://schemas.microsoft.com/office/drawing/2014/main" val="2795886685"/>
                    </a:ext>
                  </a:extLst>
                </a:gridCol>
                <a:gridCol w="729134">
                  <a:extLst>
                    <a:ext uri="{9D8B030D-6E8A-4147-A177-3AD203B41FA5}">
                      <a16:colId xmlns:a16="http://schemas.microsoft.com/office/drawing/2014/main" val="3867796392"/>
                    </a:ext>
                  </a:extLst>
                </a:gridCol>
              </a:tblGrid>
              <a:tr h="228600">
                <a:tc gridSpan="12">
                  <a:txBody>
                    <a:bodyPr/>
                    <a:lstStyle/>
                    <a:p>
                      <a:pPr algn="ctr"/>
                      <a:r>
                        <a:rPr lang="en-US" sz="1400" b="1" i="0" u="none" strike="noStrike" kern="1200">
                          <a:solidFill>
                            <a:schemeClr val="bg1"/>
                          </a:solidFill>
                          <a:effectLst/>
                          <a:latin typeface="Calibri" panose="020F0502020204030204" pitchFamily="34" charset="0"/>
                          <a:ea typeface="+mn-ea"/>
                          <a:cs typeface="Calibri" panose="020F0502020204030204" pitchFamily="34" charset="0"/>
                        </a:rPr>
                        <a:t>2022</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kern="1200">
                          <a:solidFill>
                            <a:schemeClr val="bg1"/>
                          </a:solidFill>
                          <a:effectLst/>
                          <a:latin typeface="Calibri" panose="020F0502020204030204" pitchFamily="34" charset="0"/>
                          <a:ea typeface="+mn-ea"/>
                          <a:cs typeface="+mn-cs"/>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b"/>
                      <a:r>
                        <a:rPr lang="en-US" sz="1050" b="1" i="0" u="none" strike="noStrike">
                          <a:solidFill>
                            <a:schemeClr val="bg1"/>
                          </a:solidFill>
                          <a:effectLst/>
                          <a:latin typeface="Calibri" panose="020F0502020204030204" pitchFamily="34" charset="0"/>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gridSpan="3">
                  <a:txBody>
                    <a:bodyPr/>
                    <a:lstStyle/>
                    <a:p>
                      <a:pPr algn="ctr" fontAlgn="b"/>
                      <a:r>
                        <a:rPr lang="en-US" sz="1400" b="1" i="0" u="none" strike="noStrike">
                          <a:solidFill>
                            <a:schemeClr val="bg1"/>
                          </a:solidFill>
                          <a:effectLst/>
                          <a:latin typeface="Calibri" panose="020F0502020204030204" pitchFamily="34" charset="0"/>
                          <a:cs typeface="Calibri" panose="020F0502020204030204" pitchFamily="34" charset="0"/>
                        </a:rPr>
                        <a:t>2023</a:t>
                      </a:r>
                      <a:endParaRPr lang="en-US" sz="1200" b="1" i="0" u="none" strike="noStrike">
                        <a:solidFill>
                          <a:schemeClr val="bg1"/>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a:solidFill>
                            <a:schemeClr val="bg1"/>
                          </a:solidFill>
                          <a:effectLst/>
                          <a:latin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5967547"/>
                  </a:ext>
                </a:extLst>
              </a:tr>
              <a:tr h="228600">
                <a:tc>
                  <a:txBody>
                    <a:bodyPr/>
                    <a:lstStyle/>
                    <a:p>
                      <a:pPr algn="ctr"/>
                      <a:r>
                        <a:rPr lang="en-US" sz="1200" b="1" i="0" u="none" strike="noStrike" kern="1200">
                          <a:solidFill>
                            <a:schemeClr val="tx1"/>
                          </a:solidFill>
                          <a:effectLst/>
                          <a:latin typeface="Calibri" panose="020F0502020204030204" pitchFamily="34" charset="0"/>
                          <a:ea typeface="+mn-ea"/>
                          <a:cs typeface="Calibri" panose="020F0502020204030204" pitchFamily="34" charset="0"/>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kern="1200">
                          <a:solidFill>
                            <a:schemeClr val="tx1"/>
                          </a:solidFill>
                          <a:effectLst/>
                          <a:latin typeface="Calibri" panose="020F0502020204030204" pitchFamily="34" charset="0"/>
                          <a:ea typeface="+mn-ea"/>
                          <a:cs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Jan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panose="020F0502020204030204" pitchFamily="34" charset="0"/>
                          <a:cs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80858130"/>
                  </a:ext>
                </a:extLst>
              </a:tr>
              <a:tr h="2057400">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8494630"/>
                  </a:ext>
                </a:extLst>
              </a:tr>
            </a:tbl>
          </a:graphicData>
        </a:graphic>
      </p:graphicFrame>
      <p:sp>
        <p:nvSpPr>
          <p:cNvPr id="99" name="Arrow: Pentagon 98">
            <a:extLst>
              <a:ext uri="{FF2B5EF4-FFF2-40B4-BE49-F238E27FC236}">
                <a16:creationId xmlns:a16="http://schemas.microsoft.com/office/drawing/2014/main" id="{DF2A247B-ACD9-4F28-99B0-36B39619FC70}"/>
              </a:ext>
            </a:extLst>
          </p:cNvPr>
          <p:cNvSpPr/>
          <p:nvPr/>
        </p:nvSpPr>
        <p:spPr>
          <a:xfrm>
            <a:off x="1332596" y="1398664"/>
            <a:ext cx="2023121" cy="538497"/>
          </a:xfrm>
          <a:prstGeom prst="homePlat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MSP Identification, Offering discussion, Contract signing, and Service delivery</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0" name="TextBox 99">
            <a:extLst>
              <a:ext uri="{FF2B5EF4-FFF2-40B4-BE49-F238E27FC236}">
                <a16:creationId xmlns:a16="http://schemas.microsoft.com/office/drawing/2014/main" id="{616DA18D-7A91-4343-B41A-0CC79465B12E}"/>
              </a:ext>
            </a:extLst>
          </p:cNvPr>
          <p:cNvSpPr txBox="1"/>
          <p:nvPr/>
        </p:nvSpPr>
        <p:spPr>
          <a:xfrm>
            <a:off x="3536439" y="1490877"/>
            <a:ext cx="7838798" cy="354071"/>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selects &amp; partners with an MSP to review Network designs, Software &amp; Hardware recommendations, as well as discuss additional offerings/policies/trainings</a:t>
            </a:r>
          </a:p>
        </p:txBody>
      </p:sp>
      <p:sp>
        <p:nvSpPr>
          <p:cNvPr id="101" name="Star: 5 Points 100">
            <a:extLst>
              <a:ext uri="{FF2B5EF4-FFF2-40B4-BE49-F238E27FC236}">
                <a16:creationId xmlns:a16="http://schemas.microsoft.com/office/drawing/2014/main" id="{018D5926-4F47-4251-A3AA-A3215A1C4409}"/>
              </a:ext>
            </a:extLst>
          </p:cNvPr>
          <p:cNvSpPr>
            <a:spLocks noChangeAspect="1"/>
          </p:cNvSpPr>
          <p:nvPr/>
        </p:nvSpPr>
        <p:spPr>
          <a:xfrm>
            <a:off x="3392304" y="1558617"/>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2" name="Arrow: Pentagon 101">
            <a:extLst>
              <a:ext uri="{FF2B5EF4-FFF2-40B4-BE49-F238E27FC236}">
                <a16:creationId xmlns:a16="http://schemas.microsoft.com/office/drawing/2014/main" id="{0805F5F2-BAF9-4CCD-97CC-6BEDEC6260AB}"/>
              </a:ext>
            </a:extLst>
          </p:cNvPr>
          <p:cNvSpPr/>
          <p:nvPr/>
        </p:nvSpPr>
        <p:spPr>
          <a:xfrm>
            <a:off x="2817116" y="2020625"/>
            <a:ext cx="1448817" cy="301752"/>
          </a:xfrm>
          <a:prstGeom prst="homePlat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Data Backup Recommendations</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46A82ED-CCB9-400E-9B96-9E9A796B8C39}"/>
              </a:ext>
            </a:extLst>
          </p:cNvPr>
          <p:cNvSpPr/>
          <p:nvPr/>
        </p:nvSpPr>
        <p:spPr bwMode="gray">
          <a:xfrm>
            <a:off x="269147" y="3993974"/>
            <a:ext cx="1828800" cy="237744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1AE69E1-228A-40D7-9C2F-12D262038E7C}"/>
              </a:ext>
            </a:extLst>
          </p:cNvPr>
          <p:cNvSpPr/>
          <p:nvPr/>
        </p:nvSpPr>
        <p:spPr bwMode="gray">
          <a:xfrm>
            <a:off x="395686" y="3782513"/>
            <a:ext cx="1556954"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MSP Checklist</a:t>
            </a:r>
          </a:p>
        </p:txBody>
      </p:sp>
      <p:cxnSp>
        <p:nvCxnSpPr>
          <p:cNvPr id="6" name="Straight Connector 5">
            <a:extLst>
              <a:ext uri="{FF2B5EF4-FFF2-40B4-BE49-F238E27FC236}">
                <a16:creationId xmlns:a16="http://schemas.microsoft.com/office/drawing/2014/main" id="{26DEBB1E-CD8F-4AE5-9E79-6AB33E6E6E21}"/>
              </a:ext>
            </a:extLst>
          </p:cNvPr>
          <p:cNvCxnSpPr>
            <a:cxnSpLocks/>
          </p:cNvCxnSpPr>
          <p:nvPr/>
        </p:nvCxnSpPr>
        <p:spPr>
          <a:xfrm>
            <a:off x="469900" y="3612696"/>
            <a:ext cx="1093701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FCCAC1-2E13-4D46-8594-CE1059D7A3CC}"/>
              </a:ext>
            </a:extLst>
          </p:cNvPr>
          <p:cNvSpPr txBox="1"/>
          <p:nvPr/>
        </p:nvSpPr>
        <p:spPr>
          <a:xfrm>
            <a:off x="4783500" y="3505774"/>
            <a:ext cx="2517059"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KEY RECOMMENDATIONS</a:t>
            </a:r>
          </a:p>
        </p:txBody>
      </p:sp>
      <p:sp>
        <p:nvSpPr>
          <p:cNvPr id="36" name="Arrow: Pentagon 35">
            <a:extLst>
              <a:ext uri="{FF2B5EF4-FFF2-40B4-BE49-F238E27FC236}">
                <a16:creationId xmlns:a16="http://schemas.microsoft.com/office/drawing/2014/main" id="{DEACD349-F98C-4FAF-9C16-0F0C91085C33}"/>
              </a:ext>
            </a:extLst>
          </p:cNvPr>
          <p:cNvSpPr/>
          <p:nvPr/>
        </p:nvSpPr>
        <p:spPr>
          <a:xfrm>
            <a:off x="2817116" y="2372557"/>
            <a:ext cx="1448817" cy="301752"/>
          </a:xfrm>
          <a:prstGeom prst="homePlat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Staff Security Training/Cloud VPN </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37" name="Arrow: Pentagon 36">
            <a:extLst>
              <a:ext uri="{FF2B5EF4-FFF2-40B4-BE49-F238E27FC236}">
                <a16:creationId xmlns:a16="http://schemas.microsoft.com/office/drawing/2014/main" id="{1B1A9DFF-D30C-40BA-BC27-6F95EFE566DF}"/>
              </a:ext>
            </a:extLst>
          </p:cNvPr>
          <p:cNvSpPr/>
          <p:nvPr/>
        </p:nvSpPr>
        <p:spPr>
          <a:xfrm>
            <a:off x="2817115" y="2729500"/>
            <a:ext cx="1448817" cy="301752"/>
          </a:xfrm>
          <a:prstGeom prst="homePlat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Anti-Virus selection</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38" name="Arrow: Pentagon 37">
            <a:extLst>
              <a:ext uri="{FF2B5EF4-FFF2-40B4-BE49-F238E27FC236}">
                <a16:creationId xmlns:a16="http://schemas.microsoft.com/office/drawing/2014/main" id="{1C1A6FE0-4DE6-4585-A05C-3E258F514781}"/>
              </a:ext>
            </a:extLst>
          </p:cNvPr>
          <p:cNvSpPr/>
          <p:nvPr/>
        </p:nvSpPr>
        <p:spPr>
          <a:xfrm>
            <a:off x="2815552" y="3079659"/>
            <a:ext cx="1448817" cy="301752"/>
          </a:xfrm>
          <a:prstGeom prst="homePlat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Firewall Testing</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22EB1EDB-DC0E-42BF-AA50-4C5F4F6F6E80}"/>
              </a:ext>
            </a:extLst>
          </p:cNvPr>
          <p:cNvSpPr txBox="1"/>
          <p:nvPr/>
        </p:nvSpPr>
        <p:spPr>
          <a:xfrm>
            <a:off x="4580966" y="2059099"/>
            <a:ext cx="6355747" cy="224805"/>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discusses and aligns on an appropriate methodology for regular data backups with the MSP</a:t>
            </a:r>
          </a:p>
        </p:txBody>
      </p:sp>
      <p:sp>
        <p:nvSpPr>
          <p:cNvPr id="40" name="Star: 5 Points 39">
            <a:extLst>
              <a:ext uri="{FF2B5EF4-FFF2-40B4-BE49-F238E27FC236}">
                <a16:creationId xmlns:a16="http://schemas.microsoft.com/office/drawing/2014/main" id="{C3902A63-2D54-4E50-B436-EC413FF30263}"/>
              </a:ext>
            </a:extLst>
          </p:cNvPr>
          <p:cNvSpPr>
            <a:spLocks noChangeAspect="1"/>
          </p:cNvSpPr>
          <p:nvPr/>
        </p:nvSpPr>
        <p:spPr>
          <a:xfrm>
            <a:off x="4397964" y="2062206"/>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069097B-50AC-4F24-9C58-B3B8EDC2FE3E}"/>
              </a:ext>
            </a:extLst>
          </p:cNvPr>
          <p:cNvSpPr txBox="1"/>
          <p:nvPr/>
        </p:nvSpPr>
        <p:spPr>
          <a:xfrm>
            <a:off x="4580966" y="2411031"/>
            <a:ext cx="6355747" cy="224805"/>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discusses and aligns on an appropriate Staff Security trainings &amp; VPN applicability with the MSP</a:t>
            </a:r>
          </a:p>
        </p:txBody>
      </p:sp>
      <p:sp>
        <p:nvSpPr>
          <p:cNvPr id="42" name="Star: 5 Points 41">
            <a:extLst>
              <a:ext uri="{FF2B5EF4-FFF2-40B4-BE49-F238E27FC236}">
                <a16:creationId xmlns:a16="http://schemas.microsoft.com/office/drawing/2014/main" id="{4B0E6FD7-B775-4866-BBB3-56390D1F7A09}"/>
              </a:ext>
            </a:extLst>
          </p:cNvPr>
          <p:cNvSpPr>
            <a:spLocks noChangeAspect="1"/>
          </p:cNvSpPr>
          <p:nvPr/>
        </p:nvSpPr>
        <p:spPr>
          <a:xfrm>
            <a:off x="4397964" y="2414138"/>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9E54BF91-386C-447D-9CC5-A12D19ED6BD5}"/>
              </a:ext>
            </a:extLst>
          </p:cNvPr>
          <p:cNvSpPr txBox="1"/>
          <p:nvPr/>
        </p:nvSpPr>
        <p:spPr>
          <a:xfrm>
            <a:off x="4580966" y="2703341"/>
            <a:ext cx="7046911" cy="354071"/>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selects &amp; partners with an MSP to review Network designs, Software &amp; Hardware recommendations, </a:t>
            </a:r>
            <a:br>
              <a:rPr lang="en-US" sz="1050" b="1" i="1">
                <a:latin typeface="Calibri" panose="020F0502020204030204" pitchFamily="34" charset="0"/>
                <a:cs typeface="Calibri" panose="020F0502020204030204" pitchFamily="34" charset="0"/>
              </a:rPr>
            </a:br>
            <a:r>
              <a:rPr lang="en-US" sz="1050" b="1" i="1">
                <a:latin typeface="Calibri" panose="020F0502020204030204" pitchFamily="34" charset="0"/>
                <a:cs typeface="Calibri" panose="020F0502020204030204" pitchFamily="34" charset="0"/>
              </a:rPr>
              <a:t>as well as discuss additional offerings/policies/trainings</a:t>
            </a:r>
          </a:p>
        </p:txBody>
      </p:sp>
      <p:sp>
        <p:nvSpPr>
          <p:cNvPr id="44" name="Star: 5 Points 43">
            <a:extLst>
              <a:ext uri="{FF2B5EF4-FFF2-40B4-BE49-F238E27FC236}">
                <a16:creationId xmlns:a16="http://schemas.microsoft.com/office/drawing/2014/main" id="{0E7DEA24-EA2A-4058-871B-291F4F164C79}"/>
              </a:ext>
            </a:extLst>
          </p:cNvPr>
          <p:cNvSpPr>
            <a:spLocks noChangeAspect="1"/>
          </p:cNvSpPr>
          <p:nvPr/>
        </p:nvSpPr>
        <p:spPr>
          <a:xfrm>
            <a:off x="4386078" y="2759195"/>
            <a:ext cx="242362" cy="242362"/>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AC0703AA-57BB-4851-B304-A185B1B564E8}"/>
              </a:ext>
            </a:extLst>
          </p:cNvPr>
          <p:cNvSpPr txBox="1"/>
          <p:nvPr/>
        </p:nvSpPr>
        <p:spPr>
          <a:xfrm>
            <a:off x="4580966" y="3053500"/>
            <a:ext cx="6355747" cy="354071"/>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aligns with MSP on appropriate cadence of firewall testing (quarterly, etc.) as well as additional website protection recommendations (would repeat monthly/quarterly/etc.)</a:t>
            </a:r>
          </a:p>
        </p:txBody>
      </p:sp>
      <p:sp>
        <p:nvSpPr>
          <p:cNvPr id="48" name="Star: 5 Points 47">
            <a:extLst>
              <a:ext uri="{FF2B5EF4-FFF2-40B4-BE49-F238E27FC236}">
                <a16:creationId xmlns:a16="http://schemas.microsoft.com/office/drawing/2014/main" id="{6676D4C7-237D-4E7A-BF46-752BA6143F9A}"/>
              </a:ext>
            </a:extLst>
          </p:cNvPr>
          <p:cNvSpPr>
            <a:spLocks noChangeAspect="1"/>
          </p:cNvSpPr>
          <p:nvPr/>
        </p:nvSpPr>
        <p:spPr>
          <a:xfrm>
            <a:off x="4397964" y="3121240"/>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0005C442-1D86-41A3-91BD-A24363079CDB}"/>
              </a:ext>
            </a:extLst>
          </p:cNvPr>
          <p:cNvSpPr/>
          <p:nvPr/>
        </p:nvSpPr>
        <p:spPr bwMode="gray">
          <a:xfrm>
            <a:off x="2227728" y="3993974"/>
            <a:ext cx="1828800" cy="237744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BB03C7FD-5E20-461B-BC60-F417EF110F52}"/>
              </a:ext>
            </a:extLst>
          </p:cNvPr>
          <p:cNvSpPr/>
          <p:nvPr/>
        </p:nvSpPr>
        <p:spPr bwMode="gray">
          <a:xfrm>
            <a:off x="4186309" y="3993974"/>
            <a:ext cx="1828800" cy="237744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B4B85E85-1F07-4D29-B0E2-CECAE7B793EB}"/>
              </a:ext>
            </a:extLst>
          </p:cNvPr>
          <p:cNvSpPr/>
          <p:nvPr/>
        </p:nvSpPr>
        <p:spPr bwMode="gray">
          <a:xfrm>
            <a:off x="6144890" y="3993974"/>
            <a:ext cx="1828800" cy="237744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56" name="Rectangle 55">
            <a:extLst>
              <a:ext uri="{FF2B5EF4-FFF2-40B4-BE49-F238E27FC236}">
                <a16:creationId xmlns:a16="http://schemas.microsoft.com/office/drawing/2014/main" id="{6C60E7BF-AA28-440E-9F10-219B93C2454D}"/>
              </a:ext>
            </a:extLst>
          </p:cNvPr>
          <p:cNvSpPr/>
          <p:nvPr/>
        </p:nvSpPr>
        <p:spPr bwMode="gray">
          <a:xfrm>
            <a:off x="8103471" y="3993974"/>
            <a:ext cx="1828800" cy="237744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58" name="Rectangle 57">
            <a:extLst>
              <a:ext uri="{FF2B5EF4-FFF2-40B4-BE49-F238E27FC236}">
                <a16:creationId xmlns:a16="http://schemas.microsoft.com/office/drawing/2014/main" id="{06DBC217-748A-474A-A66E-0DB189E0E4FE}"/>
              </a:ext>
            </a:extLst>
          </p:cNvPr>
          <p:cNvSpPr/>
          <p:nvPr/>
        </p:nvSpPr>
        <p:spPr bwMode="gray">
          <a:xfrm>
            <a:off x="10062051" y="3993974"/>
            <a:ext cx="1737360" cy="237744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2523FD1C-155C-4728-BC53-211BA344E451}"/>
              </a:ext>
            </a:extLst>
          </p:cNvPr>
          <p:cNvSpPr txBox="1"/>
          <p:nvPr/>
        </p:nvSpPr>
        <p:spPr>
          <a:xfrm>
            <a:off x="314867" y="4301813"/>
            <a:ext cx="1737360" cy="2031325"/>
          </a:xfrm>
          <a:prstGeom prst="rect">
            <a:avLst/>
          </a:prstGeom>
          <a:noFill/>
        </p:spPr>
        <p:txBody>
          <a:bodyPr wrap="square" lIns="0" tIns="0" rIns="0" bIns="0" rtlCol="0">
            <a:spAutoFit/>
          </a:bodyPr>
          <a:lstStyle/>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Collect Basic Info</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Sign the contract</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Welcome the new MSP</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Meet the team</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Make planning documents</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Provisioning</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RMM Setup</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MSP Conduct Training</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Go-Live</a:t>
            </a:r>
          </a:p>
          <a:p>
            <a:pPr marL="173736" indent="-171450">
              <a:buSzPct val="100000"/>
              <a:buFont typeface="Wingdings" panose="05000000000000000000" pitchFamily="2" charset="2"/>
              <a:buChar char="q"/>
            </a:pPr>
            <a:r>
              <a:rPr lang="en-US" sz="1200">
                <a:solidFill>
                  <a:srgbClr val="313131"/>
                </a:solidFill>
                <a:latin typeface="Calibri" panose="020F0502020204030204" pitchFamily="34" charset="0"/>
                <a:cs typeface="Calibri" panose="020F0502020204030204" pitchFamily="34" charset="0"/>
              </a:rPr>
              <a:t>Check-In</a:t>
            </a:r>
          </a:p>
        </p:txBody>
      </p:sp>
      <p:sp>
        <p:nvSpPr>
          <p:cNvPr id="61" name="Rectangle 60">
            <a:extLst>
              <a:ext uri="{FF2B5EF4-FFF2-40B4-BE49-F238E27FC236}">
                <a16:creationId xmlns:a16="http://schemas.microsoft.com/office/drawing/2014/main" id="{B7761F47-B0C3-4FAB-B665-D4B267BE82AE}"/>
              </a:ext>
            </a:extLst>
          </p:cNvPr>
          <p:cNvSpPr/>
          <p:nvPr/>
        </p:nvSpPr>
        <p:spPr bwMode="gray">
          <a:xfrm>
            <a:off x="2363651" y="3782513"/>
            <a:ext cx="1556954"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3</a:t>
            </a:r>
            <a:r>
              <a:rPr lang="en-US" sz="1400" b="1" baseline="30000">
                <a:latin typeface="Calibri" panose="020F0502020204030204" pitchFamily="34" charset="0"/>
                <a:cs typeface="Calibri" panose="020F0502020204030204" pitchFamily="34" charset="0"/>
              </a:rPr>
              <a:t>rd</a:t>
            </a:r>
            <a:r>
              <a:rPr lang="en-US" sz="1400" b="1">
                <a:latin typeface="Calibri" panose="020F0502020204030204" pitchFamily="34" charset="0"/>
                <a:cs typeface="Calibri" panose="020F0502020204030204" pitchFamily="34" charset="0"/>
              </a:rPr>
              <a:t> Party IT Service Partner / MSP</a:t>
            </a:r>
          </a:p>
        </p:txBody>
      </p:sp>
      <p:sp>
        <p:nvSpPr>
          <p:cNvPr id="62" name="Rectangle 61">
            <a:extLst>
              <a:ext uri="{FF2B5EF4-FFF2-40B4-BE49-F238E27FC236}">
                <a16:creationId xmlns:a16="http://schemas.microsoft.com/office/drawing/2014/main" id="{1A7230C7-0587-4AD8-A73E-5D0820E1C95B}"/>
              </a:ext>
            </a:extLst>
          </p:cNvPr>
          <p:cNvSpPr/>
          <p:nvPr/>
        </p:nvSpPr>
        <p:spPr bwMode="gray">
          <a:xfrm>
            <a:off x="8285114" y="3782513"/>
            <a:ext cx="1556954"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Anti-Virus</a:t>
            </a:r>
          </a:p>
        </p:txBody>
      </p:sp>
      <p:sp>
        <p:nvSpPr>
          <p:cNvPr id="63" name="Rectangle 62">
            <a:extLst>
              <a:ext uri="{FF2B5EF4-FFF2-40B4-BE49-F238E27FC236}">
                <a16:creationId xmlns:a16="http://schemas.microsoft.com/office/drawing/2014/main" id="{04B65578-3FF3-4A53-A8F0-F1859649A383}"/>
              </a:ext>
            </a:extLst>
          </p:cNvPr>
          <p:cNvSpPr/>
          <p:nvPr/>
        </p:nvSpPr>
        <p:spPr bwMode="gray">
          <a:xfrm>
            <a:off x="6280813" y="3788206"/>
            <a:ext cx="1556954"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Staff Trainings / VPN guidance</a:t>
            </a:r>
          </a:p>
        </p:txBody>
      </p:sp>
      <p:sp>
        <p:nvSpPr>
          <p:cNvPr id="64" name="Rectangle 63">
            <a:extLst>
              <a:ext uri="{FF2B5EF4-FFF2-40B4-BE49-F238E27FC236}">
                <a16:creationId xmlns:a16="http://schemas.microsoft.com/office/drawing/2014/main" id="{BE984733-46E6-4E18-BB89-930602EBEE0B}"/>
              </a:ext>
            </a:extLst>
          </p:cNvPr>
          <p:cNvSpPr/>
          <p:nvPr/>
        </p:nvSpPr>
        <p:spPr bwMode="gray">
          <a:xfrm>
            <a:off x="4331616" y="3782513"/>
            <a:ext cx="1556954"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Data-Backups</a:t>
            </a:r>
          </a:p>
        </p:txBody>
      </p:sp>
      <p:sp>
        <p:nvSpPr>
          <p:cNvPr id="65" name="Rectangle 64">
            <a:extLst>
              <a:ext uri="{FF2B5EF4-FFF2-40B4-BE49-F238E27FC236}">
                <a16:creationId xmlns:a16="http://schemas.microsoft.com/office/drawing/2014/main" id="{0F838D03-20E1-4DD4-84D9-E8C582FBEDED}"/>
              </a:ext>
            </a:extLst>
          </p:cNvPr>
          <p:cNvSpPr/>
          <p:nvPr/>
        </p:nvSpPr>
        <p:spPr bwMode="gray">
          <a:xfrm>
            <a:off x="10153492" y="3782513"/>
            <a:ext cx="1556954" cy="422922"/>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Firewall Testing</a:t>
            </a:r>
          </a:p>
        </p:txBody>
      </p:sp>
      <p:sp>
        <p:nvSpPr>
          <p:cNvPr id="67" name="TextBox 66">
            <a:extLst>
              <a:ext uri="{FF2B5EF4-FFF2-40B4-BE49-F238E27FC236}">
                <a16:creationId xmlns:a16="http://schemas.microsoft.com/office/drawing/2014/main" id="{63CE1170-D7B8-415D-A12E-D9D54E8E67C0}"/>
              </a:ext>
            </a:extLst>
          </p:cNvPr>
          <p:cNvSpPr txBox="1"/>
          <p:nvPr/>
        </p:nvSpPr>
        <p:spPr>
          <a:xfrm>
            <a:off x="2300096" y="4307694"/>
            <a:ext cx="1737360" cy="1661993"/>
          </a:xfrm>
          <a:prstGeom prst="rect">
            <a:avLst/>
          </a:prstGeom>
          <a:noFill/>
        </p:spPr>
        <p:txBody>
          <a:bodyPr wrap="square" lIns="0" tIns="0" rIns="0" bIns="0" rtlCol="0">
            <a:spAutoFit/>
          </a:bodyPr>
          <a:lstStyle/>
          <a:p>
            <a:pPr marL="173736" indent="-171450">
              <a:buSzPct val="100000"/>
              <a:buFont typeface="Arial" panose="020B0604020202020204" pitchFamily="34" charset="0"/>
              <a:buChar char="•"/>
            </a:pPr>
            <a:r>
              <a:rPr lang="en-US" sz="1200">
                <a:solidFill>
                  <a:srgbClr val="313131"/>
                </a:solidFill>
                <a:latin typeface="Calibri" panose="020F0502020204030204" pitchFamily="34" charset="0"/>
                <a:cs typeface="Calibri" panose="020F0502020204030204" pitchFamily="34" charset="0"/>
              </a:rPr>
              <a:t>Vet both MSP options recommended by </a:t>
            </a:r>
            <a:r>
              <a:rPr lang="en-US" sz="1200" b="1">
                <a:solidFill>
                  <a:srgbClr val="313131"/>
                </a:solidFill>
                <a:latin typeface="Calibri" panose="020F0502020204030204" pitchFamily="34" charset="0"/>
                <a:cs typeface="Calibri" panose="020F0502020204030204" pitchFamily="34" charset="0"/>
              </a:rPr>
              <a:t>Apparo</a:t>
            </a:r>
            <a:r>
              <a:rPr lang="en-US" sz="1200">
                <a:solidFill>
                  <a:srgbClr val="313131"/>
                </a:solidFill>
                <a:latin typeface="Calibri" panose="020F0502020204030204" pitchFamily="34" charset="0"/>
                <a:cs typeface="Calibri" panose="020F0502020204030204" pitchFamily="34" charset="0"/>
              </a:rPr>
              <a:t> to understand customized pricing, network design, hardware offerings, training, etc. </a:t>
            </a:r>
          </a:p>
          <a:p>
            <a:pPr marL="173736" indent="-171450">
              <a:buSzPct val="100000"/>
              <a:buFont typeface="Arial" panose="020B0604020202020204" pitchFamily="34" charset="0"/>
              <a:buChar char="•"/>
            </a:pPr>
            <a:endParaRPr lang="en-US" sz="1200">
              <a:solidFill>
                <a:srgbClr val="313131"/>
              </a:solidFill>
              <a:latin typeface="Calibri" panose="020F0502020204030204" pitchFamily="34" charset="0"/>
              <a:cs typeface="Calibri" panose="020F0502020204030204" pitchFamily="34" charset="0"/>
            </a:endParaRPr>
          </a:p>
          <a:p>
            <a:pPr marL="173736" indent="-171450">
              <a:buSzPct val="100000"/>
              <a:buFont typeface="Arial" panose="020B0604020202020204" pitchFamily="34" charset="0"/>
              <a:buChar char="•"/>
            </a:pPr>
            <a:endParaRPr lang="en-US" sz="1200">
              <a:solidFill>
                <a:srgbClr val="313131"/>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D31EB407-B2FC-4F63-AC32-B382F4D320C8}"/>
              </a:ext>
            </a:extLst>
          </p:cNvPr>
          <p:cNvSpPr txBox="1"/>
          <p:nvPr/>
        </p:nvSpPr>
        <p:spPr>
          <a:xfrm>
            <a:off x="4237029" y="4307694"/>
            <a:ext cx="1737360" cy="2031325"/>
          </a:xfrm>
          <a:prstGeom prst="rect">
            <a:avLst/>
          </a:prstGeom>
          <a:noFill/>
        </p:spPr>
        <p:txBody>
          <a:bodyPr wrap="square" lIns="0" tIns="0" rIns="0" bIns="0" rtlCol="0">
            <a:spAutoFit/>
          </a:bodyPr>
          <a:lstStyle/>
          <a:p>
            <a:pPr marL="225425" indent="-166688">
              <a:buSzPct val="100000"/>
              <a:buFont typeface="Arial" panose="020B0604020202020204" pitchFamily="34" charset="0"/>
              <a:buChar char="•"/>
            </a:pPr>
            <a:r>
              <a:rPr lang="en-US" sz="1200" i="0">
                <a:solidFill>
                  <a:srgbClr val="313131"/>
                </a:solidFill>
                <a:effectLst/>
                <a:latin typeface="Calibri" panose="020F0502020204030204" pitchFamily="34" charset="0"/>
                <a:ea typeface="Calibri" panose="020F0502020204030204" pitchFamily="34" charset="0"/>
                <a:cs typeface="Calibri" panose="020F0502020204030204" pitchFamily="34" charset="0"/>
              </a:rPr>
              <a:t>Purchase and include a </a:t>
            </a:r>
            <a:r>
              <a:rPr lang="en-US" sz="1200" i="0">
                <a:effectLst/>
                <a:latin typeface="Calibri" panose="020F0502020204030204" pitchFamily="34" charset="0"/>
                <a:ea typeface="Calibri" panose="020F0502020204030204" pitchFamily="34" charset="0"/>
                <a:cs typeface="Calibri" panose="020F0502020204030204" pitchFamily="34" charset="0"/>
              </a:rPr>
              <a:t>24TB NAS drive on-site at the Cain Center to better allow for local, large or sensitive file storage, expected cost ~</a:t>
            </a:r>
            <a:r>
              <a:rPr lang="en-US" sz="1200" b="1" i="0">
                <a:effectLst/>
                <a:latin typeface="Calibri" panose="020F0502020204030204" pitchFamily="34" charset="0"/>
                <a:ea typeface="Calibri" panose="020F0502020204030204" pitchFamily="34" charset="0"/>
                <a:cs typeface="Calibri" panose="020F0502020204030204" pitchFamily="34" charset="0"/>
              </a:rPr>
              <a:t>$1,100</a:t>
            </a:r>
            <a:endParaRPr lang="en-US" sz="1200" i="0">
              <a:effectLst/>
              <a:latin typeface="Calibri" panose="020F0502020204030204" pitchFamily="34" charset="0"/>
              <a:ea typeface="Calibri" panose="020F0502020204030204" pitchFamily="34" charset="0"/>
              <a:cs typeface="Calibri" panose="020F0502020204030204" pitchFamily="34" charset="0"/>
            </a:endParaRPr>
          </a:p>
          <a:p>
            <a:pPr marL="225425" indent="-166688">
              <a:buSzPct val="100000"/>
              <a:buFont typeface="Arial" panose="020B0604020202020204" pitchFamily="34" charset="0"/>
              <a:buChar char="•"/>
            </a:pPr>
            <a:r>
              <a:rPr lang="en-US" sz="1200">
                <a:solidFill>
                  <a:srgbClr val="313131"/>
                </a:solidFill>
                <a:latin typeface="Calibri" panose="020F0502020204030204" pitchFamily="34" charset="0"/>
                <a:cs typeface="Calibri" panose="020F0502020204030204" pitchFamily="34" charset="0"/>
              </a:rPr>
              <a:t>At least weekly data backups</a:t>
            </a:r>
          </a:p>
          <a:p>
            <a:pPr marL="173736" indent="-171450">
              <a:buSzPct val="100000"/>
              <a:buFont typeface="Arial" panose="020B0604020202020204" pitchFamily="34" charset="0"/>
              <a:buChar char="•"/>
            </a:pPr>
            <a:endParaRPr lang="en-US" sz="1200">
              <a:solidFill>
                <a:srgbClr val="313131"/>
              </a:solidFill>
              <a:latin typeface="Calibri" panose="020F0502020204030204" pitchFamily="34" charset="0"/>
              <a:cs typeface="Calibri" panose="020F0502020204030204" pitchFamily="34" charset="0"/>
            </a:endParaRPr>
          </a:p>
          <a:p>
            <a:pPr marL="173736" indent="-171450">
              <a:buSzPct val="100000"/>
              <a:buFont typeface="Arial" panose="020B0604020202020204" pitchFamily="34" charset="0"/>
              <a:buChar char="•"/>
            </a:pPr>
            <a:endParaRPr lang="en-US" sz="1200">
              <a:solidFill>
                <a:srgbClr val="313131"/>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F43935DB-8330-4FF7-96B3-7EBE73DDA9CF}"/>
              </a:ext>
            </a:extLst>
          </p:cNvPr>
          <p:cNvSpPr txBox="1"/>
          <p:nvPr/>
        </p:nvSpPr>
        <p:spPr>
          <a:xfrm>
            <a:off x="6104169" y="4329668"/>
            <a:ext cx="1828800" cy="1700466"/>
          </a:xfrm>
          <a:prstGeom prst="rect">
            <a:avLst/>
          </a:prstGeom>
          <a:noFill/>
        </p:spPr>
        <p:txBody>
          <a:bodyPr wrap="square" lIns="0" tIns="0" rIns="0" bIns="0" rtlCol="0">
            <a:spAutoFit/>
          </a:bodyPr>
          <a:lstStyle/>
          <a:p>
            <a:pPr marL="344488" marR="0" indent="-177800" algn="l">
              <a:lnSpc>
                <a:spcPct val="100000"/>
              </a:lnSpc>
              <a:spcBef>
                <a:spcPts val="300"/>
              </a:spcBef>
              <a:spcAft>
                <a:spcPts val="300"/>
              </a:spcAft>
              <a:buFont typeface="Arial" panose="020B0604020202020204" pitchFamily="34" charset="0"/>
              <a:buChar char="•"/>
            </a:pPr>
            <a:r>
              <a:rPr lang="en-US" sz="1200" b="0" i="0" u="none" strike="noStrike" cap="none">
                <a:solidFill>
                  <a:schemeClr val="dk1"/>
                </a:solidFill>
                <a:effectLst/>
                <a:latin typeface="Calibri" panose="020F0502020204030204" pitchFamily="34" charset="0"/>
                <a:cs typeface="Calibri" panose="020F0502020204030204" pitchFamily="34" charset="0"/>
                <a:sym typeface="Arial"/>
              </a:rPr>
              <a:t>Work with an MSP partner to develop up-to-date IT security practices as well as phishing detection and spoofing-awareness training</a:t>
            </a:r>
          </a:p>
          <a:p>
            <a:pPr marL="2286">
              <a:buSzPct val="100000"/>
            </a:pPr>
            <a:endParaRPr lang="en-US" sz="1200">
              <a:solidFill>
                <a:srgbClr val="313131"/>
              </a:solidFill>
              <a:latin typeface="Calibri" panose="020F0502020204030204" pitchFamily="34" charset="0"/>
              <a:cs typeface="Calibri" panose="020F0502020204030204" pitchFamily="34" charset="0"/>
            </a:endParaRPr>
          </a:p>
          <a:p>
            <a:pPr marL="173736" indent="-171450">
              <a:buSzPct val="100000"/>
              <a:buFont typeface="Arial" panose="020B0604020202020204" pitchFamily="34" charset="0"/>
              <a:buChar char="•"/>
            </a:pPr>
            <a:endParaRPr lang="en-US" sz="1200">
              <a:solidFill>
                <a:srgbClr val="31313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99FC6935-1F0B-45E4-A8DC-DFE78593B4F0}"/>
              </a:ext>
            </a:extLst>
          </p:cNvPr>
          <p:cNvSpPr txBox="1"/>
          <p:nvPr/>
        </p:nvSpPr>
        <p:spPr>
          <a:xfrm>
            <a:off x="8194911" y="4307694"/>
            <a:ext cx="1737360" cy="2031325"/>
          </a:xfrm>
          <a:prstGeom prst="rect">
            <a:avLst/>
          </a:prstGeom>
          <a:noFill/>
        </p:spPr>
        <p:txBody>
          <a:bodyPr wrap="square" lIns="0" tIns="0" rIns="0" bIns="0" rtlCol="0">
            <a:spAutoFit/>
          </a:bodyPr>
          <a:lstStyle/>
          <a:p>
            <a:pPr marL="173736" indent="-171450">
              <a:buSzPct val="1000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sym typeface="Arial"/>
              </a:rPr>
              <a:t>Purchase the McAfee anti-virus offering to allow for a higher number of covered devices at a lower cost - </a:t>
            </a:r>
            <a:r>
              <a:rPr lang="en-US" sz="1200" b="1">
                <a:solidFill>
                  <a:schemeClr val="dk1"/>
                </a:solidFill>
                <a:latin typeface="Calibri" panose="020F0502020204030204" pitchFamily="34" charset="0"/>
                <a:cs typeface="Calibri" panose="020F0502020204030204" pitchFamily="34" charset="0"/>
                <a:sym typeface="Arial"/>
              </a:rPr>
              <a:t>$160/yr. for 10 users</a:t>
            </a:r>
            <a:endParaRPr lang="en-US" sz="1200">
              <a:solidFill>
                <a:schemeClr val="dk1"/>
              </a:solidFill>
              <a:latin typeface="Calibri" panose="020F0502020204030204" pitchFamily="34" charset="0"/>
              <a:cs typeface="Calibri" panose="020F0502020204030204" pitchFamily="34" charset="0"/>
              <a:sym typeface="Arial"/>
            </a:endParaRPr>
          </a:p>
          <a:p>
            <a:pPr marL="173736" indent="-171450">
              <a:buSzPct val="100000"/>
              <a:buFont typeface="Arial" panose="020B0604020202020204" pitchFamily="34" charset="0"/>
              <a:buChar char="•"/>
            </a:pPr>
            <a:r>
              <a:rPr lang="en-US" sz="1200">
                <a:solidFill>
                  <a:schemeClr val="dk1"/>
                </a:solidFill>
                <a:latin typeface="Calibri" panose="020F0502020204030204" pitchFamily="34" charset="0"/>
                <a:cs typeface="Calibri" panose="020F0502020204030204" pitchFamily="34" charset="0"/>
                <a:sym typeface="Arial"/>
              </a:rPr>
              <a:t>Discuss anti-virus offerings with an MSP to understand if there are more tailored options available </a:t>
            </a:r>
          </a:p>
        </p:txBody>
      </p:sp>
      <p:sp>
        <p:nvSpPr>
          <p:cNvPr id="53" name="TextBox 52">
            <a:extLst>
              <a:ext uri="{FF2B5EF4-FFF2-40B4-BE49-F238E27FC236}">
                <a16:creationId xmlns:a16="http://schemas.microsoft.com/office/drawing/2014/main" id="{436F7207-7BDA-42EF-BA3B-035125CD67AE}"/>
              </a:ext>
            </a:extLst>
          </p:cNvPr>
          <p:cNvSpPr txBox="1"/>
          <p:nvPr/>
        </p:nvSpPr>
        <p:spPr>
          <a:xfrm>
            <a:off x="10139773" y="4254111"/>
            <a:ext cx="1582327" cy="2369880"/>
          </a:xfrm>
          <a:prstGeom prst="rect">
            <a:avLst/>
          </a:prstGeom>
          <a:noFill/>
        </p:spPr>
        <p:txBody>
          <a:bodyPr wrap="square" lIns="0" tIns="0" rIns="0" bIns="0" rtlCol="0">
            <a:spAutoFit/>
          </a:bodyPr>
          <a:lstStyle/>
          <a:p>
            <a:pPr marL="285750" indent="-285750">
              <a:spcBef>
                <a:spcPts val="600"/>
              </a:spcBef>
              <a:buSzPct val="100000"/>
              <a:buFont typeface="Arial" panose="020B0604020202020204" pitchFamily="34" charset="0"/>
              <a:buChar char="•"/>
            </a:pPr>
            <a:r>
              <a:rPr lang="en-US" sz="1200" i="0" u="none" strike="noStrike" cap="none">
                <a:solidFill>
                  <a:srgbClr val="313131"/>
                </a:solidFill>
                <a:effectLst/>
                <a:latin typeface="Calibri" panose="020F0502020204030204" pitchFamily="34" charset="0"/>
                <a:cs typeface="Calibri" panose="020F0502020204030204" pitchFamily="34" charset="0"/>
              </a:rPr>
              <a:t>Add security service to the website security plan -</a:t>
            </a:r>
            <a:r>
              <a:rPr lang="en-US" sz="1200" b="1" i="0" u="none" strike="noStrike" cap="none">
                <a:solidFill>
                  <a:srgbClr val="313131"/>
                </a:solidFill>
                <a:effectLst/>
                <a:latin typeface="Calibri" panose="020F0502020204030204" pitchFamily="34" charset="0"/>
                <a:cs typeface="Calibri" panose="020F0502020204030204" pitchFamily="34" charset="0"/>
              </a:rPr>
              <a:t>$14.99/mo.</a:t>
            </a:r>
            <a:endParaRPr lang="en-US" sz="1200" i="0" u="none" strike="noStrike" cap="none">
              <a:solidFill>
                <a:srgbClr val="313131"/>
              </a:solidFill>
              <a:effectLst/>
              <a:latin typeface="Calibri" panose="020F0502020204030204" pitchFamily="34" charset="0"/>
              <a:cs typeface="Calibri" panose="020F0502020204030204" pitchFamily="34" charset="0"/>
            </a:endParaRPr>
          </a:p>
          <a:p>
            <a:pPr marL="285750" indent="-285750">
              <a:spcBef>
                <a:spcPts val="600"/>
              </a:spcBef>
              <a:buSzPct val="100000"/>
              <a:buFont typeface="Arial" panose="020B0604020202020204" pitchFamily="34" charset="0"/>
              <a:buChar char="•"/>
            </a:pPr>
            <a:r>
              <a:rPr lang="en-US" sz="1200" i="0" u="none" strike="noStrike" cap="none">
                <a:solidFill>
                  <a:srgbClr val="313131"/>
                </a:solidFill>
                <a:effectLst/>
                <a:latin typeface="Calibri" panose="020F0502020204030204" pitchFamily="34" charset="0"/>
                <a:cs typeface="Calibri" panose="020F0502020204030204" pitchFamily="34" charset="0"/>
              </a:rPr>
              <a:t>Complete a website firewall test at least once quarterly </a:t>
            </a:r>
            <a:r>
              <a:rPr lang="en-US" sz="1200" b="0" i="0" u="none" strike="noStrike" cap="none">
                <a:solidFill>
                  <a:schemeClr val="dk1"/>
                </a:solidFill>
                <a:effectLst/>
                <a:latin typeface="Calibri" panose="020F0502020204030204" pitchFamily="34" charset="0"/>
                <a:cs typeface="Calibri" panose="020F0502020204030204" pitchFamily="34" charset="0"/>
              </a:rPr>
              <a:t>or when any change is added to interface of the website. </a:t>
            </a:r>
          </a:p>
          <a:p>
            <a:pPr marL="285750" indent="-285750">
              <a:spcBef>
                <a:spcPts val="600"/>
              </a:spcBef>
              <a:buSzPct val="100000"/>
              <a:buFont typeface="Arial" panose="020B0604020202020204" pitchFamily="34" charset="0"/>
              <a:buChar char="•"/>
            </a:pPr>
            <a:endParaRPr lang="en-US" sz="1200" i="0" u="none" strike="noStrike" cap="none">
              <a:solidFill>
                <a:srgbClr val="313131"/>
              </a:solidFill>
              <a:effectLst/>
              <a:latin typeface="Calibri" panose="020F0502020204030204" pitchFamily="34" charset="0"/>
              <a:cs typeface="Calibri" panose="020F0502020204030204" pitchFamily="34" charset="0"/>
            </a:endParaRPr>
          </a:p>
          <a:p>
            <a:pPr marL="173736" indent="-171450">
              <a:buSzPct val="100000"/>
              <a:buFont typeface="Arial" panose="020B0604020202020204" pitchFamily="34" charset="0"/>
              <a:buChar char="•"/>
            </a:pPr>
            <a:endParaRPr lang="en-US" sz="1200">
              <a:solidFill>
                <a:srgbClr val="313131"/>
              </a:solidFill>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967E569-3583-48A1-B6BC-15CF2DD14C9D}"/>
              </a:ext>
            </a:extLst>
          </p:cNvPr>
          <p:cNvSpPr txBox="1"/>
          <p:nvPr/>
        </p:nvSpPr>
        <p:spPr>
          <a:xfrm>
            <a:off x="9173583" y="9814"/>
            <a:ext cx="3018417" cy="846386"/>
          </a:xfrm>
          <a:prstGeom prst="rect">
            <a:avLst/>
          </a:prstGeom>
          <a:noFill/>
        </p:spPr>
        <p:txBody>
          <a:bodyPr wrap="square" lIns="0" tIns="0" rIns="0" bIns="0" rtlCol="0">
            <a:spAutoFit/>
          </a:bodyPr>
          <a:lstStyle/>
          <a:p>
            <a:pPr>
              <a:spcBef>
                <a:spcPts val="600"/>
              </a:spcBef>
              <a:buSzPct val="100000"/>
            </a:pPr>
            <a:r>
              <a:rPr lang="en-US" sz="1100" b="1" dirty="0">
                <a:solidFill>
                  <a:srgbClr val="313131"/>
                </a:solidFill>
              </a:rPr>
              <a:t>Note:</a:t>
            </a:r>
            <a:r>
              <a:rPr lang="en-US" sz="1100" dirty="0">
                <a:solidFill>
                  <a:srgbClr val="313131"/>
                </a:solidFill>
              </a:rPr>
              <a:t> Timeline is illustrative, with emphasis on decision planning; decision-making process would occur over a similar length of time after the start of the Cain Center’s new fiscal year in July 2022.</a:t>
            </a:r>
            <a:endParaRPr lang="en-US" sz="1100" b="1" dirty="0">
              <a:solidFill>
                <a:srgbClr val="313131"/>
              </a:solidFill>
            </a:endParaRPr>
          </a:p>
        </p:txBody>
      </p:sp>
    </p:spTree>
    <p:extLst>
      <p:ext uri="{BB962C8B-B14F-4D97-AF65-F5344CB8AC3E}">
        <p14:creationId xmlns:p14="http://schemas.microsoft.com/office/powerpoint/2010/main" val="8655934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336"/>
            <a:ext cx="11252200" cy="698501"/>
          </a:xfrm>
        </p:spPr>
        <p:txBody>
          <a:bodyPr/>
          <a:lstStyle/>
          <a:p>
            <a:r>
              <a:rPr lang="en-US" sz="2400" b="1">
                <a:latin typeface="Calibri" panose="020F0502020204030204" pitchFamily="34" charset="0"/>
                <a:cs typeface="Calibri" panose="020F0502020204030204" pitchFamily="34" charset="0"/>
              </a:rPr>
              <a:t>IT Support: MSP Checklist: 1 of 2</a:t>
            </a:r>
          </a:p>
        </p:txBody>
      </p:sp>
      <p:graphicFrame>
        <p:nvGraphicFramePr>
          <p:cNvPr id="3" name="Table 2">
            <a:extLst>
              <a:ext uri="{FF2B5EF4-FFF2-40B4-BE49-F238E27FC236}">
                <a16:creationId xmlns:a16="http://schemas.microsoft.com/office/drawing/2014/main" id="{8ACF46F4-0587-49CA-ACD7-304D83DC5C80}"/>
              </a:ext>
            </a:extLst>
          </p:cNvPr>
          <p:cNvGraphicFramePr>
            <a:graphicFrameLocks noGrp="1"/>
          </p:cNvGraphicFramePr>
          <p:nvPr>
            <p:extLst>
              <p:ext uri="{D42A27DB-BD31-4B8C-83A1-F6EECF244321}">
                <p14:modId xmlns:p14="http://schemas.microsoft.com/office/powerpoint/2010/main" val="2921323668"/>
              </p:ext>
            </p:extLst>
          </p:nvPr>
        </p:nvGraphicFramePr>
        <p:xfrm>
          <a:off x="530352" y="969264"/>
          <a:ext cx="11131295" cy="5425371"/>
        </p:xfrm>
        <a:graphic>
          <a:graphicData uri="http://schemas.openxmlformats.org/drawingml/2006/table">
            <a:tbl>
              <a:tblPr firstRow="1" bandRow="1">
                <a:tableStyleId>{5C22544A-7EE6-4342-B048-85BDC9FD1C3A}</a:tableStyleId>
              </a:tblPr>
              <a:tblGrid>
                <a:gridCol w="1406838">
                  <a:extLst>
                    <a:ext uri="{9D8B030D-6E8A-4147-A177-3AD203B41FA5}">
                      <a16:colId xmlns:a16="http://schemas.microsoft.com/office/drawing/2014/main" val="1980487662"/>
                    </a:ext>
                  </a:extLst>
                </a:gridCol>
                <a:gridCol w="4320245">
                  <a:extLst>
                    <a:ext uri="{9D8B030D-6E8A-4147-A177-3AD203B41FA5}">
                      <a16:colId xmlns:a16="http://schemas.microsoft.com/office/drawing/2014/main" val="827061533"/>
                    </a:ext>
                  </a:extLst>
                </a:gridCol>
                <a:gridCol w="2702106">
                  <a:extLst>
                    <a:ext uri="{9D8B030D-6E8A-4147-A177-3AD203B41FA5}">
                      <a16:colId xmlns:a16="http://schemas.microsoft.com/office/drawing/2014/main" val="1584367493"/>
                    </a:ext>
                  </a:extLst>
                </a:gridCol>
                <a:gridCol w="2702106">
                  <a:extLst>
                    <a:ext uri="{9D8B030D-6E8A-4147-A177-3AD203B41FA5}">
                      <a16:colId xmlns:a16="http://schemas.microsoft.com/office/drawing/2014/main" val="1629191513"/>
                    </a:ext>
                  </a:extLst>
                </a:gridCol>
              </a:tblGrid>
              <a:tr h="309446">
                <a:tc>
                  <a:txBody>
                    <a:bodyPr/>
                    <a:lstStyle/>
                    <a:p>
                      <a:pPr algn="ctr"/>
                      <a:r>
                        <a:rPr lang="en-US" sz="1400">
                          <a:solidFill>
                            <a:schemeClr val="bg1"/>
                          </a:solidFill>
                          <a:latin typeface="Calibri"/>
                          <a:cs typeface="Calibri"/>
                        </a:rPr>
                        <a:t>MSP Checklist</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Major Components </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Recommendation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382621">
                <a:tc>
                  <a:txBody>
                    <a:bodyPr/>
                    <a:lstStyle/>
                    <a:p>
                      <a:pPr marL="182880" marR="0" algn="l">
                        <a:spcBef>
                          <a:spcPts val="0"/>
                        </a:spcBef>
                        <a:spcAft>
                          <a:spcPts val="0"/>
                        </a:spcAft>
                      </a:pPr>
                      <a:r>
                        <a:rPr lang="en-US" sz="1400" b="1" i="0">
                          <a:effectLst/>
                          <a:latin typeface="Calibri"/>
                          <a:ea typeface="Calibri" panose="020F0502020204030204" pitchFamily="34" charset="0"/>
                          <a:cs typeface="Calibri"/>
                        </a:rPr>
                        <a:t>Collect Basic Information </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gn="l">
                        <a:lnSpc>
                          <a:spcPct val="100000"/>
                        </a:lnSpc>
                        <a:spcBef>
                          <a:spcPts val="300"/>
                        </a:spcBef>
                        <a:spcAft>
                          <a:spcPts val="300"/>
                        </a:spcAft>
                        <a:buFont typeface="Arial"/>
                        <a:buNone/>
                      </a:pPr>
                      <a:r>
                        <a:rPr lang="en-US" sz="1400" i="0">
                          <a:effectLst/>
                          <a:latin typeface="Calibri"/>
                          <a:ea typeface="Calibri" panose="020F0502020204030204" pitchFamily="34" charset="0"/>
                          <a:cs typeface="Calibri"/>
                        </a:rPr>
                        <a:t>Collect basic information about the MSP and the infrastructure that the MSP uses. This helps when getting the Service level agreement (SLA) prepared by the MSP</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lvl="0" indent="0" algn="l">
                        <a:lnSpc>
                          <a:spcPct val="100000"/>
                        </a:lnSpc>
                        <a:spcBef>
                          <a:spcPts val="300"/>
                        </a:spcBef>
                        <a:spcAft>
                          <a:spcPts val="300"/>
                        </a:spcAft>
                        <a:buFont typeface="Arial" panose="020B0604020202020204" pitchFamily="34" charset="0"/>
                        <a:buNone/>
                      </a:pPr>
                      <a:r>
                        <a:rPr lang="en-US" sz="1400" b="0" i="0" u="none" strike="noStrike" cap="none">
                          <a:solidFill>
                            <a:schemeClr val="dk1"/>
                          </a:solidFill>
                          <a:effectLst/>
                          <a:latin typeface="Calibri"/>
                          <a:cs typeface="Calibri"/>
                        </a:rPr>
                        <a:t>Things to Collect: Company Name, Contact Name, Service Tier</a:t>
                      </a:r>
                      <a:br>
                        <a:rPr lang="en-US" sz="1400" b="0" i="0" u="none" strike="noStrike" cap="none">
                          <a:solidFill>
                            <a:schemeClr val="dk1"/>
                          </a:solidFill>
                          <a:effectLst/>
                          <a:latin typeface="Calibri"/>
                          <a:cs typeface="Calibri"/>
                        </a:rPr>
                      </a:br>
                      <a:r>
                        <a:rPr lang="en-US" sz="500" b="0" i="0" u="none" strike="noStrike" cap="none">
                          <a:solidFill>
                            <a:schemeClr val="dk1"/>
                          </a:solidFill>
                          <a:effectLst/>
                          <a:latin typeface="Calibri"/>
                          <a:cs typeface="Calibri"/>
                        </a:rPr>
                        <a:t> </a:t>
                      </a:r>
                      <a:endParaRPr lang="en-US" sz="500">
                        <a:latin typeface="Calibri" panose="020F0502020204030204" pitchFamily="34" charset="0"/>
                        <a:cs typeface="Calibri" panose="020F0502020204030204" pitchFamily="34" charset="0"/>
                      </a:endParaRPr>
                    </a:p>
                    <a:p>
                      <a:pPr marL="182880" marR="0" lvl="0" indent="0" algn="l">
                        <a:lnSpc>
                          <a:spcPct val="100000"/>
                        </a:lnSpc>
                        <a:spcBef>
                          <a:spcPts val="300"/>
                        </a:spcBef>
                        <a:spcAft>
                          <a:spcPts val="300"/>
                        </a:spcAft>
                        <a:buFont typeface="Arial" panose="020B0604020202020204" pitchFamily="34" charset="0"/>
                        <a:buNone/>
                      </a:pPr>
                      <a:r>
                        <a:rPr lang="en-US" sz="1400" b="0" i="0" u="none" strike="noStrike" cap="none">
                          <a:solidFill>
                            <a:schemeClr val="dk1"/>
                          </a:solidFill>
                          <a:effectLst/>
                          <a:latin typeface="Calibri"/>
                          <a:cs typeface="Calibri"/>
                        </a:rPr>
                        <a:t>Things to Know: # of Servers, Cost of Servers, Cost of Workstations, </a:t>
                      </a:r>
                      <a:br>
                        <a:rPr lang="en-US" sz="1400" b="0" i="0" u="none" strike="noStrike" cap="none">
                          <a:solidFill>
                            <a:schemeClr val="dk1"/>
                          </a:solidFill>
                          <a:effectLst/>
                          <a:latin typeface="Calibri"/>
                          <a:cs typeface="Calibri"/>
                        </a:rPr>
                      </a:br>
                      <a:r>
                        <a:rPr lang="en-US" sz="1400" b="0" i="0" u="none" strike="noStrike" cap="none">
                          <a:solidFill>
                            <a:schemeClr val="dk1"/>
                          </a:solidFill>
                          <a:effectLst/>
                          <a:latin typeface="Calibri"/>
                          <a:cs typeface="Calibri"/>
                        </a:rPr>
                        <a:t>Managed Services Required </a:t>
                      </a:r>
                    </a:p>
                  </a:txBody>
                  <a:tcPr marL="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400" b="0" i="0" u="none" strike="noStrike" cap="none">
                          <a:solidFill>
                            <a:schemeClr val="dk1"/>
                          </a:solidFill>
                          <a:effectLst/>
                          <a:latin typeface="Calibri"/>
                          <a:cs typeface="Calibri"/>
                        </a:rPr>
                        <a:t>Deloitte recommends Cain Center for the Arts contact an MSP and collect this basic information</a:t>
                      </a:r>
                      <a:endParaRPr lang="en-US" sz="1400" b="0" i="0" u="none" strike="noStrike" cap="none">
                        <a:solidFill>
                          <a:schemeClr val="dk1"/>
                        </a:solidFill>
                        <a:effectLst/>
                        <a:latin typeface="Calibri"/>
                        <a:cs typeface="Calibri"/>
                        <a:sym typeface="Arial"/>
                      </a:endParaRPr>
                    </a:p>
                  </a:txBody>
                  <a:tcPr marL="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876281">
                <a:tc>
                  <a:txBody>
                    <a:bodyPr/>
                    <a:lstStyle/>
                    <a:p>
                      <a:pPr marL="182880" marR="0" algn="l">
                        <a:spcBef>
                          <a:spcPts val="0"/>
                        </a:spcBef>
                        <a:spcAft>
                          <a:spcPts val="0"/>
                        </a:spcAft>
                      </a:pPr>
                      <a:r>
                        <a:rPr lang="en-US" sz="1400" b="1" i="0">
                          <a:effectLst/>
                          <a:latin typeface="Calibri"/>
                          <a:ea typeface="Calibri" panose="020F0502020204030204" pitchFamily="34" charset="0"/>
                          <a:cs typeface="Calibri"/>
                        </a:rPr>
                        <a:t>Sign the Contract </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400" i="0">
                          <a:effectLst/>
                          <a:latin typeface="Calibri"/>
                          <a:ea typeface="Calibri" panose="020F0502020204030204" pitchFamily="34" charset="0"/>
                          <a:cs typeface="Calibri"/>
                        </a:rPr>
                        <a:t>Once the MSP understands the Cain Center needs, the MSP will be ready to generate a contract (SLA). Sign the contract once due diligence by appropriate management</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lvl="0" indent="0" algn="l">
                        <a:lnSpc>
                          <a:spcPct val="100000"/>
                        </a:lnSpc>
                        <a:spcBef>
                          <a:spcPts val="300"/>
                        </a:spcBef>
                        <a:spcAft>
                          <a:spcPts val="300"/>
                        </a:spcAft>
                        <a:buFont typeface="Arial" panose="020B0604020202020204" pitchFamily="34" charset="0"/>
                        <a:buNone/>
                      </a:pPr>
                      <a:r>
                        <a:rPr lang="en-US" sz="1400" b="0" i="0" u="none" strike="noStrike" cap="none">
                          <a:solidFill>
                            <a:schemeClr val="dk1"/>
                          </a:solidFill>
                          <a:effectLst/>
                          <a:latin typeface="Calibri"/>
                          <a:cs typeface="Calibri"/>
                        </a:rPr>
                        <a:t>Service Level Agreement </a:t>
                      </a:r>
                      <a:endParaRPr lang="en-US" sz="1400" b="0" i="0" u="none" strike="noStrike" cap="none">
                        <a:solidFill>
                          <a:schemeClr val="dk1"/>
                        </a:solidFill>
                        <a:effectLst/>
                        <a:latin typeface="Calibri"/>
                        <a:cs typeface="Calibri"/>
                        <a:sym typeface="Arial"/>
                      </a:endParaRPr>
                    </a:p>
                  </a:txBody>
                  <a:tcPr marL="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400" b="0" i="0" u="none" strike="noStrike" cap="none">
                          <a:solidFill>
                            <a:schemeClr val="dk1"/>
                          </a:solidFill>
                          <a:effectLst/>
                          <a:latin typeface="Calibri"/>
                          <a:cs typeface="Calibri"/>
                        </a:rPr>
                        <a:t>Deloitte recommends Cain Center for the Arts sign the contract once needs are met</a:t>
                      </a:r>
                      <a:endParaRPr lang="en-US" sz="1400" b="0" i="0" u="none" strike="noStrike" cap="none">
                        <a:solidFill>
                          <a:schemeClr val="dk1"/>
                        </a:solidFill>
                        <a:effectLst/>
                        <a:latin typeface="Calibri"/>
                        <a:cs typeface="Calibri"/>
                        <a:sym typeface="Arial"/>
                      </a:endParaRPr>
                    </a:p>
                  </a:txBody>
                  <a:tcPr marL="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99765556"/>
                  </a:ext>
                </a:extLst>
              </a:tr>
              <a:tr h="1056222">
                <a:tc>
                  <a:txBody>
                    <a:bodyPr/>
                    <a:lstStyle/>
                    <a:p>
                      <a:pPr marL="182880" marR="0" algn="l">
                        <a:spcBef>
                          <a:spcPts val="0"/>
                        </a:spcBef>
                        <a:spcAft>
                          <a:spcPts val="0"/>
                        </a:spcAft>
                      </a:pPr>
                      <a:r>
                        <a:rPr lang="en-US" sz="1400" b="1" i="0">
                          <a:effectLst/>
                          <a:latin typeface="Calibri"/>
                          <a:ea typeface="Calibri" panose="020F0502020204030204" pitchFamily="34" charset="0"/>
                          <a:cs typeface="Calibri"/>
                        </a:rPr>
                        <a:t>Welcome </a:t>
                      </a:r>
                      <a:br>
                        <a:rPr lang="en-US" sz="1400" b="1" i="0">
                          <a:effectLst/>
                          <a:latin typeface="Calibri"/>
                          <a:ea typeface="Calibri" panose="020F0502020204030204" pitchFamily="34" charset="0"/>
                          <a:cs typeface="Calibri"/>
                        </a:rPr>
                      </a:br>
                      <a:r>
                        <a:rPr lang="en-US" sz="1400" b="1" i="0">
                          <a:effectLst/>
                          <a:latin typeface="Calibri"/>
                          <a:ea typeface="Calibri" panose="020F0502020204030204" pitchFamily="34" charset="0"/>
                          <a:cs typeface="Calibri"/>
                        </a:rPr>
                        <a:t>the New MSP</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400" i="0">
                          <a:effectLst/>
                          <a:latin typeface="Calibri"/>
                          <a:ea typeface="Calibri" panose="020F0502020204030204" pitchFamily="34" charset="0"/>
                          <a:cs typeface="Calibri"/>
                        </a:rPr>
                        <a:t>Once an SLA contract is signed, ensure a "welcome document“ is sent to the Cain Center. This helps build the relationship but also provides the customer with important information about your company</a:t>
                      </a: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lvl="0" indent="0" algn="l">
                        <a:lnSpc>
                          <a:spcPct val="100000"/>
                        </a:lnSpc>
                        <a:spcBef>
                          <a:spcPts val="300"/>
                        </a:spcBef>
                        <a:spcAft>
                          <a:spcPts val="300"/>
                        </a:spcAft>
                        <a:buFont typeface="Arial" panose="020B0604020202020204" pitchFamily="34" charset="0"/>
                        <a:buNone/>
                      </a:pPr>
                      <a:r>
                        <a:rPr lang="en-US" sz="1400" b="0" i="0" u="none" strike="noStrike" cap="none">
                          <a:solidFill>
                            <a:schemeClr val="dk1"/>
                          </a:solidFill>
                          <a:effectLst/>
                          <a:latin typeface="Calibri"/>
                          <a:cs typeface="Calibri"/>
                        </a:rPr>
                        <a:t>Welcome Document </a:t>
                      </a:r>
                      <a:endParaRPr lang="en-US" sz="1400" b="0" i="0" u="none" strike="noStrike" cap="none">
                        <a:solidFill>
                          <a:schemeClr val="dk1"/>
                        </a:solidFill>
                        <a:effectLst/>
                        <a:latin typeface="Calibri"/>
                        <a:cs typeface="Calibri"/>
                        <a:sym typeface="Arial"/>
                      </a:endParaRPr>
                    </a:p>
                  </a:txBody>
                  <a:tcPr marL="0" marR="4572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400" b="0" i="0" u="none" strike="noStrike" cap="none">
                          <a:solidFill>
                            <a:schemeClr val="dk1"/>
                          </a:solidFill>
                          <a:effectLst/>
                          <a:latin typeface="Calibri"/>
                          <a:cs typeface="Calibri"/>
                        </a:rPr>
                        <a:t>Deloitte recommends Cain Center for the Arts ask for the Welcome Document from the MSP</a:t>
                      </a:r>
                      <a:endParaRPr lang="en-US" sz="1400" b="0" i="0" u="none" strike="noStrike" cap="none">
                        <a:solidFill>
                          <a:schemeClr val="dk1"/>
                        </a:solidFill>
                        <a:effectLst/>
                        <a:latin typeface="Calibri"/>
                        <a:cs typeface="Calibri"/>
                        <a:sym typeface="Arial"/>
                      </a:endParaRPr>
                    </a:p>
                  </a:txBody>
                  <a:tcPr marL="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3664952"/>
                  </a:ext>
                </a:extLst>
              </a:tr>
              <a:tr h="955822">
                <a:tc>
                  <a:txBody>
                    <a:bodyPr/>
                    <a:lstStyle/>
                    <a:p>
                      <a:pPr marL="182880" lvl="0" algn="l">
                        <a:spcBef>
                          <a:spcPts val="0"/>
                        </a:spcBef>
                        <a:spcAft>
                          <a:spcPts val="0"/>
                        </a:spcAft>
                        <a:buNone/>
                      </a:pPr>
                      <a:r>
                        <a:rPr lang="en-US" sz="1400" b="1" i="0">
                          <a:effectLst/>
                          <a:latin typeface="Calibri"/>
                          <a:ea typeface="Calibri" panose="020F0502020204030204" pitchFamily="34" charset="0"/>
                          <a:cs typeface="Calibri"/>
                        </a:rPr>
                        <a:t>Meet </a:t>
                      </a:r>
                      <a:br>
                        <a:rPr lang="en-US" sz="1400" b="1" i="0">
                          <a:effectLst/>
                          <a:latin typeface="Calibri"/>
                          <a:ea typeface="Calibri" panose="020F0502020204030204" pitchFamily="34" charset="0"/>
                          <a:cs typeface="Calibri"/>
                        </a:rPr>
                      </a:br>
                      <a:r>
                        <a:rPr lang="en-US" sz="1400" b="1" i="0">
                          <a:effectLst/>
                          <a:latin typeface="Calibri"/>
                          <a:ea typeface="Calibri" panose="020F0502020204030204" pitchFamily="34" charset="0"/>
                          <a:cs typeface="Calibri"/>
                        </a:rPr>
                        <a:t>the Team </a:t>
                      </a:r>
                    </a:p>
                  </a:txBody>
                  <a:tcPr marL="68580" marR="68580" marT="0" marB="0" anchor="ctr">
                    <a:lnL w="0">
                      <a:no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lvl="0" indent="0" algn="l">
                        <a:lnSpc>
                          <a:spcPct val="100000"/>
                        </a:lnSpc>
                        <a:spcBef>
                          <a:spcPts val="300"/>
                        </a:spcBef>
                        <a:spcAft>
                          <a:spcPts val="300"/>
                        </a:spcAft>
                        <a:buFont typeface="Arial"/>
                        <a:buNone/>
                      </a:pPr>
                      <a:r>
                        <a:rPr lang="en-US" sz="1400" i="0">
                          <a:effectLst/>
                          <a:latin typeface="Calibri"/>
                          <a:ea typeface="Calibri" panose="020F0502020204030204" pitchFamily="34" charset="0"/>
                          <a:cs typeface="Calibri"/>
                        </a:rPr>
                        <a:t>During the onboarding process with the MSP, its good to have the Cain Center with the MSP either in person or via phone. A meeting helps to establish a stronger connection with the client</a:t>
                      </a:r>
                    </a:p>
                  </a:txBody>
                  <a:tcPr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cap="flat" cmpd="sng" algn="ctr">
                      <a:solidFill>
                        <a:schemeClr val="bg1">
                          <a:lumMod val="75000"/>
                        </a:schemeClr>
                      </a:solidFill>
                      <a:prstDash val="solid"/>
                      <a:round/>
                      <a:headEnd type="none" w="med" len="med"/>
                      <a:tailEnd type="none" w="med" len="med"/>
                    </a:lnB>
                    <a:solidFill>
                      <a:schemeClr val="bg1"/>
                    </a:solidFill>
                  </a:tcPr>
                </a:tc>
                <a:tc>
                  <a:txBody>
                    <a:bodyPr/>
                    <a:lstStyle/>
                    <a:p>
                      <a:pPr marL="182880" lvl="0" indent="0" algn="l">
                        <a:lnSpc>
                          <a:spcPct val="100000"/>
                        </a:lnSpc>
                        <a:spcBef>
                          <a:spcPts val="300"/>
                        </a:spcBef>
                        <a:spcAft>
                          <a:spcPts val="300"/>
                        </a:spcAft>
                        <a:buFont typeface="Arial"/>
                        <a:buNone/>
                      </a:pPr>
                      <a:r>
                        <a:rPr lang="en-US" sz="1400" b="0" i="0" u="none" strike="noStrike" cap="none">
                          <a:solidFill>
                            <a:schemeClr val="dk1"/>
                          </a:solidFill>
                          <a:effectLst/>
                          <a:latin typeface="Calibri"/>
                          <a:cs typeface="Calibri"/>
                        </a:rPr>
                        <a:t>Basic Agenda: Technology Goals, Internal Use Policy, Anti-Virus, Anti-Spam, Website Hosting</a:t>
                      </a:r>
                    </a:p>
                  </a:txBody>
                  <a:tcPr marL="0" marR="4572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cap="flat" cmpd="sng" algn="ctr">
                      <a:solidFill>
                        <a:schemeClr val="bg1">
                          <a:lumMod val="75000"/>
                        </a:schemeClr>
                      </a:solidFill>
                      <a:prstDash val="solid"/>
                      <a:round/>
                      <a:headEnd type="none" w="med" len="med"/>
                      <a:tailEnd type="none" w="med" len="med"/>
                    </a:lnB>
                    <a:solidFill>
                      <a:schemeClr val="bg1"/>
                    </a:solidFill>
                  </a:tcPr>
                </a:tc>
                <a:tc>
                  <a:txBody>
                    <a:bodyPr/>
                    <a:lstStyle/>
                    <a:p>
                      <a:pPr marL="182880" lvl="0" indent="0" algn="l">
                        <a:lnSpc>
                          <a:spcPct val="100000"/>
                        </a:lnSpc>
                        <a:spcBef>
                          <a:spcPts val="300"/>
                        </a:spcBef>
                        <a:spcAft>
                          <a:spcPts val="300"/>
                        </a:spcAft>
                        <a:buFont typeface="Arial"/>
                        <a:buNone/>
                      </a:pPr>
                      <a:r>
                        <a:rPr lang="en-US" sz="1400" b="0" i="0" u="none" strike="noStrike" cap="none">
                          <a:solidFill>
                            <a:schemeClr val="dk1"/>
                          </a:solidFill>
                          <a:effectLst/>
                          <a:latin typeface="Calibri"/>
                          <a:cs typeface="Calibri"/>
                        </a:rPr>
                        <a:t>Deloitte recommends Cain Center for Arts have a basic meeting with the MSP</a:t>
                      </a:r>
                      <a:endParaRPr lang="en-US" sz="1400" b="0" i="0" u="none" strike="noStrike" cap="none">
                        <a:solidFill>
                          <a:schemeClr val="dk1"/>
                        </a:solidFill>
                        <a:effectLst/>
                        <a:latin typeface="Calibri"/>
                        <a:cs typeface="Calibri"/>
                        <a:sym typeface="Arial"/>
                      </a:endParaRPr>
                    </a:p>
                  </a:txBody>
                  <a:tcPr marL="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2271780"/>
                  </a:ext>
                </a:extLst>
              </a:tr>
              <a:tr h="844979">
                <a:tc>
                  <a:txBody>
                    <a:bodyPr/>
                    <a:lstStyle/>
                    <a:p>
                      <a:pPr marL="182880" lvl="0" algn="l">
                        <a:spcBef>
                          <a:spcPts val="0"/>
                        </a:spcBef>
                        <a:spcAft>
                          <a:spcPts val="0"/>
                        </a:spcAft>
                        <a:buNone/>
                      </a:pPr>
                      <a:r>
                        <a:rPr lang="en-US" sz="1400" b="1" i="0">
                          <a:effectLst/>
                          <a:latin typeface="Calibri"/>
                          <a:ea typeface="Calibri" panose="020F0502020204030204" pitchFamily="34" charset="0"/>
                          <a:cs typeface="Calibri"/>
                        </a:rPr>
                        <a:t>Make </a:t>
                      </a:r>
                      <a:br>
                        <a:rPr lang="en-US" sz="1400" b="1" i="0">
                          <a:effectLst/>
                          <a:latin typeface="Calibri"/>
                          <a:ea typeface="Calibri" panose="020F0502020204030204" pitchFamily="34" charset="0"/>
                          <a:cs typeface="Calibri"/>
                        </a:rPr>
                      </a:br>
                      <a:r>
                        <a:rPr lang="en-US" sz="1400" b="1" i="0">
                          <a:effectLst/>
                          <a:latin typeface="Calibri"/>
                          <a:ea typeface="Calibri" panose="020F0502020204030204" pitchFamily="34" charset="0"/>
                          <a:cs typeface="Calibri"/>
                        </a:rPr>
                        <a:t>Planning Documents </a:t>
                      </a:r>
                    </a:p>
                  </a:txBody>
                  <a:tcPr marL="68580" marR="68580" marT="0" marB="0" anchor="ctr">
                    <a:lnL w="0">
                      <a:noFill/>
                    </a:lnL>
                    <a:lnR w="9524">
                      <a:solidFill>
                        <a:schemeClr val="bg1">
                          <a:lumMod val="75000"/>
                        </a:schemeClr>
                      </a:solidFill>
                    </a:lnR>
                    <a:lnT w="9524">
                      <a:solidFill>
                        <a:schemeClr val="bg1">
                          <a:lumMod val="75000"/>
                        </a:schemeClr>
                      </a:solidFill>
                    </a:lnT>
                    <a:lnB w="9524">
                      <a:solidFill>
                        <a:schemeClr val="bg1">
                          <a:lumMod val="75000"/>
                        </a:schemeClr>
                      </a:solidFill>
                    </a:lnB>
                    <a:solidFill>
                      <a:schemeClr val="bg1">
                        <a:lumMod val="85000"/>
                      </a:schemeClr>
                    </a:solidFill>
                  </a:tcPr>
                </a:tc>
                <a:tc>
                  <a:txBody>
                    <a:bodyPr/>
                    <a:lstStyle/>
                    <a:p>
                      <a:pPr marL="0" lvl="0" indent="0" algn="l">
                        <a:lnSpc>
                          <a:spcPct val="100000"/>
                        </a:lnSpc>
                        <a:spcBef>
                          <a:spcPts val="300"/>
                        </a:spcBef>
                        <a:spcAft>
                          <a:spcPts val="300"/>
                        </a:spcAft>
                        <a:buFont typeface="Arial"/>
                        <a:buNone/>
                      </a:pPr>
                      <a:r>
                        <a:rPr lang="en-US" sz="1400" i="0">
                          <a:effectLst/>
                          <a:latin typeface="Calibri"/>
                          <a:ea typeface="Calibri" panose="020F0502020204030204" pitchFamily="34" charset="0"/>
                          <a:cs typeface="Calibri"/>
                        </a:rPr>
                        <a:t>Planning documentation for the MSP will help the Cain Center stay organized and ensure the MSP doesn’t overlook any needed services</a:t>
                      </a:r>
                    </a:p>
                  </a:txBody>
                  <a:tcPr anchor="ctr">
                    <a:lnL w="9524">
                      <a:solidFill>
                        <a:schemeClr val="bg1">
                          <a:lumMod val="75000"/>
                        </a:schemeClr>
                      </a:solidFill>
                    </a:lnL>
                    <a:lnR w="9524">
                      <a:solidFill>
                        <a:schemeClr val="bg1">
                          <a:lumMod val="75000"/>
                        </a:schemeClr>
                      </a:solidFill>
                    </a:lnR>
                    <a:lnT w="9524">
                      <a:solidFill>
                        <a:schemeClr val="bg1">
                          <a:lumMod val="75000"/>
                        </a:schemeClr>
                      </a:solidFill>
                    </a:lnT>
                    <a:lnB w="9524">
                      <a:solidFill>
                        <a:schemeClr val="bg1">
                          <a:lumMod val="75000"/>
                        </a:schemeClr>
                      </a:solidFill>
                    </a:lnB>
                    <a:solidFill>
                      <a:schemeClr val="bg1"/>
                    </a:solidFill>
                  </a:tcPr>
                </a:tc>
                <a:tc>
                  <a:txBody>
                    <a:bodyPr/>
                    <a:lstStyle/>
                    <a:p>
                      <a:pPr marL="182880" lvl="0" indent="0" algn="l">
                        <a:lnSpc>
                          <a:spcPct val="100000"/>
                        </a:lnSpc>
                        <a:spcBef>
                          <a:spcPts val="300"/>
                        </a:spcBef>
                        <a:spcAft>
                          <a:spcPts val="300"/>
                        </a:spcAft>
                        <a:buFont typeface="Arial"/>
                        <a:buNone/>
                      </a:pPr>
                      <a:r>
                        <a:rPr lang="en-US" sz="1400" b="0" i="0" u="none" strike="noStrike" cap="none">
                          <a:solidFill>
                            <a:schemeClr val="dk1"/>
                          </a:solidFill>
                          <a:effectLst/>
                          <a:latin typeface="Calibri"/>
                          <a:cs typeface="Calibri"/>
                        </a:rPr>
                        <a:t>Project Task List &amp; Project Schedule </a:t>
                      </a:r>
                      <a:endParaRPr lang="en-US" sz="1400" b="0" i="0" u="none" strike="noStrike" cap="none">
                        <a:solidFill>
                          <a:schemeClr val="dk1"/>
                        </a:solidFill>
                        <a:effectLst/>
                        <a:latin typeface="Calibri"/>
                        <a:cs typeface="Calibri"/>
                        <a:sym typeface="Arial"/>
                      </a:endParaRPr>
                    </a:p>
                  </a:txBody>
                  <a:tcPr marL="0" marR="45720" anchor="ctr">
                    <a:lnL w="9524">
                      <a:solidFill>
                        <a:schemeClr val="bg1">
                          <a:lumMod val="75000"/>
                        </a:schemeClr>
                      </a:solidFill>
                    </a:lnL>
                    <a:lnR w="9524">
                      <a:solidFill>
                        <a:schemeClr val="bg1">
                          <a:lumMod val="75000"/>
                        </a:schemeClr>
                      </a:solidFill>
                    </a:lnR>
                    <a:lnT w="9524">
                      <a:solidFill>
                        <a:schemeClr val="bg1">
                          <a:lumMod val="75000"/>
                        </a:schemeClr>
                      </a:solidFill>
                    </a:lnT>
                    <a:lnB w="9524">
                      <a:solidFill>
                        <a:schemeClr val="bg1">
                          <a:lumMod val="75000"/>
                        </a:schemeClr>
                      </a:solidFill>
                    </a:lnB>
                    <a:solidFill>
                      <a:schemeClr val="bg1"/>
                    </a:solidFill>
                  </a:tcPr>
                </a:tc>
                <a:tc>
                  <a:txBody>
                    <a:bodyPr/>
                    <a:lstStyle/>
                    <a:p>
                      <a:pPr marL="182880" lvl="0" indent="0" algn="l">
                        <a:lnSpc>
                          <a:spcPct val="100000"/>
                        </a:lnSpc>
                        <a:spcBef>
                          <a:spcPts val="300"/>
                        </a:spcBef>
                        <a:spcAft>
                          <a:spcPts val="300"/>
                        </a:spcAft>
                        <a:buFont typeface="Arial"/>
                        <a:buNone/>
                      </a:pPr>
                      <a:r>
                        <a:rPr lang="en-US" sz="1400" b="0" i="0" u="none" strike="noStrike" cap="none">
                          <a:solidFill>
                            <a:schemeClr val="dk1"/>
                          </a:solidFill>
                          <a:effectLst/>
                          <a:latin typeface="Calibri"/>
                          <a:cs typeface="Calibri"/>
                        </a:rPr>
                        <a:t>Deloitte recommends Cain Center for the Arts have planning documents prepared for the MSP</a:t>
                      </a:r>
                      <a:endParaRPr lang="en-US" sz="1400" b="0" i="0" u="none" strike="noStrike" cap="none">
                        <a:solidFill>
                          <a:schemeClr val="dk1"/>
                        </a:solidFill>
                        <a:effectLst/>
                        <a:latin typeface="Calibri"/>
                        <a:cs typeface="Calibri"/>
                        <a:sym typeface="Arial"/>
                      </a:endParaRPr>
                    </a:p>
                  </a:txBody>
                  <a:tcPr marL="0" marT="0" marB="0" anchor="ctr">
                    <a:lnL w="9524">
                      <a:solidFill>
                        <a:schemeClr val="bg1">
                          <a:lumMod val="75000"/>
                        </a:schemeClr>
                      </a:solidFill>
                    </a:lnL>
                    <a:lnR w="9524">
                      <a:solidFill>
                        <a:schemeClr val="bg1">
                          <a:lumMod val="75000"/>
                        </a:schemeClr>
                      </a:solidFill>
                    </a:lnR>
                    <a:lnT w="9524">
                      <a:solidFill>
                        <a:schemeClr val="bg1">
                          <a:lumMod val="75000"/>
                        </a:schemeClr>
                      </a:solidFill>
                    </a:lnT>
                    <a:lnB w="9524">
                      <a:solidFill>
                        <a:schemeClr val="bg1">
                          <a:lumMod val="75000"/>
                        </a:schemeClr>
                      </a:solidFill>
                    </a:lnB>
                    <a:solidFill>
                      <a:schemeClr val="bg1"/>
                    </a:solidFill>
                  </a:tcPr>
                </a:tc>
                <a:extLst>
                  <a:ext uri="{0D108BD9-81ED-4DB2-BD59-A6C34878D82A}">
                    <a16:rowId xmlns:a16="http://schemas.microsoft.com/office/drawing/2014/main" val="238680287"/>
                  </a:ext>
                </a:extLst>
              </a:tr>
            </a:tbl>
          </a:graphicData>
        </a:graphic>
      </p:graphicFrame>
    </p:spTree>
    <p:extLst>
      <p:ext uri="{BB962C8B-B14F-4D97-AF65-F5344CB8AC3E}">
        <p14:creationId xmlns:p14="http://schemas.microsoft.com/office/powerpoint/2010/main" val="5896057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336"/>
            <a:ext cx="11252200" cy="698501"/>
          </a:xfrm>
        </p:spPr>
        <p:txBody>
          <a:bodyPr/>
          <a:lstStyle/>
          <a:p>
            <a:r>
              <a:rPr lang="en-US" sz="2400" b="1">
                <a:latin typeface="Calibri" panose="020F0502020204030204" pitchFamily="34" charset="0"/>
                <a:cs typeface="Calibri" panose="020F0502020204030204" pitchFamily="34" charset="0"/>
              </a:rPr>
              <a:t>IT Support: MSP Checklist: 2 of 2</a:t>
            </a:r>
          </a:p>
        </p:txBody>
      </p:sp>
      <p:graphicFrame>
        <p:nvGraphicFramePr>
          <p:cNvPr id="3" name="Table 2">
            <a:extLst>
              <a:ext uri="{FF2B5EF4-FFF2-40B4-BE49-F238E27FC236}">
                <a16:creationId xmlns:a16="http://schemas.microsoft.com/office/drawing/2014/main" id="{8ACF46F4-0587-49CA-ACD7-304D83DC5C80}"/>
              </a:ext>
            </a:extLst>
          </p:cNvPr>
          <p:cNvGraphicFramePr>
            <a:graphicFrameLocks noGrp="1"/>
          </p:cNvGraphicFramePr>
          <p:nvPr>
            <p:extLst>
              <p:ext uri="{D42A27DB-BD31-4B8C-83A1-F6EECF244321}">
                <p14:modId xmlns:p14="http://schemas.microsoft.com/office/powerpoint/2010/main" val="3020012593"/>
              </p:ext>
            </p:extLst>
          </p:nvPr>
        </p:nvGraphicFramePr>
        <p:xfrm>
          <a:off x="530352" y="969264"/>
          <a:ext cx="11131296" cy="5394415"/>
        </p:xfrm>
        <a:graphic>
          <a:graphicData uri="http://schemas.openxmlformats.org/drawingml/2006/table">
            <a:tbl>
              <a:tblPr firstRow="1" bandRow="1">
                <a:tableStyleId>{5C22544A-7EE6-4342-B048-85BDC9FD1C3A}</a:tableStyleId>
              </a:tblPr>
              <a:tblGrid>
                <a:gridCol w="1411659">
                  <a:extLst>
                    <a:ext uri="{9D8B030D-6E8A-4147-A177-3AD203B41FA5}">
                      <a16:colId xmlns:a16="http://schemas.microsoft.com/office/drawing/2014/main" val="1980487662"/>
                    </a:ext>
                  </a:extLst>
                </a:gridCol>
                <a:gridCol w="3918858">
                  <a:extLst>
                    <a:ext uri="{9D8B030D-6E8A-4147-A177-3AD203B41FA5}">
                      <a16:colId xmlns:a16="http://schemas.microsoft.com/office/drawing/2014/main" val="827061533"/>
                    </a:ext>
                  </a:extLst>
                </a:gridCol>
                <a:gridCol w="3248297">
                  <a:extLst>
                    <a:ext uri="{9D8B030D-6E8A-4147-A177-3AD203B41FA5}">
                      <a16:colId xmlns:a16="http://schemas.microsoft.com/office/drawing/2014/main" val="1584367493"/>
                    </a:ext>
                  </a:extLst>
                </a:gridCol>
                <a:gridCol w="2552482">
                  <a:extLst>
                    <a:ext uri="{9D8B030D-6E8A-4147-A177-3AD203B41FA5}">
                      <a16:colId xmlns:a16="http://schemas.microsoft.com/office/drawing/2014/main" val="1629191513"/>
                    </a:ext>
                  </a:extLst>
                </a:gridCol>
              </a:tblGrid>
              <a:tr h="323960">
                <a:tc>
                  <a:txBody>
                    <a:bodyPr/>
                    <a:lstStyle/>
                    <a:p>
                      <a:pPr algn="ctr"/>
                      <a:r>
                        <a:rPr lang="en-US" sz="1400">
                          <a:solidFill>
                            <a:schemeClr val="bg1"/>
                          </a:solidFill>
                          <a:latin typeface="Calibri"/>
                          <a:cs typeface="Calibri"/>
                        </a:rPr>
                        <a:t>MSP Checklist</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Basic Information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Major Components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Recommendations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336763">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Provisioning  </a:t>
                      </a:r>
                    </a:p>
                  </a:txBody>
                  <a:tcPr marL="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350" i="0">
                          <a:effectLst/>
                          <a:latin typeface="Calibri"/>
                          <a:ea typeface="Calibri" panose="020F0502020204030204" pitchFamily="34" charset="0"/>
                          <a:cs typeface="Calibri"/>
                        </a:rPr>
                        <a:t>Provisioning, MSP integrating their systems in the </a:t>
                      </a:r>
                      <a:br>
                        <a:rPr lang="en-US" sz="1350" i="0">
                          <a:effectLst/>
                          <a:latin typeface="Calibri"/>
                          <a:ea typeface="Calibri" panose="020F0502020204030204" pitchFamily="34" charset="0"/>
                          <a:cs typeface="Calibri"/>
                        </a:rPr>
                      </a:br>
                      <a:r>
                        <a:rPr lang="en-US" sz="1350" i="0">
                          <a:effectLst/>
                          <a:latin typeface="Calibri"/>
                          <a:ea typeface="Calibri" panose="020F0502020204030204" pitchFamily="34" charset="0"/>
                          <a:cs typeface="Calibri"/>
                        </a:rPr>
                        <a:t>Cain Center</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350" b="0" i="0" u="none" strike="noStrike" cap="none">
                          <a:solidFill>
                            <a:schemeClr val="dk1"/>
                          </a:solidFill>
                          <a:effectLst/>
                          <a:latin typeface="Calibri"/>
                          <a:cs typeface="Calibri"/>
                        </a:rPr>
                        <a:t>MSP should set up or at least acknowledge: Professional Services Automation, SLA agreement, new business email announcement, obtain all contracts (hardware &amp; software, review firewall, change admin passwords</a:t>
                      </a:r>
                      <a:endParaRPr lang="en-US" sz="135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350" b="0" i="0" u="none" strike="noStrike" cap="none">
                          <a:solidFill>
                            <a:schemeClr val="dk1"/>
                          </a:solidFill>
                          <a:effectLst/>
                          <a:latin typeface="Calibri"/>
                          <a:cs typeface="Calibri"/>
                        </a:rPr>
                        <a:t>Deloitte recommends Cain Center for the Arts understand the provisioning from the MSP</a:t>
                      </a:r>
                      <a:endParaRPr lang="en-US" sz="135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933423">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RMM </a:t>
                      </a:r>
                      <a:br>
                        <a:rPr lang="en-US" sz="1400" b="1" i="0">
                          <a:effectLst/>
                          <a:latin typeface="Calibri"/>
                          <a:ea typeface="Calibri" panose="020F0502020204030204" pitchFamily="34" charset="0"/>
                          <a:cs typeface="Calibri"/>
                        </a:rPr>
                      </a:br>
                      <a:r>
                        <a:rPr lang="en-US" sz="1400" b="1" i="0">
                          <a:effectLst/>
                          <a:latin typeface="Calibri"/>
                          <a:ea typeface="Calibri" panose="020F0502020204030204" pitchFamily="34" charset="0"/>
                          <a:cs typeface="Calibri"/>
                        </a:rPr>
                        <a:t>Setup</a:t>
                      </a:r>
                    </a:p>
                  </a:txBody>
                  <a:tcPr marL="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350" i="0">
                          <a:effectLst/>
                          <a:latin typeface="Calibri"/>
                          <a:ea typeface="Calibri" panose="020F0502020204030204" pitchFamily="34" charset="0"/>
                          <a:cs typeface="Calibri"/>
                        </a:rPr>
                        <a:t>Remote monitoring and management, or RMM is critical for enabling the MSP to manage the Cain Centers infrastructure remotely and respond quickly when you are offsite</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350" b="0" i="0" u="none" strike="noStrike" cap="none">
                          <a:solidFill>
                            <a:schemeClr val="dk1"/>
                          </a:solidFill>
                          <a:effectLst/>
                          <a:latin typeface="Calibri"/>
                          <a:cs typeface="Calibri"/>
                        </a:rPr>
                        <a:t>Install RRM agents on MSP servers, workstations and mobile devices.</a:t>
                      </a:r>
                    </a:p>
                    <a:p>
                      <a:pPr marL="112713" marR="0" indent="0" algn="l">
                        <a:lnSpc>
                          <a:spcPct val="100000"/>
                        </a:lnSpc>
                        <a:spcBef>
                          <a:spcPts val="300"/>
                        </a:spcBef>
                        <a:spcAft>
                          <a:spcPts val="300"/>
                        </a:spcAft>
                        <a:buFont typeface="Arial" panose="020B0604020202020204" pitchFamily="34" charset="0"/>
                        <a:buNone/>
                      </a:pPr>
                      <a:r>
                        <a:rPr lang="en-US" sz="1350" b="0" i="0" u="none" strike="noStrike" cap="none">
                          <a:solidFill>
                            <a:schemeClr val="dk1"/>
                          </a:solidFill>
                          <a:effectLst/>
                          <a:latin typeface="Calibri"/>
                          <a:cs typeface="Calibri"/>
                        </a:rPr>
                        <a:t>Make sure RMM tool is compatible and test/ monitor alerts ensure they work.</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350" b="0" i="0" u="none" strike="noStrike" cap="none">
                          <a:solidFill>
                            <a:schemeClr val="dk1"/>
                          </a:solidFill>
                          <a:effectLst/>
                          <a:latin typeface="Calibri"/>
                          <a:cs typeface="Calibri"/>
                        </a:rPr>
                        <a:t>Deloitte recommends Cain Center for the Arts to ask the MSP if a RMM setup available</a:t>
                      </a:r>
                      <a:endParaRPr lang="en-US" sz="135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99765556"/>
                  </a:ext>
                </a:extLst>
              </a:tr>
              <a:tr h="933423">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MSP </a:t>
                      </a:r>
                      <a:br>
                        <a:rPr lang="en-US" sz="1400" b="1" i="0">
                          <a:effectLst/>
                          <a:latin typeface="Calibri"/>
                          <a:ea typeface="Calibri" panose="020F0502020204030204" pitchFamily="34" charset="0"/>
                          <a:cs typeface="Calibri"/>
                        </a:rPr>
                      </a:br>
                      <a:r>
                        <a:rPr lang="en-US" sz="1400" b="1" i="0">
                          <a:effectLst/>
                          <a:latin typeface="Calibri"/>
                          <a:ea typeface="Calibri" panose="020F0502020204030204" pitchFamily="34" charset="0"/>
                          <a:cs typeface="Calibri"/>
                        </a:rPr>
                        <a:t>Conduct Training </a:t>
                      </a:r>
                    </a:p>
                  </a:txBody>
                  <a:tcPr marL="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350" i="0">
                          <a:effectLst/>
                          <a:latin typeface="Calibri"/>
                          <a:ea typeface="Calibri" panose="020F0502020204030204" pitchFamily="34" charset="0"/>
                          <a:cs typeface="Calibri"/>
                        </a:rPr>
                        <a:t>Make sure MSP attempts to coordinate a webinar or schedule on-site training. Check for incentives (cool stickers / office stuff) from the MSP since the team is devoting time for the training.</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350" b="0" i="0" u="none" strike="noStrike" cap="none">
                          <a:solidFill>
                            <a:schemeClr val="dk1"/>
                          </a:solidFill>
                          <a:effectLst/>
                          <a:latin typeface="Calibri"/>
                          <a:cs typeface="Calibri"/>
                        </a:rPr>
                        <a:t>Webinar or Schedule on-site training </a:t>
                      </a:r>
                      <a:endParaRPr lang="en-US" sz="135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350" b="0" i="0" u="none" strike="noStrike" cap="none">
                          <a:solidFill>
                            <a:schemeClr val="dk1"/>
                          </a:solidFill>
                          <a:effectLst/>
                          <a:latin typeface="Calibri"/>
                          <a:cs typeface="Calibri"/>
                        </a:rPr>
                        <a:t>Deloitte recommends Cain Center for the Arts conduct training for staff using the MSP's software </a:t>
                      </a:r>
                      <a:endParaRPr lang="en-US" sz="135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3664952"/>
                  </a:ext>
                </a:extLst>
              </a:tr>
              <a:tr h="933423">
                <a:tc>
                  <a:txBody>
                    <a:bodyPr/>
                    <a:lstStyle/>
                    <a:p>
                      <a:pPr marL="182880" lvl="0" algn="l">
                        <a:spcBef>
                          <a:spcPts val="0"/>
                        </a:spcBef>
                        <a:spcAft>
                          <a:spcPts val="0"/>
                        </a:spcAft>
                        <a:buNone/>
                      </a:pPr>
                      <a:r>
                        <a:rPr lang="en-US" sz="1400" b="1" i="0">
                          <a:effectLst/>
                          <a:latin typeface="Calibri"/>
                          <a:ea typeface="Calibri" panose="020F0502020204030204" pitchFamily="34" charset="0"/>
                          <a:cs typeface="Calibri"/>
                        </a:rPr>
                        <a:t>Go Live </a:t>
                      </a:r>
                    </a:p>
                  </a:txBody>
                  <a:tcPr marL="0" marR="68580" marT="0" marB="0" anchor="ctr">
                    <a:lnL w="0">
                      <a:no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lvl="0" indent="0">
                        <a:lnSpc>
                          <a:spcPct val="100000"/>
                        </a:lnSpc>
                        <a:spcBef>
                          <a:spcPts val="300"/>
                        </a:spcBef>
                        <a:spcAft>
                          <a:spcPts val="300"/>
                        </a:spcAft>
                        <a:buFont typeface="Arial"/>
                        <a:buNone/>
                      </a:pPr>
                      <a:r>
                        <a:rPr lang="en-US" sz="1350" i="0">
                          <a:effectLst/>
                          <a:latin typeface="Calibri"/>
                          <a:ea typeface="Calibri" panose="020F0502020204030204" pitchFamily="34" charset="0"/>
                          <a:cs typeface="Calibri"/>
                        </a:rPr>
                        <a:t>Final Step in the onboarding process is to take everything live with the MSP.  Make sure the onboarding MSP team sends an email stating that the SLA has gone live, and expectations are clear.</a:t>
                      </a:r>
                    </a:p>
                  </a:txBody>
                  <a:tcPr marL="6858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lvl="0" indent="0" algn="l">
                        <a:lnSpc>
                          <a:spcPct val="100000"/>
                        </a:lnSpc>
                        <a:spcBef>
                          <a:spcPts val="300"/>
                        </a:spcBef>
                        <a:spcAft>
                          <a:spcPts val="300"/>
                        </a:spcAft>
                        <a:buFont typeface="Arial"/>
                        <a:buNone/>
                      </a:pPr>
                      <a:r>
                        <a:rPr lang="en-US" sz="1350" b="0" i="0" u="none" strike="noStrike" cap="none">
                          <a:solidFill>
                            <a:schemeClr val="dk1"/>
                          </a:solidFill>
                          <a:effectLst/>
                          <a:latin typeface="Calibri"/>
                          <a:cs typeface="Calibri"/>
                        </a:rPr>
                        <a:t>Email Confirmation on Go Live </a:t>
                      </a:r>
                      <a:endParaRPr lang="en-US" sz="1350" b="0" i="0" u="none" strike="noStrike" cap="none">
                        <a:solidFill>
                          <a:schemeClr val="dk1"/>
                        </a:solidFill>
                        <a:effectLst/>
                        <a:latin typeface="Calibri"/>
                        <a:cs typeface="Calibri"/>
                        <a:sym typeface="Arial"/>
                      </a:endParaRPr>
                    </a:p>
                  </a:txBody>
                  <a:tcPr marL="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lvl="0" indent="0" algn="l">
                        <a:lnSpc>
                          <a:spcPct val="100000"/>
                        </a:lnSpc>
                        <a:spcBef>
                          <a:spcPts val="300"/>
                        </a:spcBef>
                        <a:spcAft>
                          <a:spcPts val="300"/>
                        </a:spcAft>
                        <a:buFont typeface="Arial"/>
                        <a:buNone/>
                      </a:pPr>
                      <a:r>
                        <a:rPr lang="en-US" sz="1350" b="0" i="0" u="none" strike="noStrike" cap="none">
                          <a:solidFill>
                            <a:schemeClr val="dk1"/>
                          </a:solidFill>
                          <a:effectLst/>
                          <a:latin typeface="Calibri"/>
                          <a:cs typeface="Calibri"/>
                        </a:rPr>
                        <a:t>Deloitte recommends Cain Center for the Arts make sure the MSP sends an email confirmation stating that the SLA has gone live</a:t>
                      </a:r>
                      <a:endParaRPr lang="en-US" sz="1350" b="0" i="0" u="none" strike="noStrike" cap="none">
                        <a:solidFill>
                          <a:schemeClr val="dk1"/>
                        </a:solidFill>
                        <a:effectLst/>
                        <a:latin typeface="Calibri"/>
                        <a:cs typeface="Calibri"/>
                        <a:sym typeface="Arial"/>
                      </a:endParaRPr>
                    </a:p>
                  </a:txBody>
                  <a:tcPr marL="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245517481"/>
                  </a:ext>
                </a:extLst>
              </a:tr>
              <a:tr h="933423">
                <a:tc>
                  <a:txBody>
                    <a:bodyPr/>
                    <a:lstStyle/>
                    <a:p>
                      <a:pPr marL="182880" lvl="0" algn="l">
                        <a:spcBef>
                          <a:spcPts val="0"/>
                        </a:spcBef>
                        <a:spcAft>
                          <a:spcPts val="0"/>
                        </a:spcAft>
                        <a:buNone/>
                      </a:pPr>
                      <a:r>
                        <a:rPr lang="en-US" sz="1400" b="1" i="0">
                          <a:effectLst/>
                          <a:latin typeface="Calibri"/>
                          <a:ea typeface="Calibri" panose="020F0502020204030204" pitchFamily="34" charset="0"/>
                          <a:cs typeface="Calibri"/>
                        </a:rPr>
                        <a:t>Check in</a:t>
                      </a:r>
                    </a:p>
                  </a:txBody>
                  <a:tcPr marL="0" marR="68580" marT="0" marB="0" anchor="ctr">
                    <a:lnL w="0">
                      <a:no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lumMod val="85000"/>
                      </a:schemeClr>
                    </a:solidFill>
                  </a:tcPr>
                </a:tc>
                <a:tc>
                  <a:txBody>
                    <a:bodyPr/>
                    <a:lstStyle/>
                    <a:p>
                      <a:pPr marL="0" lvl="0" indent="0">
                        <a:lnSpc>
                          <a:spcPct val="100000"/>
                        </a:lnSpc>
                        <a:spcBef>
                          <a:spcPts val="300"/>
                        </a:spcBef>
                        <a:spcAft>
                          <a:spcPts val="300"/>
                        </a:spcAft>
                        <a:buFont typeface="Arial"/>
                        <a:buNone/>
                      </a:pPr>
                      <a:r>
                        <a:rPr lang="en-US" sz="1350" i="0">
                          <a:effectLst/>
                          <a:latin typeface="Calibri"/>
                          <a:ea typeface="Calibri" panose="020F0502020204030204" pitchFamily="34" charset="0"/>
                          <a:cs typeface="Calibri"/>
                        </a:rPr>
                        <a:t>Even after the onboarding is complete , the relationship with the new MSP is just beginning. It is important to continue to do your utmost to avoid any hiccups or misaligned expectations.</a:t>
                      </a:r>
                    </a:p>
                  </a:txBody>
                  <a:tcPr marL="6858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solidFill>
                  </a:tcPr>
                </a:tc>
                <a:tc>
                  <a:txBody>
                    <a:bodyPr/>
                    <a:lstStyle/>
                    <a:p>
                      <a:pPr marL="112713" lvl="0" indent="0" algn="l">
                        <a:lnSpc>
                          <a:spcPct val="100000"/>
                        </a:lnSpc>
                        <a:spcBef>
                          <a:spcPts val="300"/>
                        </a:spcBef>
                        <a:spcAft>
                          <a:spcPts val="300"/>
                        </a:spcAft>
                        <a:buFont typeface="Arial"/>
                        <a:buNone/>
                      </a:pPr>
                      <a:r>
                        <a:rPr lang="en-US" sz="1350" b="0" i="0" u="none" strike="noStrike" cap="none">
                          <a:solidFill>
                            <a:schemeClr val="dk1"/>
                          </a:solidFill>
                          <a:effectLst/>
                          <a:latin typeface="Calibri"/>
                          <a:cs typeface="Calibri"/>
                        </a:rPr>
                        <a:t>Relationship Management </a:t>
                      </a:r>
                      <a:endParaRPr lang="en-US" sz="1350" b="0" i="0" u="none" strike="noStrike" cap="none">
                        <a:solidFill>
                          <a:schemeClr val="dk1"/>
                        </a:solidFill>
                        <a:effectLst/>
                        <a:latin typeface="Calibri"/>
                        <a:cs typeface="Calibri"/>
                        <a:sym typeface="Arial"/>
                      </a:endParaRPr>
                    </a:p>
                  </a:txBody>
                  <a:tcPr marL="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solidFill>
                  </a:tcPr>
                </a:tc>
                <a:tc>
                  <a:txBody>
                    <a:bodyPr/>
                    <a:lstStyle/>
                    <a:p>
                      <a:pPr marL="112713" lvl="0" indent="0" algn="l">
                        <a:lnSpc>
                          <a:spcPct val="100000"/>
                        </a:lnSpc>
                        <a:spcBef>
                          <a:spcPts val="300"/>
                        </a:spcBef>
                        <a:spcAft>
                          <a:spcPts val="300"/>
                        </a:spcAft>
                        <a:buFont typeface="Arial"/>
                        <a:buNone/>
                      </a:pPr>
                      <a:r>
                        <a:rPr lang="en-US" sz="1350" b="0" i="0" u="none" strike="noStrike" cap="none">
                          <a:solidFill>
                            <a:schemeClr val="dk1"/>
                          </a:solidFill>
                          <a:effectLst/>
                          <a:latin typeface="Calibri"/>
                          <a:cs typeface="Calibri"/>
                        </a:rPr>
                        <a:t>Deloitte recommends Cain Center for the Arts establish relationship management with the MSP</a:t>
                      </a:r>
                      <a:endParaRPr lang="en-US" sz="1350" b="0" i="0" u="none" strike="noStrike" cap="none">
                        <a:solidFill>
                          <a:schemeClr val="dk1"/>
                        </a:solidFill>
                        <a:effectLst/>
                        <a:latin typeface="Calibri"/>
                        <a:cs typeface="Calibri"/>
                        <a:sym typeface="Arial"/>
                      </a:endParaRPr>
                    </a:p>
                  </a:txBody>
                  <a:tcPr marL="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solidFill>
                  </a:tcPr>
                </a:tc>
                <a:extLst>
                  <a:ext uri="{0D108BD9-81ED-4DB2-BD59-A6C34878D82A}">
                    <a16:rowId xmlns:a16="http://schemas.microsoft.com/office/drawing/2014/main" val="2108950762"/>
                  </a:ext>
                </a:extLst>
              </a:tr>
            </a:tbl>
          </a:graphicData>
        </a:graphic>
      </p:graphicFrame>
    </p:spTree>
    <p:extLst>
      <p:ext uri="{BB962C8B-B14F-4D97-AF65-F5344CB8AC3E}">
        <p14:creationId xmlns:p14="http://schemas.microsoft.com/office/powerpoint/2010/main" val="39855892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IT Support: 3</a:t>
            </a:r>
            <a:r>
              <a:rPr lang="en-US" sz="2400" b="1" baseline="30000">
                <a:latin typeface="Calibri" panose="020F0502020204030204" pitchFamily="34" charset="0"/>
                <a:cs typeface="Calibri" panose="020F0502020204030204" pitchFamily="34" charset="0"/>
              </a:rPr>
              <a:t>rd</a:t>
            </a:r>
            <a:r>
              <a:rPr lang="en-US" sz="2400" b="1">
                <a:latin typeface="Calibri" panose="020F0502020204030204" pitchFamily="34" charset="0"/>
                <a:cs typeface="Calibri" panose="020F0502020204030204" pitchFamily="34" charset="0"/>
              </a:rPr>
              <a:t> Party IT Service Partner / MSP</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2229692072"/>
              </p:ext>
            </p:extLst>
          </p:nvPr>
        </p:nvGraphicFramePr>
        <p:xfrm>
          <a:off x="530352" y="965056"/>
          <a:ext cx="11131296" cy="4099966"/>
        </p:xfrm>
        <a:graphic>
          <a:graphicData uri="http://schemas.openxmlformats.org/drawingml/2006/table">
            <a:tbl>
              <a:tblPr firstRow="1" bandRow="1">
                <a:tableStyleId>{5C22544A-7EE6-4342-B048-85BDC9FD1C3A}</a:tableStyleId>
              </a:tblPr>
              <a:tblGrid>
                <a:gridCol w="1479868">
                  <a:extLst>
                    <a:ext uri="{9D8B030D-6E8A-4147-A177-3AD203B41FA5}">
                      <a16:colId xmlns:a16="http://schemas.microsoft.com/office/drawing/2014/main" val="1980487662"/>
                    </a:ext>
                  </a:extLst>
                </a:gridCol>
                <a:gridCol w="3980809">
                  <a:extLst>
                    <a:ext uri="{9D8B030D-6E8A-4147-A177-3AD203B41FA5}">
                      <a16:colId xmlns:a16="http://schemas.microsoft.com/office/drawing/2014/main" val="827061533"/>
                    </a:ext>
                  </a:extLst>
                </a:gridCol>
                <a:gridCol w="3780413">
                  <a:extLst>
                    <a:ext uri="{9D8B030D-6E8A-4147-A177-3AD203B41FA5}">
                      <a16:colId xmlns:a16="http://schemas.microsoft.com/office/drawing/2014/main" val="1584367493"/>
                    </a:ext>
                  </a:extLst>
                </a:gridCol>
                <a:gridCol w="1890206">
                  <a:extLst>
                    <a:ext uri="{9D8B030D-6E8A-4147-A177-3AD203B41FA5}">
                      <a16:colId xmlns:a16="http://schemas.microsoft.com/office/drawing/2014/main" val="4132617637"/>
                    </a:ext>
                  </a:extLst>
                </a:gridCol>
              </a:tblGrid>
              <a:tr h="366166">
                <a:tc>
                  <a:txBody>
                    <a:bodyPr/>
                    <a:lstStyle/>
                    <a:p>
                      <a:pPr algn="ctr"/>
                      <a:r>
                        <a:rPr lang="en-US" sz="1600">
                          <a:solidFill>
                            <a:schemeClr val="bg1"/>
                          </a:solidFill>
                          <a:latin typeface="Calibri"/>
                          <a:cs typeface="Calibri"/>
                        </a:rPr>
                        <a:t>MSP</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Service Offerings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Pricing</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668375">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Charlotte Computer Partners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Founded in 2000, with over 20 years of experience in Charlotte for IT service needs.  Credentialed by multiple software &amp; hardware manufacturers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600" i="0">
                          <a:effectLst/>
                          <a:latin typeface="Calibri"/>
                          <a:ea typeface="Calibri" panose="020F0502020204030204" pitchFamily="34" charset="0"/>
                          <a:cs typeface="Calibri"/>
                        </a:rPr>
                        <a:t>Cloud Solutions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Managed Services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Network Security</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VOIP Solutions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Cyber Security Awareness Training</a:t>
                      </a:r>
                    </a:p>
                  </a:txBody>
                  <a:tcPr marL="0" marR="68580" marT="91440" marB="9144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Variable; </a:t>
                      </a:r>
                      <a:br>
                        <a:rPr lang="en-US" sz="1600" b="0" i="0" u="none" strike="noStrike" cap="none">
                          <a:solidFill>
                            <a:schemeClr val="dk1"/>
                          </a:solidFill>
                          <a:effectLst/>
                          <a:latin typeface="Calibri"/>
                          <a:cs typeface="Calibri"/>
                          <a:sym typeface="Arial"/>
                        </a:rPr>
                      </a:br>
                      <a:r>
                        <a:rPr lang="en-US" sz="1600" b="0" i="0" u="none" strike="noStrike" cap="none">
                          <a:solidFill>
                            <a:schemeClr val="dk1"/>
                          </a:solidFill>
                          <a:effectLst/>
                          <a:latin typeface="Calibri"/>
                          <a:cs typeface="Calibri"/>
                          <a:sym typeface="Arial"/>
                        </a:rPr>
                        <a:t>depending upon the Cain Center’s needs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1981195">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CLT Networks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Experienced MSP that services HOAs, apartment complexes, hotels, and smaller offices around the Charlotte area</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Setting up Internet access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Network Design &amp; Installation</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Traffic management</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Network monitoring</a:t>
                      </a:r>
                      <a:r>
                        <a:rPr lang="en-US" sz="1600" b="0" i="0" u="none" strike="noStrike" cap="none">
                          <a:solidFill>
                            <a:schemeClr val="dk1"/>
                          </a:solidFill>
                          <a:effectLst/>
                          <a:latin typeface="Calibri"/>
                          <a:cs typeface="Calibri"/>
                        </a:rPr>
                        <a:t> </a:t>
                      </a:r>
                      <a:r>
                        <a:rPr lang="en-US" sz="1600" b="0" i="0" u="none" strike="noStrike" cap="none">
                          <a:solidFill>
                            <a:schemeClr val="dk1"/>
                          </a:solidFill>
                          <a:effectLst/>
                          <a:latin typeface="Calibri"/>
                          <a:cs typeface="Calibri"/>
                          <a:sym typeface="Arial"/>
                        </a:rPr>
                        <a:t> and management</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Online backups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E-mail, web, &amp; DNS hosting (website)</a:t>
                      </a:r>
                    </a:p>
                  </a:txBody>
                  <a:tcPr marL="0" marR="68580" marT="91440" marB="9144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Variable;</a:t>
                      </a:r>
                      <a:br>
                        <a:rPr lang="en-US" sz="1600" b="0" i="0" u="none" strike="noStrike" cap="none">
                          <a:solidFill>
                            <a:schemeClr val="dk1"/>
                          </a:solidFill>
                          <a:effectLst/>
                          <a:latin typeface="Calibri"/>
                          <a:cs typeface="Calibri"/>
                          <a:sym typeface="Arial"/>
                        </a:rPr>
                      </a:br>
                      <a:r>
                        <a:rPr lang="en-US" sz="1600" b="0" i="0" u="none" strike="noStrike" cap="none">
                          <a:solidFill>
                            <a:schemeClr val="dk1"/>
                          </a:solidFill>
                          <a:effectLst/>
                          <a:latin typeface="Calibri"/>
                          <a:cs typeface="Calibri"/>
                          <a:sym typeface="Arial"/>
                        </a:rPr>
                        <a:t>depending upon the Cain Center’s needs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83352870"/>
                  </a:ext>
                </a:extLst>
              </a:tr>
            </a:tbl>
          </a:graphicData>
        </a:graphic>
      </p:graphicFrame>
      <p:sp>
        <p:nvSpPr>
          <p:cNvPr id="2" name="TextBox 1">
            <a:extLst>
              <a:ext uri="{FF2B5EF4-FFF2-40B4-BE49-F238E27FC236}">
                <a16:creationId xmlns:a16="http://schemas.microsoft.com/office/drawing/2014/main" id="{69632A2B-0A79-4560-9CCC-95D915506F93}"/>
              </a:ext>
            </a:extLst>
          </p:cNvPr>
          <p:cNvSpPr txBox="1"/>
          <p:nvPr/>
        </p:nvSpPr>
        <p:spPr>
          <a:xfrm>
            <a:off x="530352" y="5141188"/>
            <a:ext cx="11131296" cy="1384995"/>
          </a:xfrm>
          <a:prstGeom prst="rect">
            <a:avLst/>
          </a:prstGeom>
          <a:noFill/>
        </p:spPr>
        <p:txBody>
          <a:bodyPr wrap="square" lIns="0" tIns="0" rIns="0" bIns="0" rtlCol="0">
            <a:spAutoFit/>
          </a:bodyPr>
          <a:lstStyle/>
          <a:p>
            <a:pPr>
              <a:spcBef>
                <a:spcPts val="600"/>
              </a:spcBef>
              <a:buSzPct val="100000"/>
            </a:pPr>
            <a:r>
              <a:rPr lang="en-US" sz="1600" b="1">
                <a:solidFill>
                  <a:srgbClr val="313131"/>
                </a:solidFill>
                <a:latin typeface="Calibri" panose="020F0502020204030204" pitchFamily="34" charset="0"/>
                <a:cs typeface="Calibri" panose="020F0502020204030204" pitchFamily="34" charset="0"/>
              </a:rPr>
              <a:t>Deloitte recommends:</a:t>
            </a:r>
          </a:p>
          <a:p>
            <a:pPr>
              <a:spcBef>
                <a:spcPts val="600"/>
              </a:spcBef>
              <a:buSzPct val="100000"/>
            </a:pPr>
            <a:r>
              <a:rPr lang="en-US" sz="1600">
                <a:solidFill>
                  <a:srgbClr val="313131"/>
                </a:solidFill>
                <a:latin typeface="Calibri" panose="020F0502020204030204" pitchFamily="34" charset="0"/>
                <a:cs typeface="Calibri" panose="020F0502020204030204" pitchFamily="34" charset="0"/>
              </a:rPr>
              <a:t>The Cain Center engage in conversations with both vetted, </a:t>
            </a:r>
            <a:r>
              <a:rPr lang="en-US" sz="1600" b="1">
                <a:solidFill>
                  <a:srgbClr val="313131"/>
                </a:solidFill>
                <a:latin typeface="Calibri" panose="020F0502020204030204" pitchFamily="34" charset="0"/>
                <a:cs typeface="Calibri" panose="020F0502020204030204" pitchFamily="34" charset="0"/>
              </a:rPr>
              <a:t>Apparo</a:t>
            </a:r>
            <a:r>
              <a:rPr lang="en-US" sz="1600">
                <a:solidFill>
                  <a:srgbClr val="313131"/>
                </a:solidFill>
                <a:latin typeface="Calibri" panose="020F0502020204030204" pitchFamily="34" charset="0"/>
                <a:cs typeface="Calibri" panose="020F0502020204030204" pitchFamily="34" charset="0"/>
              </a:rPr>
              <a:t> recommended, MSPs to understand potential customized pricing, considering other recommendations in the presentation such as network design &amp; hardware offerings as well as inquire about various training offerings that could be provided to the Cain Center staff.</a:t>
            </a:r>
          </a:p>
          <a:p>
            <a:pPr>
              <a:spcBef>
                <a:spcPts val="600"/>
              </a:spcBef>
              <a:buSzPct val="100000"/>
            </a:pPr>
            <a:r>
              <a:rPr lang="en-US" sz="1600" b="1">
                <a:solidFill>
                  <a:srgbClr val="313131"/>
                </a:solidFill>
                <a:latin typeface="Calibri" panose="020F0502020204030204" pitchFamily="34" charset="0"/>
                <a:cs typeface="Calibri" panose="020F0502020204030204" pitchFamily="34" charset="0"/>
              </a:rPr>
              <a:t>Note: A blended approach may work best, depending upon if CCP or CLT-N do not have 100% service overlap</a:t>
            </a:r>
          </a:p>
        </p:txBody>
      </p:sp>
      <p:pic>
        <p:nvPicPr>
          <p:cNvPr id="7" name="Picture 6">
            <a:extLst>
              <a:ext uri="{FF2B5EF4-FFF2-40B4-BE49-F238E27FC236}">
                <a16:creationId xmlns:a16="http://schemas.microsoft.com/office/drawing/2014/main" id="{1B55521C-F0FC-48CC-8F21-8AF26B0034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4278" y="107751"/>
            <a:ext cx="880533" cy="731520"/>
          </a:xfrm>
          <a:prstGeom prst="rect">
            <a:avLst/>
          </a:prstGeom>
          <a:noFill/>
          <a:ln>
            <a:noFill/>
          </a:ln>
        </p:spPr>
      </p:pic>
    </p:spTree>
    <p:extLst>
      <p:ext uri="{BB962C8B-B14F-4D97-AF65-F5344CB8AC3E}">
        <p14:creationId xmlns:p14="http://schemas.microsoft.com/office/powerpoint/2010/main" val="28881352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IT Support: Data Backups</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1415191042"/>
              </p:ext>
            </p:extLst>
          </p:nvPr>
        </p:nvGraphicFramePr>
        <p:xfrm>
          <a:off x="530352" y="969264"/>
          <a:ext cx="11136929" cy="3042994"/>
        </p:xfrm>
        <a:graphic>
          <a:graphicData uri="http://schemas.openxmlformats.org/drawingml/2006/table">
            <a:tbl>
              <a:tblPr firstRow="1" bandRow="1">
                <a:tableStyleId>{5C22544A-7EE6-4342-B048-85BDC9FD1C3A}</a:tableStyleId>
              </a:tblPr>
              <a:tblGrid>
                <a:gridCol w="2112887">
                  <a:extLst>
                    <a:ext uri="{9D8B030D-6E8A-4147-A177-3AD203B41FA5}">
                      <a16:colId xmlns:a16="http://schemas.microsoft.com/office/drawing/2014/main" val="1980487662"/>
                    </a:ext>
                  </a:extLst>
                </a:gridCol>
                <a:gridCol w="5559073">
                  <a:extLst>
                    <a:ext uri="{9D8B030D-6E8A-4147-A177-3AD203B41FA5}">
                      <a16:colId xmlns:a16="http://schemas.microsoft.com/office/drawing/2014/main" val="827061533"/>
                    </a:ext>
                  </a:extLst>
                </a:gridCol>
                <a:gridCol w="3464969">
                  <a:extLst>
                    <a:ext uri="{9D8B030D-6E8A-4147-A177-3AD203B41FA5}">
                      <a16:colId xmlns:a16="http://schemas.microsoft.com/office/drawing/2014/main" val="1629191513"/>
                    </a:ext>
                  </a:extLst>
                </a:gridCol>
              </a:tblGrid>
              <a:tr h="357846">
                <a:tc>
                  <a:txBody>
                    <a:bodyPr/>
                    <a:lstStyle/>
                    <a:p>
                      <a:pPr algn="ctr"/>
                      <a:r>
                        <a:rPr lang="en-US" sz="1600">
                          <a:solidFill>
                            <a:schemeClr val="bg1"/>
                          </a:solidFill>
                          <a:latin typeface="Calibri"/>
                          <a:cs typeface="Calibri"/>
                        </a:rPr>
                        <a:t>Data Backup</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Pricing</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342574">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Microsoft OneDrive</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Included with Microsoft Office, Microsoft SharePoint is a Cloud-based storage solution that can be set to automatically sync &amp; backup a workstation’s files on a regular basis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Included with Office 365 Business Professional, currently up to 10 licenses are allowed for free to </a:t>
                      </a:r>
                      <a:br>
                        <a:rPr lang="en-US" sz="1600" b="0" i="0" u="none" strike="noStrike" cap="none">
                          <a:solidFill>
                            <a:schemeClr val="dk1"/>
                          </a:solidFill>
                          <a:effectLst/>
                          <a:latin typeface="Calibri"/>
                          <a:cs typeface="Calibri"/>
                          <a:sym typeface="Arial"/>
                        </a:rPr>
                      </a:br>
                      <a:r>
                        <a:rPr lang="en-US" sz="1600" b="0" i="0" u="none" strike="noStrike" cap="none">
                          <a:solidFill>
                            <a:schemeClr val="dk1"/>
                          </a:solidFill>
                          <a:effectLst/>
                          <a:latin typeface="Calibri"/>
                          <a:cs typeface="Calibri"/>
                          <a:sym typeface="Arial"/>
                        </a:rPr>
                        <a:t>Non-Profits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~1TB of Storage initially offered</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8444397"/>
                  </a:ext>
                </a:extLst>
              </a:tr>
              <a:tr h="1342574">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Cain Center NAS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Network-attached storage (NAS) is an on-site, centralized storage device that is connected to the local network via ethernet ports, allowing for on-site shared drive storage functionality, augmenting cloud storage abilities, and is often used to keep more sensitive/ sizable files “local” versus in the cloud  </a:t>
                      </a:r>
                      <a:endParaRPr lang="en-US" sz="1600" i="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$1,099</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378656915"/>
                  </a:ext>
                </a:extLst>
              </a:tr>
            </a:tbl>
          </a:graphicData>
        </a:graphic>
      </p:graphicFrame>
      <p:sp>
        <p:nvSpPr>
          <p:cNvPr id="6" name="TextBox 5">
            <a:extLst>
              <a:ext uri="{FF2B5EF4-FFF2-40B4-BE49-F238E27FC236}">
                <a16:creationId xmlns:a16="http://schemas.microsoft.com/office/drawing/2014/main" id="{8FDE11B4-1AE3-4500-BA7B-8607B1D7836D}"/>
              </a:ext>
            </a:extLst>
          </p:cNvPr>
          <p:cNvSpPr txBox="1"/>
          <p:nvPr/>
        </p:nvSpPr>
        <p:spPr>
          <a:xfrm>
            <a:off x="530352" y="4207375"/>
            <a:ext cx="11121305" cy="2562240"/>
          </a:xfrm>
          <a:prstGeom prst="rect">
            <a:avLst/>
          </a:prstGeom>
          <a:noFill/>
        </p:spPr>
        <p:txBody>
          <a:bodyPr wrap="square" lIns="0" tIns="0" rIns="0" bIns="0" rtlCol="0">
            <a:spAutoFit/>
          </a:bodyPr>
          <a:lstStyle/>
          <a:p>
            <a:pPr>
              <a:spcBef>
                <a:spcPts val="600"/>
              </a:spcBef>
              <a:buSzPct val="100000"/>
            </a:pPr>
            <a:r>
              <a:rPr lang="en-US" sz="1600" b="1">
                <a:latin typeface="Calibri" panose="020F0502020204030204" pitchFamily="34" charset="0"/>
                <a:cs typeface="Calibri" panose="020F0502020204030204" pitchFamily="34" charset="0"/>
              </a:rPr>
              <a:t>Deloitte recommends: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Backing up Microsoft OneDrive </a:t>
            </a:r>
            <a:r>
              <a:rPr lang="en-US" sz="1600" b="1" i="0" u="none" strike="noStrike" cap="none">
                <a:solidFill>
                  <a:schemeClr val="dk1"/>
                </a:solidFill>
                <a:effectLst/>
                <a:latin typeface="Calibri" panose="020F0502020204030204" pitchFamily="34" charset="0"/>
                <a:cs typeface="Calibri" panose="020F0502020204030204" pitchFamily="34" charset="0"/>
                <a:sym typeface="Arial"/>
              </a:rPr>
              <a:t>at least weekly</a:t>
            </a: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 howeve</a:t>
            </a:r>
            <a:r>
              <a:rPr lang="en-US" sz="1600">
                <a:solidFill>
                  <a:schemeClr val="dk1"/>
                </a:solidFill>
                <a:latin typeface="Calibri" panose="020F0502020204030204" pitchFamily="34" charset="0"/>
                <a:cs typeface="Calibri" panose="020F0502020204030204" pitchFamily="34" charset="0"/>
                <a:sym typeface="Arial"/>
              </a:rPr>
              <a:t>r,</a:t>
            </a: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 OneDrive can perform daily (or near-instant) backups of shared files depending on the Cain Center needs</a:t>
            </a:r>
          </a:p>
          <a:p>
            <a:pPr marL="457200" indent="-274320">
              <a:spcBef>
                <a:spcPts val="300"/>
              </a:spcBef>
              <a:spcAft>
                <a:spcPts val="300"/>
              </a:spcAft>
              <a:buFont typeface="Arial" panose="020B0604020202020204" pitchFamily="34" charset="0"/>
              <a:buChar char="•"/>
            </a:pPr>
            <a:r>
              <a:rPr lang="en-US" sz="1600">
                <a:latin typeface="Calibri" panose="020F0502020204030204" pitchFamily="34" charset="0"/>
                <a:ea typeface="Calibri" panose="020F0502020204030204" pitchFamily="34" charset="0"/>
                <a:cs typeface="Calibri" panose="020F0502020204030204" pitchFamily="34" charset="0"/>
              </a:rPr>
              <a:t>T</a:t>
            </a:r>
            <a:r>
              <a:rPr lang="en-US" sz="1600" i="0">
                <a:effectLst/>
                <a:latin typeface="Calibri" panose="020F0502020204030204" pitchFamily="34" charset="0"/>
                <a:ea typeface="Calibri" panose="020F0502020204030204" pitchFamily="34" charset="0"/>
                <a:cs typeface="Calibri" panose="020F0502020204030204" pitchFamily="34" charset="0"/>
              </a:rPr>
              <a:t>he purchase &amp; inclusion of a 24TB NAS drive on-site at the Cain Center to better allow for local, large or sensitive file storage with data backups scheduled </a:t>
            </a:r>
            <a:r>
              <a:rPr lang="en-US" sz="1600" b="1" i="0">
                <a:effectLst/>
                <a:latin typeface="Calibri" panose="020F0502020204030204" pitchFamily="34" charset="0"/>
                <a:ea typeface="Calibri" panose="020F0502020204030204" pitchFamily="34" charset="0"/>
                <a:cs typeface="Calibri" panose="020F0502020204030204" pitchFamily="34" charset="0"/>
              </a:rPr>
              <a:t>at least weekly </a:t>
            </a:r>
            <a:r>
              <a:rPr lang="en-US" sz="1600" i="0">
                <a:effectLst/>
                <a:latin typeface="Calibri" panose="020F0502020204030204" pitchFamily="34" charset="0"/>
                <a:ea typeface="Calibri" panose="020F0502020204030204" pitchFamily="34" charset="0"/>
                <a:cs typeface="Calibri" panose="020F0502020204030204" pitchFamily="34" charset="0"/>
              </a:rPr>
              <a:t>depending on the Cain Center needs.</a:t>
            </a:r>
          </a:p>
          <a:p>
            <a:pPr marL="457200" indent="-274320">
              <a:spcBef>
                <a:spcPts val="300"/>
              </a:spcBef>
              <a:spcAft>
                <a:spcPts val="300"/>
              </a:spcAft>
              <a:buFont typeface="Arial" panose="020B0604020202020204" pitchFamily="34" charset="0"/>
              <a:buChar char="•"/>
            </a:pPr>
            <a:endParaRPr lang="en-US" sz="1600" b="0" u="none" strike="noStrike" cap="none">
              <a:latin typeface="Calibri" panose="020F0502020204030204" pitchFamily="34" charset="0"/>
              <a:cs typeface="Calibri" panose="020F0502020204030204" pitchFamily="34" charset="0"/>
              <a:sym typeface="Arial"/>
            </a:endParaRPr>
          </a:p>
          <a:p>
            <a:pPr marL="182880">
              <a:spcBef>
                <a:spcPts val="300"/>
              </a:spcBef>
              <a:spcAft>
                <a:spcPts val="300"/>
              </a:spcAft>
            </a:pPr>
            <a:r>
              <a:rPr lang="en-US" sz="1600" b="1">
                <a:latin typeface="Calibri" panose="020F0502020204030204" pitchFamily="34" charset="0"/>
                <a:cs typeface="Calibri" panose="020F0502020204030204" pitchFamily="34" charset="0"/>
              </a:rPr>
              <a:t>Note:</a:t>
            </a:r>
            <a:r>
              <a:rPr lang="en-US" sz="1600">
                <a:latin typeface="Calibri" panose="020F0502020204030204" pitchFamily="34" charset="0"/>
                <a:cs typeface="Calibri" panose="020F0502020204030204" pitchFamily="34" charset="0"/>
              </a:rPr>
              <a:t> Once the Cain Center selects an MSP, there may be additional or alternative Data Backup sources &amp; processes to discuss, based on MSP input</a:t>
            </a:r>
            <a:endParaRPr lang="en-US" sz="1600" b="1">
              <a:latin typeface="Calibri" panose="020F0502020204030204" pitchFamily="34" charset="0"/>
              <a:cs typeface="Calibri" panose="020F0502020204030204" pitchFamily="34" charset="0"/>
            </a:endParaRPr>
          </a:p>
          <a:p>
            <a:pPr marL="182880">
              <a:spcBef>
                <a:spcPts val="300"/>
              </a:spcBef>
              <a:spcAft>
                <a:spcPts val="300"/>
              </a:spcAft>
            </a:pPr>
            <a:endParaRPr lang="en-US" sz="1600" b="0" i="0" u="none" strike="noStrike" cap="none">
              <a:solidFill>
                <a:schemeClr val="dk1"/>
              </a:solidFill>
              <a:effectLst/>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27701896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IT Support: Staff Training &amp; Cloud/VPN Guidance</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1673852633"/>
              </p:ext>
            </p:extLst>
          </p:nvPr>
        </p:nvGraphicFramePr>
        <p:xfrm>
          <a:off x="530352" y="969264"/>
          <a:ext cx="11131296" cy="4263353"/>
        </p:xfrm>
        <a:graphic>
          <a:graphicData uri="http://schemas.openxmlformats.org/drawingml/2006/table">
            <a:tbl>
              <a:tblPr firstRow="1" bandRow="1">
                <a:tableStyleId>{5C22544A-7EE6-4342-B048-85BDC9FD1C3A}</a:tableStyleId>
              </a:tblPr>
              <a:tblGrid>
                <a:gridCol w="1951591">
                  <a:extLst>
                    <a:ext uri="{9D8B030D-6E8A-4147-A177-3AD203B41FA5}">
                      <a16:colId xmlns:a16="http://schemas.microsoft.com/office/drawing/2014/main" val="1980487662"/>
                    </a:ext>
                  </a:extLst>
                </a:gridCol>
                <a:gridCol w="5509184">
                  <a:extLst>
                    <a:ext uri="{9D8B030D-6E8A-4147-A177-3AD203B41FA5}">
                      <a16:colId xmlns:a16="http://schemas.microsoft.com/office/drawing/2014/main" val="827061533"/>
                    </a:ext>
                  </a:extLst>
                </a:gridCol>
                <a:gridCol w="3670521">
                  <a:extLst>
                    <a:ext uri="{9D8B030D-6E8A-4147-A177-3AD203B41FA5}">
                      <a16:colId xmlns:a16="http://schemas.microsoft.com/office/drawing/2014/main" val="1584367493"/>
                    </a:ext>
                  </a:extLst>
                </a:gridCol>
              </a:tblGrid>
              <a:tr h="353515">
                <a:tc>
                  <a:txBody>
                    <a:bodyPr/>
                    <a:lstStyle/>
                    <a:p>
                      <a:pPr algn="ctr"/>
                      <a:r>
                        <a:rPr lang="en-US" sz="1600">
                          <a:solidFill>
                            <a:schemeClr val="bg1"/>
                          </a:solidFill>
                          <a:latin typeface="Calibri"/>
                          <a:cs typeface="Calibri"/>
                        </a:rPr>
                        <a:t>Trainings</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Benefits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306584">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Phishing Awareness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112713"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Phishing attempts often utilize spoofing techniques to gain access to privileged information, such as an email that appears to be from a financial institution requesting verification of log-in credentials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Training employees to recognize phishing attempts will increase the security of the organization, as employees are often the “last line of defense”</a:t>
                      </a:r>
                      <a:r>
                        <a:rPr lang="en-US" sz="1600" b="0" i="0" u="none" strike="noStrike" cap="none">
                          <a:solidFill>
                            <a:schemeClr val="dk1"/>
                          </a:solidFill>
                          <a:effectLst/>
                          <a:latin typeface="Calibri"/>
                          <a:cs typeface="Calibri"/>
                        </a:rPr>
                        <a:t> </a:t>
                      </a:r>
                      <a:endParaRPr lang="en-US" sz="1600" b="0" i="0" u="none" strike="noStrike" cap="none">
                        <a:solidFill>
                          <a:schemeClr val="dk1"/>
                        </a:solidFill>
                        <a:effectLst/>
                        <a:latin typeface="Calibri" panose="020F0502020204030204" pitchFamily="34" charset="0"/>
                        <a:cs typeface="Calibri" panose="020F0502020204030204" pitchFamily="34" charset="0"/>
                        <a:sym typeface="Arial"/>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8444397"/>
                  </a:ext>
                </a:extLst>
              </a:tr>
              <a:tr h="1301627">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Spoofing Awareness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112713"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Spoofing is often a disguised communication i.e., a website URL with a single letter changed, or an internal email, designed to manipulate a user into downloading infected software, or disclose sensitive information</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pPr>
                      <a:r>
                        <a:rPr lang="en-US" sz="1600" b="0" i="0" u="none" strike="noStrike" kern="1200" cap="none">
                          <a:solidFill>
                            <a:schemeClr val="dk1"/>
                          </a:solidFill>
                          <a:effectLst/>
                          <a:latin typeface="Calibri"/>
                          <a:ea typeface="+mn-ea"/>
                          <a:cs typeface="Calibri"/>
                          <a:sym typeface="Arial"/>
                        </a:rPr>
                        <a:t>Training employees to better identify attempts at spoofing will increase the security of the organization, as employees are often the “last line of defense”</a:t>
                      </a:r>
                      <a:endParaRPr lang="en-US" sz="1600" b="0" i="0" u="none" strike="noStrike" cap="none">
                        <a:solidFill>
                          <a:schemeClr val="dk1"/>
                        </a:solidFill>
                        <a:effectLst/>
                        <a:latin typeface="Calibri"/>
                        <a:cs typeface="Calibri"/>
                        <a:sym typeface="Arial"/>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1104767"/>
                  </a:ext>
                </a:extLst>
              </a:tr>
              <a:tr h="1301627">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IT Security</a:t>
                      </a:r>
                      <a:br>
                        <a:rPr lang="en-US" sz="1600" b="1" i="0">
                          <a:effectLst/>
                          <a:latin typeface="Calibri"/>
                          <a:ea typeface="Calibri" panose="020F0502020204030204" pitchFamily="34" charset="0"/>
                          <a:cs typeface="Calibri"/>
                        </a:rPr>
                      </a:br>
                      <a:r>
                        <a:rPr lang="en-US" sz="1600" b="1" i="0">
                          <a:effectLst/>
                          <a:latin typeface="Calibri"/>
                          <a:ea typeface="Calibri" panose="020F0502020204030204" pitchFamily="34" charset="0"/>
                          <a:cs typeface="Calibri"/>
                        </a:rPr>
                        <a:t>Best Practices</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112713"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IT Security best practices can encompass technology use (e.g., password requirements), access requirements (e.g., VPN usage when remotely working), and an array of other offerings (e.g., never using personal email to send sensitive files)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112713" marR="0" indent="0" algn="l">
                        <a:lnSpc>
                          <a:spcPct val="100000"/>
                        </a:lnSpc>
                        <a:spcBef>
                          <a:spcPts val="300"/>
                        </a:spcBef>
                        <a:spcAft>
                          <a:spcPts val="300"/>
                        </a:spcAft>
                        <a:buFont typeface="Arial" panose="020B0604020202020204" pitchFamily="34" charset="0"/>
                        <a:buNone/>
                        <a:tabLst>
                          <a:tab pos="112713" algn="l"/>
                        </a:tabLst>
                      </a:pPr>
                      <a:r>
                        <a:rPr lang="en-US" sz="1600" b="0" i="0" u="none" strike="noStrike" cap="none">
                          <a:solidFill>
                            <a:schemeClr val="dk1"/>
                          </a:solidFill>
                          <a:effectLst/>
                          <a:latin typeface="Calibri"/>
                          <a:cs typeface="Calibri"/>
                          <a:sym typeface="Arial"/>
                        </a:rPr>
                        <a:t>By implementing an array of technology use best practices, opportunities for security breeches or data loss are minimized</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9066396"/>
                  </a:ext>
                </a:extLst>
              </a:tr>
            </a:tbl>
          </a:graphicData>
        </a:graphic>
      </p:graphicFrame>
      <p:sp>
        <p:nvSpPr>
          <p:cNvPr id="5" name="TextBox 4">
            <a:extLst>
              <a:ext uri="{FF2B5EF4-FFF2-40B4-BE49-F238E27FC236}">
                <a16:creationId xmlns:a16="http://schemas.microsoft.com/office/drawing/2014/main" id="{7EBE9E0A-6A8E-4F9F-9658-E6DE155E2A93}"/>
              </a:ext>
            </a:extLst>
          </p:cNvPr>
          <p:cNvSpPr txBox="1"/>
          <p:nvPr/>
        </p:nvSpPr>
        <p:spPr>
          <a:xfrm>
            <a:off x="530352" y="5381218"/>
            <a:ext cx="11131296" cy="854080"/>
          </a:xfrm>
          <a:prstGeom prst="rect">
            <a:avLst/>
          </a:prstGeom>
          <a:noFill/>
        </p:spPr>
        <p:txBody>
          <a:bodyPr wrap="square" lIns="0" tIns="0" rIns="0" bIns="0" rtlCol="0">
            <a:spAutoFit/>
          </a:bodyPr>
          <a:lstStyle/>
          <a:p>
            <a:pPr>
              <a:spcBef>
                <a:spcPts val="600"/>
              </a:spcBef>
              <a:buSzPct val="100000"/>
            </a:pPr>
            <a:r>
              <a:rPr lang="en-US" sz="1600" b="1">
                <a:latin typeface="Calibri" panose="020F0502020204030204" pitchFamily="34" charset="0"/>
                <a:cs typeface="Calibri" panose="020F0502020204030204" pitchFamily="34" charset="0"/>
              </a:rPr>
              <a:t>Deloitte recommends:</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The Cain Center work with an MSP partner to develop phishing-detection and spoofing-awareness training for all staff members</a:t>
            </a:r>
          </a:p>
          <a:p>
            <a:pPr marL="457200" indent="-274320">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The Cain Center work with an MSP partner to develop up-to-date IT security practices for all staff members</a:t>
            </a:r>
          </a:p>
        </p:txBody>
      </p:sp>
    </p:spTree>
    <p:extLst>
      <p:ext uri="{BB962C8B-B14F-4D97-AF65-F5344CB8AC3E}">
        <p14:creationId xmlns:p14="http://schemas.microsoft.com/office/powerpoint/2010/main" val="341550702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4756AC-0D10-49F5-998F-B8ACEF674EF1}"/>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Table of Contents</a:t>
            </a:r>
          </a:p>
        </p:txBody>
      </p:sp>
      <p:graphicFrame>
        <p:nvGraphicFramePr>
          <p:cNvPr id="59" name="Table 58">
            <a:extLst>
              <a:ext uri="{FF2B5EF4-FFF2-40B4-BE49-F238E27FC236}">
                <a16:creationId xmlns:a16="http://schemas.microsoft.com/office/drawing/2014/main" id="{C3D396E2-372C-4CBF-9E5A-04272F3D3050}"/>
              </a:ext>
            </a:extLst>
          </p:cNvPr>
          <p:cNvGraphicFramePr>
            <a:graphicFrameLocks noGrp="1"/>
          </p:cNvGraphicFramePr>
          <p:nvPr>
            <p:extLst>
              <p:ext uri="{D42A27DB-BD31-4B8C-83A1-F6EECF244321}">
                <p14:modId xmlns:p14="http://schemas.microsoft.com/office/powerpoint/2010/main" val="4138603797"/>
              </p:ext>
            </p:extLst>
          </p:nvPr>
        </p:nvGraphicFramePr>
        <p:xfrm>
          <a:off x="1099850" y="1228499"/>
          <a:ext cx="9992300" cy="4524986"/>
        </p:xfrm>
        <a:graphic>
          <a:graphicData uri="http://schemas.openxmlformats.org/drawingml/2006/table">
            <a:tbl>
              <a:tblPr firstRow="1" bandRow="1">
                <a:tableStyleId>{6E25E649-3F16-4E02-A733-19D2CDBF48F0}</a:tableStyleId>
              </a:tblPr>
              <a:tblGrid>
                <a:gridCol w="8239961">
                  <a:extLst>
                    <a:ext uri="{9D8B030D-6E8A-4147-A177-3AD203B41FA5}">
                      <a16:colId xmlns:a16="http://schemas.microsoft.com/office/drawing/2014/main" val="4272310587"/>
                    </a:ext>
                  </a:extLst>
                </a:gridCol>
                <a:gridCol w="1752339">
                  <a:extLst>
                    <a:ext uri="{9D8B030D-6E8A-4147-A177-3AD203B41FA5}">
                      <a16:colId xmlns:a16="http://schemas.microsoft.com/office/drawing/2014/main" val="3613097140"/>
                    </a:ext>
                  </a:extLst>
                </a:gridCol>
              </a:tblGrid>
              <a:tr h="0">
                <a:tc>
                  <a:txBody>
                    <a:bodyPr/>
                    <a:lstStyle/>
                    <a:p>
                      <a:pPr marL="0" marR="0" indent="0" algn="l" defTabSz="914400" rtl="0" eaLnBrk="1" fontAlgn="auto" latinLnBrk="0" hangingPunct="1">
                        <a:lnSpc>
                          <a:spcPct val="130000"/>
                        </a:lnSpc>
                        <a:spcBef>
                          <a:spcPts val="100"/>
                        </a:spcBef>
                        <a:spcAft>
                          <a:spcPts val="0"/>
                        </a:spcAft>
                        <a:buClrTx/>
                        <a:buSzTx/>
                        <a:buFontTx/>
                        <a:buNone/>
                        <a:tabLst/>
                        <a:defRPr/>
                      </a:pPr>
                      <a:r>
                        <a:rPr lang="en-US" sz="1600" b="1" baseline="0">
                          <a:solidFill>
                            <a:schemeClr val="tx1"/>
                          </a:solidFill>
                          <a:latin typeface="Calibri" panose="020F0502020204030204" pitchFamily="34" charset="0"/>
                          <a:ea typeface="Open Sans" charset="0"/>
                          <a:cs typeface="Calibri" panose="020F0502020204030204" pitchFamily="34" charset="0"/>
                        </a:rPr>
                        <a:t>Topic</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30000"/>
                        </a:lnSpc>
                        <a:spcBef>
                          <a:spcPts val="100"/>
                        </a:spcBef>
                        <a:spcAft>
                          <a:spcPts val="0"/>
                        </a:spcAft>
                        <a:buClrTx/>
                        <a:buSzTx/>
                        <a:buFontTx/>
                        <a:buNone/>
                        <a:tabLst/>
                        <a:defRPr/>
                      </a:pPr>
                      <a:r>
                        <a:rPr lang="en-US" sz="1600" b="1" baseline="0">
                          <a:solidFill>
                            <a:schemeClr val="tx1"/>
                          </a:solidFill>
                          <a:latin typeface="Calibri" panose="020F0502020204030204" pitchFamily="34" charset="0"/>
                          <a:ea typeface="Open Sans" charset="0"/>
                          <a:cs typeface="Calibri" panose="020F0502020204030204" pitchFamily="34" charset="0"/>
                        </a:rPr>
                        <a:t>Slide #</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05676026"/>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904745163"/>
                  </a:ext>
                </a:extLst>
              </a:tr>
              <a:tr h="254189">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a:latin typeface="Calibri" panose="020F0502020204030204" pitchFamily="34" charset="0"/>
                          <a:cs typeface="Calibri" panose="020F0502020204030204" pitchFamily="34" charset="0"/>
                        </a:rPr>
                        <a:t>Project Overview                                                                                                                                                                                               3 - 8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indent="0" algn="l">
                        <a:buFont typeface="Arial" panose="020B0604020202020204" pitchFamily="34" charset="0"/>
                        <a:buNone/>
                      </a:pPr>
                      <a:endParaRPr lang="en-US" sz="140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165276059"/>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Overview &amp; Approach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437665"/>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Maturity Models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4 - 5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1164460"/>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Executive Summary &amp; Timelines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6 - 7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639366"/>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Current State Recap</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9406464"/>
                  </a:ext>
                </a:extLst>
              </a:tr>
              <a:tr h="0">
                <a:tc gridSpan="2">
                  <a:txBody>
                    <a:bodyPr/>
                    <a:lstStyle/>
                    <a:p>
                      <a:pPr marL="0" indent="0" algn="ctr">
                        <a:buFont typeface="Arial" panose="020B0604020202020204" pitchFamily="34" charset="0"/>
                        <a:buNone/>
                      </a:pPr>
                      <a:endParaRPr lang="en-US" sz="20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327457256"/>
                  </a:ext>
                </a:extLst>
              </a:tr>
              <a:tr h="254189">
                <a:tc gridSpan="2">
                  <a:txBody>
                    <a:bodyPr/>
                    <a:lstStyle/>
                    <a:p>
                      <a:pPr marL="0" indent="0" algn="l">
                        <a:buFont typeface="Arial" panose="020B0604020202020204" pitchFamily="34" charset="0"/>
                        <a:buNone/>
                      </a:pPr>
                      <a:r>
                        <a:rPr lang="en-US" sz="1400" b="1">
                          <a:latin typeface="Calibri" panose="020F0502020204030204" pitchFamily="34" charset="0"/>
                          <a:cs typeface="Calibri" panose="020F0502020204030204" pitchFamily="34" charset="0"/>
                        </a:rPr>
                        <a:t>Recommendations                                                                                                                                                                                            9 - 38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indent="0" algn="l">
                        <a:buFont typeface="Arial" panose="020B0604020202020204" pitchFamily="34" charset="0"/>
                        <a:buNone/>
                      </a:pPr>
                      <a:endParaRPr lang="en-US" sz="140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585874"/>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Infrastructure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9 - 12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805250"/>
                  </a:ext>
                </a:extLst>
              </a:tr>
              <a:tr h="423648">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IT Support &amp; Maintenance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13 - 21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9588406"/>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Software Applications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22 - 27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0599673"/>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Hardware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28 - 31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9176524"/>
                  </a:ext>
                </a:extLst>
              </a:tr>
              <a:tr h="254189">
                <a:tc>
                  <a:txBody>
                    <a:bodyPr/>
                    <a:lstStyle/>
                    <a:p>
                      <a:pPr marL="457200" lvl="1" indent="0" algn="l">
                        <a:buFont typeface="Arial" panose="020B0604020202020204" pitchFamily="34" charset="0"/>
                        <a:buNone/>
                      </a:pPr>
                      <a:r>
                        <a:rPr lang="en-US" sz="1400">
                          <a:latin typeface="Calibri" panose="020F0502020204030204" pitchFamily="34" charset="0"/>
                          <a:cs typeface="Calibri" panose="020F0502020204030204" pitchFamily="34" charset="0"/>
                        </a:rPr>
                        <a:t>Business Continuity Management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a:latin typeface="Calibri" panose="020F0502020204030204" pitchFamily="34" charset="0"/>
                          <a:cs typeface="Calibri" panose="020F0502020204030204" pitchFamily="34" charset="0"/>
                        </a:rPr>
                        <a:t>32 - 38</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7953423"/>
                  </a:ext>
                </a:extLst>
              </a:tr>
              <a:tr h="0">
                <a:tc gridSpan="2">
                  <a:txBody>
                    <a:bodyPr/>
                    <a:lstStyle/>
                    <a:p>
                      <a:pPr marL="0" indent="0" algn="ctr">
                        <a:buFont typeface="Arial" panose="020B0604020202020204" pitchFamily="34" charset="0"/>
                        <a:buNone/>
                      </a:pPr>
                      <a:endParaRPr lang="en-US" sz="20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6881522"/>
                  </a:ext>
                </a:extLst>
              </a:tr>
              <a:tr h="254189">
                <a:tc gridSpan="2">
                  <a:txBody>
                    <a:bodyPr/>
                    <a:lstStyle/>
                    <a:p>
                      <a:pPr marL="0" indent="0" algn="l">
                        <a:buFont typeface="Arial" panose="020B0604020202020204" pitchFamily="34" charset="0"/>
                        <a:buNone/>
                      </a:pPr>
                      <a:r>
                        <a:rPr lang="en-US" sz="1400" b="1" dirty="0">
                          <a:latin typeface="Calibri" panose="020F0502020204030204" pitchFamily="34" charset="0"/>
                          <a:cs typeface="Calibri" panose="020F0502020204030204" pitchFamily="34" charset="0"/>
                        </a:rPr>
                        <a:t>Appendix                                                                                                                                                                                                            39 - 42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indent="0" algn="l">
                        <a:buFont typeface="Arial" panose="020B0604020202020204" pitchFamily="34" charset="0"/>
                        <a:buNone/>
                      </a:pPr>
                      <a:endParaRPr lang="en-US" sz="1400">
                        <a:latin typeface="+mn-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710537526"/>
                  </a:ext>
                </a:extLst>
              </a:tr>
            </a:tbl>
          </a:graphicData>
        </a:graphic>
      </p:graphicFrame>
    </p:spTree>
    <p:extLst>
      <p:ext uri="{BB962C8B-B14F-4D97-AF65-F5344CB8AC3E}">
        <p14:creationId xmlns:p14="http://schemas.microsoft.com/office/powerpoint/2010/main" val="8448147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298935974"/>
              </p:ext>
            </p:extLst>
          </p:nvPr>
        </p:nvGraphicFramePr>
        <p:xfrm>
          <a:off x="530352" y="969264"/>
          <a:ext cx="11131296" cy="4389120"/>
        </p:xfrm>
        <a:graphic>
          <a:graphicData uri="http://schemas.openxmlformats.org/drawingml/2006/table">
            <a:tbl>
              <a:tblPr firstRow="1" bandRow="1">
                <a:tableStyleId>{5C22544A-7EE6-4342-B048-85BDC9FD1C3A}</a:tableStyleId>
              </a:tblPr>
              <a:tblGrid>
                <a:gridCol w="1541395">
                  <a:extLst>
                    <a:ext uri="{9D8B030D-6E8A-4147-A177-3AD203B41FA5}">
                      <a16:colId xmlns:a16="http://schemas.microsoft.com/office/drawing/2014/main" val="1980487662"/>
                    </a:ext>
                  </a:extLst>
                </a:gridCol>
                <a:gridCol w="2910179">
                  <a:extLst>
                    <a:ext uri="{9D8B030D-6E8A-4147-A177-3AD203B41FA5}">
                      <a16:colId xmlns:a16="http://schemas.microsoft.com/office/drawing/2014/main" val="827061533"/>
                    </a:ext>
                  </a:extLst>
                </a:gridCol>
                <a:gridCol w="2129013">
                  <a:extLst>
                    <a:ext uri="{9D8B030D-6E8A-4147-A177-3AD203B41FA5}">
                      <a16:colId xmlns:a16="http://schemas.microsoft.com/office/drawing/2014/main" val="1584367493"/>
                    </a:ext>
                  </a:extLst>
                </a:gridCol>
                <a:gridCol w="3019084">
                  <a:extLst>
                    <a:ext uri="{9D8B030D-6E8A-4147-A177-3AD203B41FA5}">
                      <a16:colId xmlns:a16="http://schemas.microsoft.com/office/drawing/2014/main" val="1629191513"/>
                    </a:ext>
                  </a:extLst>
                </a:gridCol>
                <a:gridCol w="1531625">
                  <a:extLst>
                    <a:ext uri="{9D8B030D-6E8A-4147-A177-3AD203B41FA5}">
                      <a16:colId xmlns:a16="http://schemas.microsoft.com/office/drawing/2014/main" val="3412252083"/>
                    </a:ext>
                  </a:extLst>
                </a:gridCol>
              </a:tblGrid>
              <a:tr h="222415">
                <a:tc>
                  <a:txBody>
                    <a:bodyPr/>
                    <a:lstStyle/>
                    <a:p>
                      <a:pPr algn="ctr"/>
                      <a:r>
                        <a:rPr lang="en-US" sz="1600">
                          <a:solidFill>
                            <a:schemeClr val="bg1"/>
                          </a:solidFill>
                          <a:latin typeface="Calibri"/>
                          <a:cs typeface="Calibri"/>
                        </a:rPr>
                        <a:t>Anti-Virus Brand</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Pros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Cons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Pricing</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2026920">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McAfee</a:t>
                      </a:r>
                    </a:p>
                  </a:txBody>
                  <a:tcPr marL="68580" marR="4572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McAfee Total Protection Ultimate is a full suite of anti-virus, file-shredder, firewall, VPN, &amp; security monitoring solution</a:t>
                      </a:r>
                    </a:p>
                  </a:txBody>
                  <a:tcPr marL="6858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468630" marR="0" indent="-285750" algn="l">
                        <a:lnSpc>
                          <a:spcPct val="100000"/>
                        </a:lnSpc>
                        <a:spcBef>
                          <a:spcPts val="300"/>
                        </a:spcBef>
                        <a:spcAft>
                          <a:spcPts val="300"/>
                        </a:spcAft>
                        <a:buFont typeface="Arial" panose="020B0604020202020204" pitchFamily="34" charset="0"/>
                        <a:buChar char="•"/>
                      </a:pPr>
                      <a:r>
                        <a:rPr lang="en-US" sz="1600" i="0">
                          <a:effectLst/>
                          <a:latin typeface="Calibri"/>
                          <a:ea typeface="Calibri" panose="020F0502020204030204" pitchFamily="34" charset="0"/>
                          <a:cs typeface="Calibri"/>
                        </a:rPr>
                        <a:t>All-in one package that allows for coverage of 10+ devices in addition to mobile device coverage</a:t>
                      </a:r>
                    </a:p>
                    <a:p>
                      <a:pPr marL="457200" marR="0" indent="-274320" algn="l">
                        <a:lnSpc>
                          <a:spcPct val="100000"/>
                        </a:lnSpc>
                        <a:spcBef>
                          <a:spcPts val="300"/>
                        </a:spcBef>
                        <a:spcAft>
                          <a:spcPts val="300"/>
                        </a:spcAft>
                        <a:buFont typeface="Arial" panose="020B0604020202020204" pitchFamily="34" charset="0"/>
                        <a:buChar char="•"/>
                      </a:pPr>
                      <a:r>
                        <a:rPr lang="en-US" sz="1600" i="0">
                          <a:effectLst/>
                          <a:latin typeface="Calibri"/>
                          <a:ea typeface="Calibri" panose="020F0502020204030204" pitchFamily="34" charset="0"/>
                          <a:cs typeface="Calibri"/>
                        </a:rPr>
                        <a:t>Firewall included</a:t>
                      </a:r>
                    </a:p>
                  </a:txBody>
                  <a:tcPr marL="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Limited to 5 devices if you purchase any lower-level software package</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Some benefits may be duplicative (access controls, etc.) with ISP/MSP offerings</a:t>
                      </a:r>
                    </a:p>
                  </a:txBody>
                  <a:tcPr marL="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$159.99/yr.</a:t>
                      </a:r>
                    </a:p>
                  </a:txBody>
                  <a:tcPr marL="6858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8444397"/>
                  </a:ext>
                </a:extLst>
              </a:tr>
              <a:tr h="2026920">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Symantec (Norton)</a:t>
                      </a:r>
                    </a:p>
                  </a:txBody>
                  <a:tcPr marL="68580" marR="4572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Norton 360 with LifeLock provides All-In-One, comprehensive protection for devices, identity, and online privacy; this includes LifeLock identity theft protection and a secure VPN when connecting through public Wi-Fi.</a:t>
                      </a:r>
                    </a:p>
                  </a:txBody>
                  <a:tcPr marL="6858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Firewall included</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500GB Cloud Backup included</a:t>
                      </a:r>
                    </a:p>
                  </a:txBody>
                  <a:tcPr marL="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Similarly priced offering (not shown) only allows for 5 devices, requiring the Cain Center to buy the more expensive offering</a:t>
                      </a:r>
                    </a:p>
                    <a:p>
                      <a:pPr marL="457200" marR="0" indent="-274320" algn="l">
                        <a:lnSpc>
                          <a:spcPct val="100000"/>
                        </a:lnSpc>
                        <a:spcBef>
                          <a:spcPts val="300"/>
                        </a:spcBef>
                        <a:spcAft>
                          <a:spcPts val="300"/>
                        </a:spcAft>
                        <a:buFont typeface="Arial" panose="020B0604020202020204" pitchFamily="34" charset="0"/>
                        <a:buChar char="•"/>
                      </a:pPr>
                      <a:r>
                        <a:rPr lang="en-US" sz="1600" b="0" i="0" u="none" strike="noStrike" cap="none">
                          <a:solidFill>
                            <a:schemeClr val="dk1"/>
                          </a:solidFill>
                          <a:effectLst/>
                          <a:latin typeface="Calibri"/>
                          <a:cs typeface="Calibri"/>
                          <a:sym typeface="Arial"/>
                        </a:rPr>
                        <a:t>Multiple benefits (401k, parental controls, etc.) are not of value to the Cain Center</a:t>
                      </a:r>
                    </a:p>
                  </a:txBody>
                  <a:tcPr marL="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$349.99/yr.</a:t>
                      </a:r>
                    </a:p>
                  </a:txBody>
                  <a:tcPr marL="68580" marR="4572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200915695"/>
                  </a:ext>
                </a:extLst>
              </a:tr>
            </a:tbl>
          </a:graphicData>
        </a:graphic>
      </p:graphicFrame>
      <p:sp>
        <p:nvSpPr>
          <p:cNvPr id="5" name="TextBox 4">
            <a:extLst>
              <a:ext uri="{FF2B5EF4-FFF2-40B4-BE49-F238E27FC236}">
                <a16:creationId xmlns:a16="http://schemas.microsoft.com/office/drawing/2014/main" id="{9B19034E-933E-4D3D-93AD-C4C86823238C}"/>
              </a:ext>
            </a:extLst>
          </p:cNvPr>
          <p:cNvSpPr txBox="1"/>
          <p:nvPr/>
        </p:nvSpPr>
        <p:spPr>
          <a:xfrm>
            <a:off x="530352" y="5480932"/>
            <a:ext cx="11252200" cy="815608"/>
          </a:xfrm>
          <a:prstGeom prst="rect">
            <a:avLst/>
          </a:prstGeom>
          <a:noFill/>
        </p:spPr>
        <p:txBody>
          <a:bodyPr wrap="square" lIns="0" tIns="0" rIns="0" bIns="0" rtlCol="0">
            <a:spAutoFit/>
          </a:bodyPr>
          <a:lstStyle/>
          <a:p>
            <a:pPr>
              <a:spcBef>
                <a:spcPts val="600"/>
              </a:spcBef>
              <a:buSzPct val="100000"/>
            </a:pPr>
            <a:r>
              <a:rPr lang="en-US" sz="1600" b="1">
                <a:latin typeface="Calibri" panose="020F0502020204030204" pitchFamily="34" charset="0"/>
                <a:cs typeface="Calibri" panose="020F0502020204030204" pitchFamily="34" charset="0"/>
              </a:rPr>
              <a:t>Deloitte recommends:</a:t>
            </a:r>
          </a:p>
          <a:p>
            <a:pPr>
              <a:spcBef>
                <a:spcPts val="600"/>
              </a:spcBef>
              <a:buSzPct val="100000"/>
            </a:pPr>
            <a:r>
              <a:rPr lang="en-US" sz="1600">
                <a:solidFill>
                  <a:schemeClr val="dk1"/>
                </a:solidFill>
                <a:latin typeface="Calibri" panose="020F0502020204030204" pitchFamily="34" charset="0"/>
                <a:cs typeface="Calibri" panose="020F0502020204030204" pitchFamily="34" charset="0"/>
                <a:sym typeface="Arial"/>
              </a:rPr>
              <a:t>T</a:t>
            </a:r>
            <a:r>
              <a:rPr lang="en-US" sz="1600" b="0" i="0" u="none" strike="noStrike" cap="none">
                <a:solidFill>
                  <a:schemeClr val="dk1"/>
                </a:solidFill>
                <a:effectLst/>
                <a:latin typeface="Calibri" panose="020F0502020204030204" pitchFamily="34" charset="0"/>
                <a:cs typeface="Calibri" panose="020F0502020204030204" pitchFamily="34" charset="0"/>
                <a:sym typeface="Arial"/>
              </a:rPr>
              <a:t>he Cain Center purchase the McAfee offering, as it allows for a higher number of covered devices at a lower cost, however, the Cain Center should discuss Anti-Virus offerings with an MSP to understand if there are additional, more tailored offerings available </a:t>
            </a:r>
            <a:endParaRPr lang="en-US" sz="1600" b="1">
              <a:latin typeface="Calibri" panose="020F0502020204030204" pitchFamily="34" charset="0"/>
              <a:cs typeface="Calibri" panose="020F0502020204030204" pitchFamily="34" charset="0"/>
            </a:endParaRPr>
          </a:p>
        </p:txBody>
      </p:sp>
      <p:sp>
        <p:nvSpPr>
          <p:cNvPr id="6" name="Title 3">
            <a:extLst>
              <a:ext uri="{FF2B5EF4-FFF2-40B4-BE49-F238E27FC236}">
                <a16:creationId xmlns:a16="http://schemas.microsoft.com/office/drawing/2014/main" id="{4FDD3C69-2FCA-4708-8B6F-4FAD23BB5C94}"/>
              </a:ext>
            </a:extLst>
          </p:cNvPr>
          <p:cNvSpPr txBox="1">
            <a:spLocks/>
          </p:cNvSpPr>
          <p:nvPr/>
        </p:nvSpPr>
        <p:spPr bwMode="gray">
          <a:xfrm>
            <a:off x="530352" y="402336"/>
            <a:ext cx="11252200" cy="69850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400" b="1">
                <a:latin typeface="Calibri" panose="020F0502020204030204" pitchFamily="34" charset="0"/>
                <a:cs typeface="Calibri" panose="020F0502020204030204" pitchFamily="34" charset="0"/>
              </a:rPr>
              <a:t>IT Support: Anti-Virus</a:t>
            </a:r>
          </a:p>
        </p:txBody>
      </p:sp>
    </p:spTree>
    <p:extLst>
      <p:ext uri="{BB962C8B-B14F-4D97-AF65-F5344CB8AC3E}">
        <p14:creationId xmlns:p14="http://schemas.microsoft.com/office/powerpoint/2010/main" val="58683756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IT Support: Cain Center Website Firewall Test + Recommendation</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3333193582"/>
              </p:ext>
            </p:extLst>
          </p:nvPr>
        </p:nvGraphicFramePr>
        <p:xfrm>
          <a:off x="530353" y="969264"/>
          <a:ext cx="11131295" cy="3255906"/>
        </p:xfrm>
        <a:graphic>
          <a:graphicData uri="http://schemas.openxmlformats.org/drawingml/2006/table">
            <a:tbl>
              <a:tblPr firstRow="1" bandRow="1">
                <a:tableStyleId>{5C22544A-7EE6-4342-B048-85BDC9FD1C3A}</a:tableStyleId>
              </a:tblPr>
              <a:tblGrid>
                <a:gridCol w="1857823">
                  <a:extLst>
                    <a:ext uri="{9D8B030D-6E8A-4147-A177-3AD203B41FA5}">
                      <a16:colId xmlns:a16="http://schemas.microsoft.com/office/drawing/2014/main" val="1980487662"/>
                    </a:ext>
                  </a:extLst>
                </a:gridCol>
                <a:gridCol w="6779013">
                  <a:extLst>
                    <a:ext uri="{9D8B030D-6E8A-4147-A177-3AD203B41FA5}">
                      <a16:colId xmlns:a16="http://schemas.microsoft.com/office/drawing/2014/main" val="827061533"/>
                    </a:ext>
                  </a:extLst>
                </a:gridCol>
                <a:gridCol w="2494459">
                  <a:extLst>
                    <a:ext uri="{9D8B030D-6E8A-4147-A177-3AD203B41FA5}">
                      <a16:colId xmlns:a16="http://schemas.microsoft.com/office/drawing/2014/main" val="1584367493"/>
                    </a:ext>
                  </a:extLst>
                </a:gridCol>
              </a:tblGrid>
              <a:tr h="363313">
                <a:tc>
                  <a:txBody>
                    <a:bodyPr/>
                    <a:lstStyle/>
                    <a:p>
                      <a:pPr algn="ctr"/>
                      <a:r>
                        <a:rPr lang="en-US" sz="1600">
                          <a:solidFill>
                            <a:schemeClr val="bg1"/>
                          </a:solidFill>
                          <a:latin typeface="Calibri"/>
                          <a:cs typeface="Calibri"/>
                        </a:rPr>
                        <a:t>Issue Type</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Severity Level </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2892593">
                <a:tc>
                  <a:txBody>
                    <a:bodyPr/>
                    <a:lstStyle/>
                    <a:p>
                      <a:pPr marL="182880" marR="0" lvl="0">
                        <a:spcBef>
                          <a:spcPts val="0"/>
                        </a:spcBef>
                        <a:spcAft>
                          <a:spcPts val="0"/>
                        </a:spcAft>
                        <a:buNone/>
                      </a:pPr>
                      <a:r>
                        <a:rPr lang="en-US" sz="1600" b="1" i="0">
                          <a:effectLst/>
                          <a:latin typeface="Calibri"/>
                          <a:cs typeface="Calibri"/>
                        </a:rPr>
                        <a:t>Burp Suite Scanner Report </a:t>
                      </a:r>
                      <a:endParaRPr lang="en-US" sz="1600">
                        <a:latin typeface="Calibri"/>
                        <a:cs typeface="Calibri"/>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171450" marR="0" indent="-171450">
                        <a:lnSpc>
                          <a:spcPct val="100000"/>
                        </a:lnSpc>
                        <a:spcBef>
                          <a:spcPts val="300"/>
                        </a:spcBef>
                        <a:spcAft>
                          <a:spcPts val="300"/>
                        </a:spcAft>
                        <a:buFont typeface="Arial" panose="020B0604020202020204" pitchFamily="34" charset="0"/>
                        <a:buChar char="•"/>
                      </a:pPr>
                      <a:r>
                        <a:rPr lang="en-US" sz="1600" b="1" i="0">
                          <a:effectLst/>
                          <a:latin typeface="Calibri"/>
                          <a:ea typeface="Calibri" panose="020F0502020204030204" pitchFamily="34" charset="0"/>
                          <a:cs typeface="Calibri"/>
                        </a:rPr>
                        <a:t>Strict Transport Security </a:t>
                      </a:r>
                      <a:r>
                        <a:rPr lang="en-US" sz="1600" i="0">
                          <a:effectLst/>
                          <a:latin typeface="Calibri"/>
                          <a:ea typeface="Calibri" panose="020F0502020204030204" pitchFamily="34" charset="0"/>
                          <a:cs typeface="Calibri"/>
                        </a:rPr>
                        <a:t>is not enforced when application fails to prevent users from connecting to it over unencrypted connections. An Attacker able to modify a legitimate user's network traffic could bypass the application's use of SSL/TLS encryption and use the application as a platform for attacks against its users. </a:t>
                      </a:r>
                    </a:p>
                    <a:p>
                      <a:pPr marL="171450" marR="0" lvl="0" indent="-171450">
                        <a:lnSpc>
                          <a:spcPct val="100000"/>
                        </a:lnSpc>
                        <a:spcBef>
                          <a:spcPts val="300"/>
                        </a:spcBef>
                        <a:spcAft>
                          <a:spcPts val="300"/>
                        </a:spcAft>
                        <a:buFont typeface="Arial" panose="020B0604020202020204" pitchFamily="34" charset="0"/>
                        <a:buChar char="•"/>
                      </a:pPr>
                      <a:r>
                        <a:rPr lang="en-US" sz="1600" i="0">
                          <a:effectLst/>
                          <a:latin typeface="Calibri"/>
                          <a:cs typeface="Calibri"/>
                        </a:rPr>
                        <a:t>To exploit this vulnerability, an attacker must be suitably positioned to intercept and modify the victims network traffic. </a:t>
                      </a:r>
                    </a:p>
                    <a:p>
                      <a:pPr marL="171450" marR="0" lvl="0" indent="-171450">
                        <a:lnSpc>
                          <a:spcPct val="100000"/>
                        </a:lnSpc>
                        <a:spcBef>
                          <a:spcPts val="300"/>
                        </a:spcBef>
                        <a:spcAft>
                          <a:spcPts val="300"/>
                        </a:spcAft>
                        <a:buFont typeface="Arial" panose="020B0604020202020204" pitchFamily="34" charset="0"/>
                        <a:buChar char="•"/>
                      </a:pPr>
                      <a:r>
                        <a:rPr lang="en-US" sz="1600" i="0">
                          <a:effectLst/>
                          <a:latin typeface="Calibri"/>
                          <a:cs typeface="Calibri"/>
                        </a:rPr>
                        <a:t>This scenario typically occurs when a client communicates with the server over an insecure connection such as public WIFI, or corporate that is shared with a compromised computer.  </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0" marR="0" indent="0" algn="ctr">
                        <a:lnSpc>
                          <a:spcPct val="100000"/>
                        </a:lnSpc>
                        <a:spcBef>
                          <a:spcPts val="300"/>
                        </a:spcBef>
                        <a:spcAft>
                          <a:spcPts val="300"/>
                        </a:spcAft>
                        <a:buFont typeface="Arial"/>
                        <a:buNone/>
                      </a:pPr>
                      <a:r>
                        <a:rPr lang="en-US" sz="1600" b="1" i="0" u="none">
                          <a:effectLst/>
                          <a:latin typeface="Calibri"/>
                          <a:cs typeface="Calibri"/>
                        </a:rPr>
                        <a:t>LOW</a:t>
                      </a:r>
                      <a:r>
                        <a:rPr lang="en-US" sz="1600" b="0" i="0" u="none">
                          <a:effectLst/>
                          <a:latin typeface="Calibri"/>
                          <a:cs typeface="Calibri"/>
                        </a:rPr>
                        <a:t> Impact Level </a:t>
                      </a:r>
                      <a:endParaRPr lang="en-US" sz="1600" b="0" i="0" u="none">
                        <a:effectLst/>
                        <a:latin typeface="Calibri"/>
                        <a:cs typeface="Calibri"/>
                        <a:sym typeface="Arial"/>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bl>
          </a:graphicData>
        </a:graphic>
      </p:graphicFrame>
      <p:sp>
        <p:nvSpPr>
          <p:cNvPr id="5" name="TextBox 4">
            <a:extLst>
              <a:ext uri="{FF2B5EF4-FFF2-40B4-BE49-F238E27FC236}">
                <a16:creationId xmlns:a16="http://schemas.microsoft.com/office/drawing/2014/main" id="{A539B081-748B-4831-A9FF-B8B858EFEABB}"/>
              </a:ext>
            </a:extLst>
          </p:cNvPr>
          <p:cNvSpPr txBox="1"/>
          <p:nvPr/>
        </p:nvSpPr>
        <p:spPr>
          <a:xfrm>
            <a:off x="530352" y="4424089"/>
            <a:ext cx="11131295" cy="1954381"/>
          </a:xfrm>
          <a:prstGeom prst="rect">
            <a:avLst/>
          </a:prstGeom>
          <a:noFill/>
        </p:spPr>
        <p:txBody>
          <a:bodyPr wrap="square" lIns="0" tIns="0" rIns="0" bIns="0" rtlCol="0">
            <a:spAutoFit/>
          </a:bodyPr>
          <a:lstStyle/>
          <a:p>
            <a:pPr>
              <a:spcBef>
                <a:spcPts val="600"/>
              </a:spcBef>
              <a:buSzPct val="100000"/>
            </a:pPr>
            <a:r>
              <a:rPr lang="en-US" sz="1600" b="1">
                <a:latin typeface="Calibri" panose="020F0502020204030204" pitchFamily="34" charset="0"/>
                <a:cs typeface="Calibri" panose="020F0502020204030204" pitchFamily="34" charset="0"/>
              </a:rPr>
              <a:t>Deloitte recommends:</a:t>
            </a:r>
          </a:p>
          <a:p>
            <a:pPr marL="285750" indent="-285750">
              <a:spcBef>
                <a:spcPts val="600"/>
              </a:spcBef>
              <a:buSzPct val="100000"/>
              <a:buFont typeface="Arial" panose="020B0604020202020204" pitchFamily="34" charset="0"/>
              <a:buChar char="•"/>
            </a:pPr>
            <a:r>
              <a:rPr lang="en-US" sz="1600" b="0" i="0" u="none" strike="noStrike" cap="none">
                <a:effectLst/>
                <a:latin typeface="Calibri" panose="020F0502020204030204" pitchFamily="34" charset="0"/>
                <a:cs typeface="Calibri" panose="020F0502020204030204" pitchFamily="34" charset="0"/>
              </a:rPr>
              <a:t>Cain Center for the Arts add the </a:t>
            </a:r>
            <a:r>
              <a:rPr lang="en-US" sz="1600" b="1" i="0" u="none" strike="noStrike" cap="none">
                <a:effectLst/>
                <a:latin typeface="Calibri" panose="020F0502020204030204" pitchFamily="34" charset="0"/>
                <a:cs typeface="Calibri" panose="020F0502020204030204" pitchFamily="34" charset="0"/>
              </a:rPr>
              <a:t>$14.99 </a:t>
            </a:r>
            <a:r>
              <a:rPr lang="en-US" sz="1600" b="0" i="0" u="none" strike="noStrike" cap="none">
                <a:effectLst/>
                <a:latin typeface="Calibri" panose="020F0502020204030204" pitchFamily="34" charset="0"/>
                <a:cs typeface="Calibri" panose="020F0502020204030204" pitchFamily="34" charset="0"/>
              </a:rPr>
              <a:t>security service to the website security plan.</a:t>
            </a:r>
          </a:p>
          <a:p>
            <a:pPr marL="285750" indent="-285750">
              <a:spcBef>
                <a:spcPts val="600"/>
              </a:spcBef>
              <a:buSzPct val="100000"/>
              <a:buFont typeface="Arial" panose="020B0604020202020204" pitchFamily="34" charset="0"/>
              <a:buChar char="•"/>
            </a:pPr>
            <a:r>
              <a:rPr lang="en-US" sz="1600">
                <a:latin typeface="Calibri" panose="020F0502020204030204" pitchFamily="34" charset="0"/>
                <a:cs typeface="Calibri" panose="020F0502020204030204" pitchFamily="34" charset="0"/>
              </a:rPr>
              <a:t>A</a:t>
            </a:r>
            <a:r>
              <a:rPr lang="en-US" sz="1600" b="0" i="0" u="none" strike="noStrike" cap="none">
                <a:effectLst/>
                <a:latin typeface="Calibri" panose="020F0502020204030204" pitchFamily="34" charset="0"/>
                <a:cs typeface="Calibri" panose="020F0502020204030204" pitchFamily="34" charset="0"/>
              </a:rPr>
              <a:t> Cain Center Website firewall test be completed at least once on a quarterly basis or when any change is added to the interface of the website. </a:t>
            </a:r>
            <a:br>
              <a:rPr lang="en-US" sz="1600" b="0" i="0" u="none" strike="noStrike" cap="none">
                <a:effectLst/>
                <a:latin typeface="Calibri" panose="020F0502020204030204" pitchFamily="34" charset="0"/>
                <a:cs typeface="Calibri" panose="020F0502020204030204" pitchFamily="34" charset="0"/>
              </a:rPr>
            </a:br>
            <a:endParaRPr lang="en-US" sz="1600" b="1">
              <a:latin typeface="Calibri" panose="020F0502020204030204" pitchFamily="34" charset="0"/>
              <a:cs typeface="Calibri" panose="020F0502020204030204" pitchFamily="34" charset="0"/>
            </a:endParaRPr>
          </a:p>
          <a:p>
            <a:pPr>
              <a:spcBef>
                <a:spcPts val="600"/>
              </a:spcBef>
              <a:buSzPct val="100000"/>
            </a:pPr>
            <a:r>
              <a:rPr lang="en-US" sz="1600" b="1">
                <a:latin typeface="Calibri" panose="020F0502020204030204" pitchFamily="34" charset="0"/>
                <a:cs typeface="Calibri" panose="020F0502020204030204" pitchFamily="34" charset="0"/>
              </a:rPr>
              <a:t>Note:</a:t>
            </a:r>
            <a:r>
              <a:rPr lang="en-US" sz="1600">
                <a:latin typeface="Calibri" panose="020F0502020204030204" pitchFamily="34" charset="0"/>
                <a:cs typeface="Calibri" panose="020F0502020204030204" pitchFamily="34" charset="0"/>
              </a:rPr>
              <a:t> In the future network design, the Cain Center will have additional firewall protections via a hardware device, and depending upon the MSP selection, additional website security may be available through the MSP.</a:t>
            </a:r>
            <a:endParaRPr lang="en-US" sz="16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4930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967C3-1426-4568-B99E-55601ED5F10B}"/>
              </a:ext>
            </a:extLst>
          </p:cNvPr>
          <p:cNvSpPr/>
          <p:nvPr/>
        </p:nvSpPr>
        <p:spPr bwMode="gray">
          <a:xfrm>
            <a:off x="-3858" y="963"/>
            <a:ext cx="12199714" cy="6325563"/>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Title 3">
            <a:extLst>
              <a:ext uri="{FF2B5EF4-FFF2-40B4-BE49-F238E27FC236}">
                <a16:creationId xmlns:a16="http://schemas.microsoft.com/office/drawing/2014/main" id="{84255330-8810-400C-8A2C-DD5A866D4633}"/>
              </a:ext>
            </a:extLst>
          </p:cNvPr>
          <p:cNvSpPr>
            <a:spLocks noGrp="1"/>
          </p:cNvSpPr>
          <p:nvPr>
            <p:ph type="title"/>
          </p:nvPr>
        </p:nvSpPr>
        <p:spPr>
          <a:xfrm>
            <a:off x="469900" y="2795617"/>
            <a:ext cx="10418233" cy="637492"/>
          </a:xfrm>
        </p:spPr>
        <p:txBody>
          <a:bodyPr/>
          <a:lstStyle/>
          <a:p>
            <a:r>
              <a:rPr lang="en-US" sz="4000">
                <a:latin typeface="Calibri" panose="020F0502020204030204" pitchFamily="34" charset="0"/>
                <a:ea typeface="+mj-lt"/>
                <a:cs typeface="Calibri" panose="020F0502020204030204" pitchFamily="34" charset="0"/>
              </a:rPr>
              <a:t>Software Applications</a:t>
            </a:r>
            <a:endParaRPr lang="en-US" sz="4000" b="0">
              <a:latin typeface="Calibri" panose="020F0502020204030204" pitchFamily="34" charset="0"/>
              <a:ea typeface="+mj-lt"/>
              <a:cs typeface="Calibri" panose="020F0502020204030204" pitchFamily="34" charset="0"/>
            </a:endParaRPr>
          </a:p>
        </p:txBody>
      </p:sp>
    </p:spTree>
    <p:extLst>
      <p:ext uri="{BB962C8B-B14F-4D97-AF65-F5344CB8AC3E}">
        <p14:creationId xmlns:p14="http://schemas.microsoft.com/office/powerpoint/2010/main" val="99968535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Object 94" hidden="1">
            <a:extLst>
              <a:ext uri="{FF2B5EF4-FFF2-40B4-BE49-F238E27FC236}">
                <a16:creationId xmlns:a16="http://schemas.microsoft.com/office/drawing/2014/main" id="{65A83502-262B-4AA7-A7F1-3284CE0A9A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95" name="Object 94" hidden="1">
                        <a:extLst>
                          <a:ext uri="{FF2B5EF4-FFF2-40B4-BE49-F238E27FC236}">
                            <a16:creationId xmlns:a16="http://schemas.microsoft.com/office/drawing/2014/main" id="{65A83502-262B-4AA7-A7F1-3284CE0A9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4" name="Title 93">
            <a:extLst>
              <a:ext uri="{FF2B5EF4-FFF2-40B4-BE49-F238E27FC236}">
                <a16:creationId xmlns:a16="http://schemas.microsoft.com/office/drawing/2014/main" id="{97F86C03-CFE2-41EC-8DD3-40A9C682295E}"/>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Software Applications Summary</a:t>
            </a:r>
          </a:p>
        </p:txBody>
      </p:sp>
      <p:graphicFrame>
        <p:nvGraphicFramePr>
          <p:cNvPr id="98" name="Table 97">
            <a:extLst>
              <a:ext uri="{FF2B5EF4-FFF2-40B4-BE49-F238E27FC236}">
                <a16:creationId xmlns:a16="http://schemas.microsoft.com/office/drawing/2014/main" id="{2AE1DA19-F834-49B7-BD4C-8365216D8698}"/>
              </a:ext>
            </a:extLst>
          </p:cNvPr>
          <p:cNvGraphicFramePr>
            <a:graphicFrameLocks noGrp="1"/>
          </p:cNvGraphicFramePr>
          <p:nvPr>
            <p:extLst>
              <p:ext uri="{D42A27DB-BD31-4B8C-83A1-F6EECF244321}">
                <p14:modId xmlns:p14="http://schemas.microsoft.com/office/powerpoint/2010/main" val="1037598500"/>
              </p:ext>
            </p:extLst>
          </p:nvPr>
        </p:nvGraphicFramePr>
        <p:xfrm>
          <a:off x="405939" y="1231836"/>
          <a:ext cx="10937010" cy="1712797"/>
        </p:xfrm>
        <a:graphic>
          <a:graphicData uri="http://schemas.openxmlformats.org/drawingml/2006/table">
            <a:tbl>
              <a:tblPr firstRow="1"/>
              <a:tblGrid>
                <a:gridCol w="729134">
                  <a:extLst>
                    <a:ext uri="{9D8B030D-6E8A-4147-A177-3AD203B41FA5}">
                      <a16:colId xmlns:a16="http://schemas.microsoft.com/office/drawing/2014/main" val="1767634632"/>
                    </a:ext>
                  </a:extLst>
                </a:gridCol>
                <a:gridCol w="729134">
                  <a:extLst>
                    <a:ext uri="{9D8B030D-6E8A-4147-A177-3AD203B41FA5}">
                      <a16:colId xmlns:a16="http://schemas.microsoft.com/office/drawing/2014/main" val="23138164"/>
                    </a:ext>
                  </a:extLst>
                </a:gridCol>
                <a:gridCol w="729134">
                  <a:extLst>
                    <a:ext uri="{9D8B030D-6E8A-4147-A177-3AD203B41FA5}">
                      <a16:colId xmlns:a16="http://schemas.microsoft.com/office/drawing/2014/main" val="1236820971"/>
                    </a:ext>
                  </a:extLst>
                </a:gridCol>
                <a:gridCol w="729134">
                  <a:extLst>
                    <a:ext uri="{9D8B030D-6E8A-4147-A177-3AD203B41FA5}">
                      <a16:colId xmlns:a16="http://schemas.microsoft.com/office/drawing/2014/main" val="1237507008"/>
                    </a:ext>
                  </a:extLst>
                </a:gridCol>
                <a:gridCol w="729134">
                  <a:extLst>
                    <a:ext uri="{9D8B030D-6E8A-4147-A177-3AD203B41FA5}">
                      <a16:colId xmlns:a16="http://schemas.microsoft.com/office/drawing/2014/main" val="2359154522"/>
                    </a:ext>
                  </a:extLst>
                </a:gridCol>
                <a:gridCol w="729134">
                  <a:extLst>
                    <a:ext uri="{9D8B030D-6E8A-4147-A177-3AD203B41FA5}">
                      <a16:colId xmlns:a16="http://schemas.microsoft.com/office/drawing/2014/main" val="1191398558"/>
                    </a:ext>
                  </a:extLst>
                </a:gridCol>
                <a:gridCol w="729134">
                  <a:extLst>
                    <a:ext uri="{9D8B030D-6E8A-4147-A177-3AD203B41FA5}">
                      <a16:colId xmlns:a16="http://schemas.microsoft.com/office/drawing/2014/main" val="2651700430"/>
                    </a:ext>
                  </a:extLst>
                </a:gridCol>
                <a:gridCol w="729134">
                  <a:extLst>
                    <a:ext uri="{9D8B030D-6E8A-4147-A177-3AD203B41FA5}">
                      <a16:colId xmlns:a16="http://schemas.microsoft.com/office/drawing/2014/main" val="289262443"/>
                    </a:ext>
                  </a:extLst>
                </a:gridCol>
                <a:gridCol w="729134">
                  <a:extLst>
                    <a:ext uri="{9D8B030D-6E8A-4147-A177-3AD203B41FA5}">
                      <a16:colId xmlns:a16="http://schemas.microsoft.com/office/drawing/2014/main" val="526076248"/>
                    </a:ext>
                  </a:extLst>
                </a:gridCol>
                <a:gridCol w="729134">
                  <a:extLst>
                    <a:ext uri="{9D8B030D-6E8A-4147-A177-3AD203B41FA5}">
                      <a16:colId xmlns:a16="http://schemas.microsoft.com/office/drawing/2014/main" val="1647347426"/>
                    </a:ext>
                  </a:extLst>
                </a:gridCol>
                <a:gridCol w="729134">
                  <a:extLst>
                    <a:ext uri="{9D8B030D-6E8A-4147-A177-3AD203B41FA5}">
                      <a16:colId xmlns:a16="http://schemas.microsoft.com/office/drawing/2014/main" val="2076608385"/>
                    </a:ext>
                  </a:extLst>
                </a:gridCol>
                <a:gridCol w="729134">
                  <a:extLst>
                    <a:ext uri="{9D8B030D-6E8A-4147-A177-3AD203B41FA5}">
                      <a16:colId xmlns:a16="http://schemas.microsoft.com/office/drawing/2014/main" val="2454193650"/>
                    </a:ext>
                  </a:extLst>
                </a:gridCol>
                <a:gridCol w="729134">
                  <a:extLst>
                    <a:ext uri="{9D8B030D-6E8A-4147-A177-3AD203B41FA5}">
                      <a16:colId xmlns:a16="http://schemas.microsoft.com/office/drawing/2014/main" val="855886545"/>
                    </a:ext>
                  </a:extLst>
                </a:gridCol>
                <a:gridCol w="729134">
                  <a:extLst>
                    <a:ext uri="{9D8B030D-6E8A-4147-A177-3AD203B41FA5}">
                      <a16:colId xmlns:a16="http://schemas.microsoft.com/office/drawing/2014/main" val="2795886685"/>
                    </a:ext>
                  </a:extLst>
                </a:gridCol>
                <a:gridCol w="729134">
                  <a:extLst>
                    <a:ext uri="{9D8B030D-6E8A-4147-A177-3AD203B41FA5}">
                      <a16:colId xmlns:a16="http://schemas.microsoft.com/office/drawing/2014/main" val="3867796392"/>
                    </a:ext>
                  </a:extLst>
                </a:gridCol>
              </a:tblGrid>
              <a:tr h="228600">
                <a:tc gridSpan="12">
                  <a:txBody>
                    <a:bodyPr/>
                    <a:lstStyle/>
                    <a:p>
                      <a:pPr algn="ctr"/>
                      <a:r>
                        <a:rPr lang="en-US" sz="1400" b="1" i="0" u="none" strike="noStrike" kern="1200">
                          <a:solidFill>
                            <a:schemeClr val="bg1"/>
                          </a:solidFill>
                          <a:effectLst/>
                          <a:latin typeface="Calibri"/>
                          <a:ea typeface="+mn-ea"/>
                          <a:cs typeface="Calibri"/>
                        </a:rPr>
                        <a:t>2022</a:t>
                      </a:r>
                      <a:endParaRPr lang="en-US" sz="1400" b="1" i="0" u="none" strike="noStrike">
                        <a:solidFill>
                          <a:schemeClr val="bg1"/>
                        </a:solidFill>
                        <a:effectLst/>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kern="1200">
                          <a:solidFill>
                            <a:schemeClr val="bg1"/>
                          </a:solidFill>
                          <a:effectLst/>
                          <a:latin typeface="Calibri" panose="020F0502020204030204" pitchFamily="34" charset="0"/>
                          <a:ea typeface="+mn-ea"/>
                          <a:cs typeface="+mn-cs"/>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b"/>
                      <a:r>
                        <a:rPr lang="en-US" sz="1050" b="1" i="0" u="none" strike="noStrike">
                          <a:solidFill>
                            <a:schemeClr val="bg1"/>
                          </a:solidFill>
                          <a:effectLst/>
                          <a:latin typeface="Calibri" panose="020F0502020204030204" pitchFamily="34" charset="0"/>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gridSpan="3">
                  <a:txBody>
                    <a:bodyPr/>
                    <a:lstStyle/>
                    <a:p>
                      <a:pPr algn="ctr" fontAlgn="b"/>
                      <a:r>
                        <a:rPr lang="en-US" sz="1400" b="1" i="0" u="none" strike="noStrike">
                          <a:solidFill>
                            <a:schemeClr val="bg1"/>
                          </a:solidFill>
                          <a:effectLst/>
                          <a:latin typeface="Calibri"/>
                          <a:cs typeface="Calibri"/>
                        </a:rPr>
                        <a:t>2023</a:t>
                      </a:r>
                      <a:endParaRPr lang="en-US" sz="1200" b="1" i="0" u="none" strike="noStrike">
                        <a:solidFill>
                          <a:schemeClr val="bg1"/>
                        </a:solidFill>
                        <a:effectLst/>
                        <a:latin typeface="Calibri"/>
                        <a:cs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a:solidFill>
                            <a:schemeClr val="bg1"/>
                          </a:solidFill>
                          <a:effectLst/>
                          <a:latin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5967547"/>
                  </a:ext>
                </a:extLst>
              </a:tr>
              <a:tr h="228600">
                <a:tc>
                  <a:txBody>
                    <a:bodyPr/>
                    <a:lstStyle/>
                    <a:p>
                      <a:pPr algn="ctr"/>
                      <a:r>
                        <a:rPr lang="en-US" sz="1200" b="1" i="0" u="none" strike="noStrike" kern="1200">
                          <a:solidFill>
                            <a:schemeClr val="tx1"/>
                          </a:solidFill>
                          <a:effectLst/>
                          <a:latin typeface="Calibri"/>
                          <a:ea typeface="+mn-ea"/>
                          <a:cs typeface="Calibri"/>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kern="1200">
                          <a:solidFill>
                            <a:schemeClr val="tx1"/>
                          </a:solidFill>
                          <a:effectLst/>
                          <a:latin typeface="Calibri"/>
                          <a:ea typeface="+mn-ea"/>
                          <a:cs typeface="Calibri"/>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80858130"/>
                  </a:ext>
                </a:extLst>
              </a:tr>
              <a:tr h="1255597">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dirty="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8494630"/>
                  </a:ext>
                </a:extLst>
              </a:tr>
            </a:tbl>
          </a:graphicData>
        </a:graphic>
      </p:graphicFrame>
      <p:sp>
        <p:nvSpPr>
          <p:cNvPr id="99" name="Arrow: Pentagon 98">
            <a:extLst>
              <a:ext uri="{FF2B5EF4-FFF2-40B4-BE49-F238E27FC236}">
                <a16:creationId xmlns:a16="http://schemas.microsoft.com/office/drawing/2014/main" id="{DF2A247B-ACD9-4F28-99B0-36B39619FC70}"/>
              </a:ext>
            </a:extLst>
          </p:cNvPr>
          <p:cNvSpPr/>
          <p:nvPr/>
        </p:nvSpPr>
        <p:spPr>
          <a:xfrm>
            <a:off x="3477666" y="1829707"/>
            <a:ext cx="1448817" cy="538497"/>
          </a:xfrm>
          <a:prstGeom prst="homePlate">
            <a:avLst/>
          </a:prstGeom>
          <a:solidFill>
            <a:schemeClr val="accent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dirty="0">
                <a:solidFill>
                  <a:srgbClr val="FFFFFF"/>
                </a:solidFill>
                <a:latin typeface="Calibri" panose="020F0502020204030204" pitchFamily="34" charset="0"/>
                <a:cs typeface="Calibri" panose="020F0502020204030204" pitchFamily="34" charset="0"/>
              </a:rPr>
              <a:t>Software Program (Office Suite &amp; Supporting Software)</a:t>
            </a:r>
            <a:endParaRPr kumimoji="0" lang="en-US" sz="1000" b="1"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100" name="TextBox 99">
            <a:extLst>
              <a:ext uri="{FF2B5EF4-FFF2-40B4-BE49-F238E27FC236}">
                <a16:creationId xmlns:a16="http://schemas.microsoft.com/office/drawing/2014/main" id="{616DA18D-7A91-4343-B41A-0CC79465B12E}"/>
              </a:ext>
            </a:extLst>
          </p:cNvPr>
          <p:cNvSpPr txBox="1"/>
          <p:nvPr/>
        </p:nvSpPr>
        <p:spPr>
          <a:xfrm>
            <a:off x="5216492" y="1897140"/>
            <a:ext cx="6091226" cy="354071"/>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aligns with MSP on recommended daily software (Office Suite) and supporting software (PDF reader, etc.) for purchase &amp; implementation </a:t>
            </a:r>
          </a:p>
        </p:txBody>
      </p:sp>
      <p:sp>
        <p:nvSpPr>
          <p:cNvPr id="101" name="Star: 5 Points 100">
            <a:extLst>
              <a:ext uri="{FF2B5EF4-FFF2-40B4-BE49-F238E27FC236}">
                <a16:creationId xmlns:a16="http://schemas.microsoft.com/office/drawing/2014/main" id="{018D5926-4F47-4251-A3AA-A3215A1C4409}"/>
              </a:ext>
            </a:extLst>
          </p:cNvPr>
          <p:cNvSpPr>
            <a:spLocks noChangeAspect="1"/>
          </p:cNvSpPr>
          <p:nvPr/>
        </p:nvSpPr>
        <p:spPr>
          <a:xfrm>
            <a:off x="4961714" y="1942845"/>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2" name="Arrow: Pentagon 101">
            <a:extLst>
              <a:ext uri="{FF2B5EF4-FFF2-40B4-BE49-F238E27FC236}">
                <a16:creationId xmlns:a16="http://schemas.microsoft.com/office/drawing/2014/main" id="{0805F5F2-BAF9-4CCD-97CC-6BEDEC6260AB}"/>
              </a:ext>
            </a:extLst>
          </p:cNvPr>
          <p:cNvSpPr/>
          <p:nvPr/>
        </p:nvSpPr>
        <p:spPr>
          <a:xfrm>
            <a:off x="3477666" y="2462183"/>
            <a:ext cx="1448817" cy="360909"/>
          </a:xfrm>
          <a:prstGeom prst="homePlate">
            <a:avLst/>
          </a:prstGeom>
          <a:solidFill>
            <a:schemeClr val="accent3"/>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Software Consolidation</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46A82ED-CCB9-400E-9B96-9E9A796B8C39}"/>
              </a:ext>
            </a:extLst>
          </p:cNvPr>
          <p:cNvSpPr/>
          <p:nvPr/>
        </p:nvSpPr>
        <p:spPr bwMode="gray">
          <a:xfrm>
            <a:off x="530352" y="3407792"/>
            <a:ext cx="2560320" cy="292608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1AE69E1-228A-40D7-9C2F-12D262038E7C}"/>
              </a:ext>
            </a:extLst>
          </p:cNvPr>
          <p:cNvSpPr/>
          <p:nvPr/>
        </p:nvSpPr>
        <p:spPr bwMode="gray">
          <a:xfrm>
            <a:off x="866106" y="3200527"/>
            <a:ext cx="1888813" cy="39919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Microsoft Office vs. Google Workspace</a:t>
            </a:r>
          </a:p>
        </p:txBody>
      </p:sp>
      <p:cxnSp>
        <p:nvCxnSpPr>
          <p:cNvPr id="6" name="Straight Connector 5">
            <a:extLst>
              <a:ext uri="{FF2B5EF4-FFF2-40B4-BE49-F238E27FC236}">
                <a16:creationId xmlns:a16="http://schemas.microsoft.com/office/drawing/2014/main" id="{26DEBB1E-CD8F-4AE5-9E79-6AB33E6E6E21}"/>
              </a:ext>
            </a:extLst>
          </p:cNvPr>
          <p:cNvCxnSpPr>
            <a:cxnSpLocks/>
          </p:cNvCxnSpPr>
          <p:nvPr/>
        </p:nvCxnSpPr>
        <p:spPr>
          <a:xfrm>
            <a:off x="523870" y="2998094"/>
            <a:ext cx="1093701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2EB1EDB-DC0E-42BF-AA50-4C5F4F6F6E80}"/>
              </a:ext>
            </a:extLst>
          </p:cNvPr>
          <p:cNvSpPr txBox="1"/>
          <p:nvPr/>
        </p:nvSpPr>
        <p:spPr>
          <a:xfrm>
            <a:off x="5180306" y="2419705"/>
            <a:ext cx="5532144" cy="354043"/>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discusses possible software for consolidation with MSP, based on Deloitte recommendations to determine if there are additional areas of consideration</a:t>
            </a:r>
          </a:p>
        </p:txBody>
      </p:sp>
      <p:sp>
        <p:nvSpPr>
          <p:cNvPr id="40" name="Star: 5 Points 39">
            <a:extLst>
              <a:ext uri="{FF2B5EF4-FFF2-40B4-BE49-F238E27FC236}">
                <a16:creationId xmlns:a16="http://schemas.microsoft.com/office/drawing/2014/main" id="{C3902A63-2D54-4E50-B436-EC413FF30263}"/>
              </a:ext>
            </a:extLst>
          </p:cNvPr>
          <p:cNvSpPr>
            <a:spLocks noChangeAspect="1"/>
          </p:cNvSpPr>
          <p:nvPr/>
        </p:nvSpPr>
        <p:spPr>
          <a:xfrm>
            <a:off x="4961714" y="2486527"/>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0005C442-1D86-41A3-91BD-A24363079CDB}"/>
              </a:ext>
            </a:extLst>
          </p:cNvPr>
          <p:cNvSpPr/>
          <p:nvPr/>
        </p:nvSpPr>
        <p:spPr bwMode="gray">
          <a:xfrm>
            <a:off x="3314124" y="3407792"/>
            <a:ext cx="2560320" cy="292608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BB03C7FD-5E20-461B-BC60-F417EF110F52}"/>
              </a:ext>
            </a:extLst>
          </p:cNvPr>
          <p:cNvSpPr/>
          <p:nvPr/>
        </p:nvSpPr>
        <p:spPr bwMode="gray">
          <a:xfrm>
            <a:off x="6097896" y="3407792"/>
            <a:ext cx="2560320" cy="292608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54" name="Rectangle 53">
            <a:extLst>
              <a:ext uri="{FF2B5EF4-FFF2-40B4-BE49-F238E27FC236}">
                <a16:creationId xmlns:a16="http://schemas.microsoft.com/office/drawing/2014/main" id="{B4B85E85-1F07-4D29-B0E2-CECAE7B793EB}"/>
              </a:ext>
            </a:extLst>
          </p:cNvPr>
          <p:cNvSpPr/>
          <p:nvPr/>
        </p:nvSpPr>
        <p:spPr bwMode="gray">
          <a:xfrm>
            <a:off x="8881669" y="3407792"/>
            <a:ext cx="2560320" cy="292608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B7761F47-B0C3-4FAB-B665-D4B267BE82AE}"/>
              </a:ext>
            </a:extLst>
          </p:cNvPr>
          <p:cNvSpPr/>
          <p:nvPr/>
        </p:nvSpPr>
        <p:spPr bwMode="gray">
          <a:xfrm>
            <a:off x="3562115" y="3200527"/>
            <a:ext cx="2064338" cy="39919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pPr>
            <a:r>
              <a:rPr lang="en-US" sz="1400" b="1">
                <a:latin typeface="Calibri" panose="020F0502020204030204" pitchFamily="34" charset="0"/>
                <a:cs typeface="Calibri" panose="020F0502020204030204" pitchFamily="34" charset="0"/>
              </a:rPr>
              <a:t>PDFs &amp; Digital Signatures</a:t>
            </a:r>
          </a:p>
        </p:txBody>
      </p:sp>
      <p:sp>
        <p:nvSpPr>
          <p:cNvPr id="69" name="TextBox 68">
            <a:extLst>
              <a:ext uri="{FF2B5EF4-FFF2-40B4-BE49-F238E27FC236}">
                <a16:creationId xmlns:a16="http://schemas.microsoft.com/office/drawing/2014/main" id="{B26BAC2A-0986-4CAE-9BAA-293C6496205A}"/>
              </a:ext>
            </a:extLst>
          </p:cNvPr>
          <p:cNvSpPr txBox="1"/>
          <p:nvPr/>
        </p:nvSpPr>
        <p:spPr>
          <a:xfrm>
            <a:off x="4837470" y="2891172"/>
            <a:ext cx="2517059"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KEY RECOMMENDATIONS</a:t>
            </a:r>
          </a:p>
        </p:txBody>
      </p:sp>
      <p:sp>
        <p:nvSpPr>
          <p:cNvPr id="70" name="Rectangle 69">
            <a:extLst>
              <a:ext uri="{FF2B5EF4-FFF2-40B4-BE49-F238E27FC236}">
                <a16:creationId xmlns:a16="http://schemas.microsoft.com/office/drawing/2014/main" id="{A9F1B500-BEA0-417F-97FF-61EF1BCE3EA0}"/>
              </a:ext>
            </a:extLst>
          </p:cNvPr>
          <p:cNvSpPr/>
          <p:nvPr/>
        </p:nvSpPr>
        <p:spPr bwMode="gray">
          <a:xfrm>
            <a:off x="6345887" y="3188637"/>
            <a:ext cx="2064338" cy="39919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pPr>
            <a:r>
              <a:rPr lang="en-US" sz="1400" b="1">
                <a:latin typeface="Calibri" panose="020F0502020204030204" pitchFamily="34" charset="0"/>
                <a:cs typeface="Calibri" panose="020F0502020204030204" pitchFamily="34" charset="0"/>
              </a:rPr>
              <a:t>Software Consolidation</a:t>
            </a:r>
          </a:p>
        </p:txBody>
      </p:sp>
      <p:sp>
        <p:nvSpPr>
          <p:cNvPr id="71" name="Rectangle 70">
            <a:extLst>
              <a:ext uri="{FF2B5EF4-FFF2-40B4-BE49-F238E27FC236}">
                <a16:creationId xmlns:a16="http://schemas.microsoft.com/office/drawing/2014/main" id="{6858475A-463C-4CDF-A25A-9C8802E24D09}"/>
              </a:ext>
            </a:extLst>
          </p:cNvPr>
          <p:cNvSpPr/>
          <p:nvPr/>
        </p:nvSpPr>
        <p:spPr bwMode="gray">
          <a:xfrm>
            <a:off x="9129660" y="3200527"/>
            <a:ext cx="2064338" cy="39919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pPr>
            <a:r>
              <a:rPr lang="en-US" sz="1400" b="1">
                <a:latin typeface="Calibri" panose="020F0502020204030204" pitchFamily="34" charset="0"/>
                <a:cs typeface="Calibri" panose="020F0502020204030204" pitchFamily="34" charset="0"/>
              </a:rPr>
              <a:t>Software Consolidation: Bulk Email</a:t>
            </a:r>
          </a:p>
        </p:txBody>
      </p:sp>
      <p:sp>
        <p:nvSpPr>
          <p:cNvPr id="72" name="TextBox 71">
            <a:extLst>
              <a:ext uri="{FF2B5EF4-FFF2-40B4-BE49-F238E27FC236}">
                <a16:creationId xmlns:a16="http://schemas.microsoft.com/office/drawing/2014/main" id="{70DBDC05-DC7D-44CA-B837-0B12E36301FA}"/>
              </a:ext>
            </a:extLst>
          </p:cNvPr>
          <p:cNvSpPr txBox="1"/>
          <p:nvPr/>
        </p:nvSpPr>
        <p:spPr>
          <a:xfrm>
            <a:off x="636780" y="3719137"/>
            <a:ext cx="2336428" cy="2400657"/>
          </a:xfrm>
          <a:prstGeom prst="rect">
            <a:avLst/>
          </a:prstGeom>
          <a:noFill/>
        </p:spPr>
        <p:txBody>
          <a:bodyPr wrap="square" lIns="0" tIns="0" rIns="0" bIns="0" rtlCol="0">
            <a:spAutoFit/>
          </a:bodyPr>
          <a:lstStyle/>
          <a:p>
            <a:pPr marL="2286">
              <a:buSzPct val="100000"/>
            </a:pPr>
            <a:r>
              <a:rPr lang="en-US" sz="1200" b="1" dirty="0">
                <a:solidFill>
                  <a:srgbClr val="313131"/>
                </a:solidFill>
                <a:latin typeface="Calibri" panose="020F0502020204030204" pitchFamily="34" charset="0"/>
                <a:cs typeface="Calibri" panose="020F0502020204030204" pitchFamily="34" charset="0"/>
              </a:rPr>
              <a:t>Microsoft Office</a:t>
            </a:r>
          </a:p>
          <a:p>
            <a:pPr marL="2286">
              <a:buSzPct val="100000"/>
            </a:pPr>
            <a:r>
              <a:rPr lang="en-US" sz="1200" dirty="0">
                <a:solidFill>
                  <a:srgbClr val="313131"/>
                </a:solidFill>
                <a:latin typeface="Calibri" panose="020F0502020204030204" pitchFamily="34" charset="0"/>
                <a:cs typeface="Calibri" panose="020F0502020204030204" pitchFamily="34" charset="0"/>
              </a:rPr>
              <a:t>Cain Center should focus on a Microsoft-focused solution as non-profits receive up to 10 free business licenses before incurring a charge</a:t>
            </a:r>
          </a:p>
          <a:p>
            <a:pPr marL="2286">
              <a:buSzPct val="100000"/>
            </a:pPr>
            <a:r>
              <a:rPr lang="en-US" sz="1200" dirty="0">
                <a:solidFill>
                  <a:srgbClr val="313131"/>
                </a:solidFill>
                <a:latin typeface="Calibri" panose="020F0502020204030204" pitchFamily="34" charset="0"/>
                <a:cs typeface="Calibri" panose="020F0502020204030204" pitchFamily="34" charset="0"/>
              </a:rPr>
              <a:t>Teams, OneDrive, SharePoint, &amp; MS Office Suite have cloud/shared functionality for easy co-working</a:t>
            </a:r>
          </a:p>
          <a:p>
            <a:pPr marL="2286">
              <a:buSzPct val="100000"/>
            </a:pPr>
            <a:endParaRPr lang="en-US" sz="1200" b="1" dirty="0">
              <a:solidFill>
                <a:srgbClr val="313131"/>
              </a:solidFill>
              <a:latin typeface="Calibri" panose="020F0502020204030204" pitchFamily="34" charset="0"/>
              <a:cs typeface="Calibri" panose="020F0502020204030204" pitchFamily="34" charset="0"/>
            </a:endParaRPr>
          </a:p>
          <a:p>
            <a:pPr marL="2286">
              <a:buSzPct val="100000"/>
            </a:pPr>
            <a:r>
              <a:rPr lang="en-US" sz="1200" b="1" dirty="0">
                <a:solidFill>
                  <a:srgbClr val="313131"/>
                </a:solidFill>
                <a:latin typeface="Calibri" panose="020F0502020204030204" pitchFamily="34" charset="0"/>
                <a:cs typeface="Calibri" panose="020F0502020204030204" pitchFamily="34" charset="0"/>
              </a:rPr>
              <a:t>Google Workspace</a:t>
            </a:r>
          </a:p>
          <a:p>
            <a:pPr marL="2286">
              <a:buSzPct val="100000"/>
            </a:pPr>
            <a:r>
              <a:rPr lang="en-US" sz="1200" dirty="0">
                <a:solidFill>
                  <a:srgbClr val="313131"/>
                </a:solidFill>
                <a:latin typeface="Calibri" panose="020F0502020204030204" pitchFamily="34" charset="0"/>
                <a:cs typeface="Calibri" panose="020F0502020204030204" pitchFamily="34" charset="0"/>
              </a:rPr>
              <a:t>Cancellation of Google Workspace results in savings of </a:t>
            </a:r>
            <a:r>
              <a:rPr lang="en-US" sz="1200" b="1" dirty="0">
                <a:solidFill>
                  <a:srgbClr val="313131"/>
                </a:solidFill>
                <a:latin typeface="Calibri" panose="020F0502020204030204" pitchFamily="34" charset="0"/>
                <a:cs typeface="Calibri" panose="020F0502020204030204" pitchFamily="34" charset="0"/>
              </a:rPr>
              <a:t>$576/yr.</a:t>
            </a:r>
            <a:endParaRPr lang="en-US" sz="1200" dirty="0">
              <a:solidFill>
                <a:srgbClr val="313131"/>
              </a:solidFill>
              <a:latin typeface="Calibri" panose="020F0502020204030204" pitchFamily="34" charset="0"/>
              <a:cs typeface="Calibri" panose="020F0502020204030204" pitchFamily="34" charset="0"/>
            </a:endParaRPr>
          </a:p>
          <a:p>
            <a:pPr marL="173736" indent="-171450">
              <a:buSzPct val="100000"/>
              <a:buFont typeface="Arial" panose="020B0604020202020204" pitchFamily="34" charset="0"/>
              <a:buChar char="•"/>
            </a:pPr>
            <a:endParaRPr lang="en-US" sz="1200" dirty="0">
              <a:solidFill>
                <a:srgbClr val="313131"/>
              </a:solidFill>
              <a:latin typeface="Calibri" panose="020F0502020204030204" pitchFamily="34" charset="0"/>
              <a:cs typeface="Calibri" panose="020F0502020204030204" pitchFamily="34" charset="0"/>
            </a:endParaRPr>
          </a:p>
        </p:txBody>
      </p:sp>
      <p:sp>
        <p:nvSpPr>
          <p:cNvPr id="73" name="TextBox 72">
            <a:extLst>
              <a:ext uri="{FF2B5EF4-FFF2-40B4-BE49-F238E27FC236}">
                <a16:creationId xmlns:a16="http://schemas.microsoft.com/office/drawing/2014/main" id="{E321005B-64AF-43D3-8CBA-73AAD1017F7C}"/>
              </a:ext>
            </a:extLst>
          </p:cNvPr>
          <p:cNvSpPr txBox="1"/>
          <p:nvPr/>
        </p:nvSpPr>
        <p:spPr>
          <a:xfrm>
            <a:off x="3371679" y="3719137"/>
            <a:ext cx="2406688" cy="2215991"/>
          </a:xfrm>
          <a:prstGeom prst="rect">
            <a:avLst/>
          </a:prstGeom>
          <a:noFill/>
        </p:spPr>
        <p:txBody>
          <a:bodyPr wrap="square" lIns="0" tIns="0" rIns="0" bIns="0" rtlCol="0">
            <a:spAutoFit/>
          </a:bodyPr>
          <a:lstStyle/>
          <a:p>
            <a:pPr marL="2286">
              <a:buSzPct val="100000"/>
            </a:pPr>
            <a:r>
              <a:rPr lang="en-US" sz="1200" b="1">
                <a:solidFill>
                  <a:srgbClr val="313131"/>
                </a:solidFill>
                <a:latin typeface="Calibri" panose="020F0502020204030204" pitchFamily="34" charset="0"/>
                <a:cs typeface="Calibri" panose="020F0502020204030204" pitchFamily="34" charset="0"/>
              </a:rPr>
              <a:t>Adobe Acrobat</a:t>
            </a:r>
          </a:p>
          <a:p>
            <a:pPr marL="2286">
              <a:buSzPct val="100000"/>
            </a:pPr>
            <a:r>
              <a:rPr lang="en-US" sz="1200">
                <a:solidFill>
                  <a:srgbClr val="313131"/>
                </a:solidFill>
                <a:latin typeface="Calibri" panose="020F0502020204030204" pitchFamily="34" charset="0"/>
                <a:cs typeface="Calibri" panose="020F0502020204030204" pitchFamily="34" charset="0"/>
              </a:rPr>
              <a:t>Adobe DC Pro should be selected for 2-3 licenses, as it possess the broadest functionality, including some Adobe Sign features: estimated cost of </a:t>
            </a:r>
            <a:r>
              <a:rPr lang="en-US" sz="1200" b="1">
                <a:solidFill>
                  <a:srgbClr val="313131"/>
                </a:solidFill>
                <a:latin typeface="Calibri" panose="020F0502020204030204" pitchFamily="34" charset="0"/>
                <a:cs typeface="Calibri" panose="020F0502020204030204" pitchFamily="34" charset="0"/>
              </a:rPr>
              <a:t>$612/yr.</a:t>
            </a:r>
            <a:r>
              <a:rPr lang="en-US" sz="1200">
                <a:solidFill>
                  <a:srgbClr val="313131"/>
                </a:solidFill>
                <a:latin typeface="Calibri" panose="020F0502020204030204" pitchFamily="34" charset="0"/>
                <a:cs typeface="Calibri" panose="020F0502020204030204" pitchFamily="34" charset="0"/>
              </a:rPr>
              <a:t> for 3 users</a:t>
            </a:r>
          </a:p>
          <a:p>
            <a:pPr marL="2286">
              <a:buSzPct val="100000"/>
            </a:pPr>
            <a:endParaRPr lang="en-US" sz="1200" b="1">
              <a:solidFill>
                <a:srgbClr val="313131"/>
              </a:solidFill>
              <a:latin typeface="Calibri" panose="020F0502020204030204" pitchFamily="34" charset="0"/>
              <a:cs typeface="Calibri" panose="020F0502020204030204" pitchFamily="34" charset="0"/>
            </a:endParaRPr>
          </a:p>
          <a:p>
            <a:pPr marL="2286">
              <a:buSzPct val="100000"/>
            </a:pPr>
            <a:r>
              <a:rPr lang="en-US" sz="1200" b="1">
                <a:solidFill>
                  <a:srgbClr val="313131"/>
                </a:solidFill>
                <a:latin typeface="Calibri" panose="020F0502020204030204" pitchFamily="34" charset="0"/>
                <a:cs typeface="Calibri" panose="020F0502020204030204" pitchFamily="34" charset="0"/>
              </a:rPr>
              <a:t>Nitro-PDF / DocuSign</a:t>
            </a:r>
          </a:p>
          <a:p>
            <a:pPr marL="2286">
              <a:buSzPct val="100000"/>
            </a:pPr>
            <a:r>
              <a:rPr lang="en-US" sz="1200">
                <a:solidFill>
                  <a:srgbClr val="313131"/>
                </a:solidFill>
                <a:latin typeface="Calibri" panose="020F0502020204030204" pitchFamily="34" charset="0"/>
                <a:cs typeface="Calibri" panose="020F0502020204030204" pitchFamily="34" charset="0"/>
              </a:rPr>
              <a:t>Nitro PDF &amp; DocuSign should be avoided, as both would need to be purchased to have functionality like Adobe DC Pro</a:t>
            </a:r>
          </a:p>
        </p:txBody>
      </p:sp>
      <p:sp>
        <p:nvSpPr>
          <p:cNvPr id="74" name="TextBox 73">
            <a:extLst>
              <a:ext uri="{FF2B5EF4-FFF2-40B4-BE49-F238E27FC236}">
                <a16:creationId xmlns:a16="http://schemas.microsoft.com/office/drawing/2014/main" id="{98A83BD9-C45C-4224-B1F7-675EA5953F0E}"/>
              </a:ext>
            </a:extLst>
          </p:cNvPr>
          <p:cNvSpPr txBox="1"/>
          <p:nvPr/>
        </p:nvSpPr>
        <p:spPr>
          <a:xfrm>
            <a:off x="6155450" y="3528224"/>
            <a:ext cx="2442856" cy="2769989"/>
          </a:xfrm>
          <a:prstGeom prst="rect">
            <a:avLst/>
          </a:prstGeom>
          <a:noFill/>
        </p:spPr>
        <p:txBody>
          <a:bodyPr wrap="square" lIns="0" tIns="0" rIns="0" bIns="0" rtlCol="0">
            <a:spAutoFit/>
          </a:bodyPr>
          <a:lstStyle/>
          <a:p>
            <a:r>
              <a:rPr lang="en-US" sz="1200" b="1">
                <a:latin typeface="Calibri" panose="020F0502020204030204" pitchFamily="34" charset="0"/>
                <a:cs typeface="Calibri" panose="020F0502020204030204" pitchFamily="34" charset="0"/>
              </a:rPr>
              <a:t>Zoom Pro</a:t>
            </a:r>
          </a:p>
          <a:p>
            <a:r>
              <a:rPr lang="en-US" sz="1200">
                <a:latin typeface="Calibri" panose="020F0502020204030204" pitchFamily="34" charset="0"/>
                <a:cs typeface="Calibri" panose="020F0502020204030204" pitchFamily="34" charset="0"/>
              </a:rPr>
              <a:t>Zoom should be kept, as it is utilized by the Cain Center BOD, and works in low bandwidth scenarios</a:t>
            </a:r>
          </a:p>
          <a:p>
            <a:endParaRPr lang="en-US" sz="1200" b="1">
              <a:latin typeface="Calibri" panose="020F0502020204030204" pitchFamily="34" charset="0"/>
              <a:cs typeface="Calibri" panose="020F0502020204030204" pitchFamily="34" charset="0"/>
            </a:endParaRPr>
          </a:p>
          <a:p>
            <a:r>
              <a:rPr lang="en-US" sz="1200" b="1">
                <a:latin typeface="Calibri" panose="020F0502020204030204" pitchFamily="34" charset="0"/>
                <a:cs typeface="Calibri" panose="020F0502020204030204" pitchFamily="34" charset="0"/>
              </a:rPr>
              <a:t>Doodle</a:t>
            </a:r>
            <a:endParaRPr lang="en-US" sz="1200">
              <a:latin typeface="Calibri" panose="020F0502020204030204" pitchFamily="34" charset="0"/>
              <a:cs typeface="Calibri" panose="020F0502020204030204" pitchFamily="34" charset="0"/>
            </a:endParaRPr>
          </a:p>
          <a:p>
            <a:r>
              <a:rPr lang="en-US" sz="1200">
                <a:latin typeface="Calibri" panose="020F0502020204030204" pitchFamily="34" charset="0"/>
                <a:cs typeface="Calibri" panose="020F0502020204030204" pitchFamily="34" charset="0"/>
              </a:rPr>
              <a:t>Doodle should be kept, as the core function of “viewing” calendar openings reduces emails for Cain Center ED</a:t>
            </a:r>
          </a:p>
          <a:p>
            <a:endParaRPr lang="en-US" sz="1200">
              <a:latin typeface="Calibri" panose="020F0502020204030204" pitchFamily="34" charset="0"/>
              <a:cs typeface="Calibri" panose="020F0502020204030204" pitchFamily="34" charset="0"/>
            </a:endParaRPr>
          </a:p>
          <a:p>
            <a:r>
              <a:rPr lang="en-US" sz="1200" b="1">
                <a:latin typeface="Calibri" panose="020F0502020204030204" pitchFamily="34" charset="0"/>
                <a:cs typeface="Calibri" panose="020F0502020204030204" pitchFamily="34" charset="0"/>
              </a:rPr>
              <a:t>Egnyte</a:t>
            </a:r>
          </a:p>
          <a:p>
            <a:r>
              <a:rPr lang="en-US" sz="1200">
                <a:solidFill>
                  <a:srgbClr val="313131"/>
                </a:solidFill>
                <a:latin typeface="Calibri" panose="020F0502020204030204" pitchFamily="34" charset="0"/>
                <a:cs typeface="Calibri" panose="020F0502020204030204" pitchFamily="34" charset="0"/>
              </a:rPr>
              <a:t>Microsoft SharePoint is included in MS Office, allowing the Cain Center to retire Egnyte and save </a:t>
            </a:r>
            <a:r>
              <a:rPr lang="en-US" sz="1200" b="1">
                <a:solidFill>
                  <a:srgbClr val="313131"/>
                </a:solidFill>
                <a:latin typeface="Calibri" panose="020F0502020204030204" pitchFamily="34" charset="0"/>
                <a:cs typeface="Calibri" panose="020F0502020204030204" pitchFamily="34" charset="0"/>
              </a:rPr>
              <a:t>$540/yr.</a:t>
            </a:r>
            <a:endParaRPr lang="en-US" sz="1200">
              <a:solidFill>
                <a:srgbClr val="313131"/>
              </a:solidFill>
              <a:latin typeface="Calibri" panose="020F050202020403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DBD20664-AE3F-4D9B-9009-B7F0E16D4889}"/>
              </a:ext>
            </a:extLst>
          </p:cNvPr>
          <p:cNvSpPr txBox="1"/>
          <p:nvPr/>
        </p:nvSpPr>
        <p:spPr>
          <a:xfrm>
            <a:off x="8939222" y="3643118"/>
            <a:ext cx="2368450" cy="2769989"/>
          </a:xfrm>
          <a:prstGeom prst="rect">
            <a:avLst/>
          </a:prstGeom>
          <a:noFill/>
        </p:spPr>
        <p:txBody>
          <a:bodyPr wrap="square" lIns="0" tIns="0" rIns="0" bIns="0" rtlCol="0">
            <a:spAutoFit/>
          </a:bodyPr>
          <a:lstStyle/>
          <a:p>
            <a:r>
              <a:rPr lang="en-US" sz="1200" b="1">
                <a:latin typeface="Calibri" panose="020F0502020204030204" pitchFamily="34" charset="0"/>
                <a:cs typeface="Calibri" panose="020F0502020204030204" pitchFamily="34" charset="0"/>
              </a:rPr>
              <a:t>MailChimp</a:t>
            </a:r>
          </a:p>
          <a:p>
            <a:r>
              <a:rPr lang="en-US" sz="1200">
                <a:latin typeface="Calibri" panose="020F0502020204030204" pitchFamily="34" charset="0"/>
                <a:cs typeface="Calibri" panose="020F0502020204030204" pitchFamily="34" charset="0"/>
              </a:rPr>
              <a:t>The Cain Center should maintain its relationship with MailChimp for bulk email needs</a:t>
            </a:r>
          </a:p>
          <a:p>
            <a:endParaRPr lang="en-US" sz="1200" b="1">
              <a:latin typeface="Calibri" panose="020F0502020204030204" pitchFamily="34" charset="0"/>
              <a:cs typeface="Calibri" panose="020F0502020204030204" pitchFamily="34" charset="0"/>
            </a:endParaRPr>
          </a:p>
          <a:p>
            <a:r>
              <a:rPr lang="en-US" sz="1200" b="1">
                <a:latin typeface="Calibri" panose="020F0502020204030204" pitchFamily="34" charset="0"/>
                <a:cs typeface="Calibri" panose="020F0502020204030204" pitchFamily="34" charset="0"/>
              </a:rPr>
              <a:t>Neon CRM</a:t>
            </a:r>
          </a:p>
          <a:p>
            <a:r>
              <a:rPr lang="en-US" sz="1200">
                <a:latin typeface="Calibri" panose="020F0502020204030204" pitchFamily="34" charset="0"/>
                <a:cs typeface="Calibri" panose="020F0502020204030204" pitchFamily="34" charset="0"/>
              </a:rPr>
              <a:t>Retain Neon CRM to all for continued management of Donor materials, allowing for separate email communications outside of MailChimp</a:t>
            </a:r>
          </a:p>
          <a:p>
            <a:pPr marL="228600" indent="-228600">
              <a:buFont typeface="+mj-lt"/>
              <a:buAutoNum type="arabicPeriod"/>
            </a:pPr>
            <a:endParaRPr lang="en-US" sz="1200">
              <a:latin typeface="Calibri" panose="020F0502020204030204" pitchFamily="34" charset="0"/>
              <a:cs typeface="Calibri" panose="020F0502020204030204" pitchFamily="34" charset="0"/>
            </a:endParaRPr>
          </a:p>
          <a:p>
            <a:r>
              <a:rPr lang="en-US" sz="1200" b="1">
                <a:latin typeface="Calibri" panose="020F0502020204030204" pitchFamily="34" charset="0"/>
                <a:cs typeface="Calibri" panose="020F0502020204030204" pitchFamily="34" charset="0"/>
              </a:rPr>
              <a:t>Office Ticketing Software</a:t>
            </a:r>
          </a:p>
          <a:p>
            <a:r>
              <a:rPr lang="en-US" sz="1200">
                <a:latin typeface="Calibri" panose="020F0502020204030204" pitchFamily="34" charset="0"/>
                <a:cs typeface="Calibri" panose="020F0502020204030204" pitchFamily="34" charset="0"/>
              </a:rPr>
              <a:t>Out of Scope</a:t>
            </a:r>
          </a:p>
          <a:p>
            <a:endParaRPr lang="en-US" sz="1100">
              <a:solidFill>
                <a:srgbClr val="313131"/>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DDEEE06F-6DAF-491F-A370-3A298A5CAFDF}"/>
              </a:ext>
            </a:extLst>
          </p:cNvPr>
          <p:cNvSpPr txBox="1"/>
          <p:nvPr/>
        </p:nvSpPr>
        <p:spPr>
          <a:xfrm>
            <a:off x="9173583" y="9814"/>
            <a:ext cx="3018417" cy="846386"/>
          </a:xfrm>
          <a:prstGeom prst="rect">
            <a:avLst/>
          </a:prstGeom>
          <a:noFill/>
        </p:spPr>
        <p:txBody>
          <a:bodyPr wrap="square" lIns="0" tIns="0" rIns="0" bIns="0" rtlCol="0">
            <a:spAutoFit/>
          </a:bodyPr>
          <a:lstStyle/>
          <a:p>
            <a:pPr>
              <a:spcBef>
                <a:spcPts val="600"/>
              </a:spcBef>
              <a:buSzPct val="100000"/>
            </a:pPr>
            <a:r>
              <a:rPr lang="en-US" sz="1100" b="1" dirty="0">
                <a:solidFill>
                  <a:srgbClr val="313131"/>
                </a:solidFill>
              </a:rPr>
              <a:t>Note:</a:t>
            </a:r>
            <a:r>
              <a:rPr lang="en-US" sz="1100" dirty="0">
                <a:solidFill>
                  <a:srgbClr val="313131"/>
                </a:solidFill>
              </a:rPr>
              <a:t> Timeline is illustrative, with emphasis on decision planning; decision-making process would occur over a similar length of time after the start of the Cain Center’s new fiscal year in July 2022.</a:t>
            </a:r>
            <a:endParaRPr lang="en-US" sz="1100" b="1" dirty="0">
              <a:solidFill>
                <a:srgbClr val="313131"/>
              </a:solidFill>
            </a:endParaRPr>
          </a:p>
        </p:txBody>
      </p:sp>
    </p:spTree>
    <p:extLst>
      <p:ext uri="{BB962C8B-B14F-4D97-AF65-F5344CB8AC3E}">
        <p14:creationId xmlns:p14="http://schemas.microsoft.com/office/powerpoint/2010/main" val="17271643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Programs: Microsoft Office vs. Google Workspace</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1417429407"/>
              </p:ext>
            </p:extLst>
          </p:nvPr>
        </p:nvGraphicFramePr>
        <p:xfrm>
          <a:off x="530352" y="969264"/>
          <a:ext cx="11131297" cy="4094901"/>
        </p:xfrm>
        <a:graphic>
          <a:graphicData uri="http://schemas.openxmlformats.org/drawingml/2006/table">
            <a:tbl>
              <a:tblPr firstRow="1" bandRow="1">
                <a:tableStyleId>{5C22544A-7EE6-4342-B048-85BDC9FD1C3A}</a:tableStyleId>
              </a:tblPr>
              <a:tblGrid>
                <a:gridCol w="1370072">
                  <a:extLst>
                    <a:ext uri="{9D8B030D-6E8A-4147-A177-3AD203B41FA5}">
                      <a16:colId xmlns:a16="http://schemas.microsoft.com/office/drawing/2014/main" val="1980487662"/>
                    </a:ext>
                  </a:extLst>
                </a:gridCol>
                <a:gridCol w="4357011">
                  <a:extLst>
                    <a:ext uri="{9D8B030D-6E8A-4147-A177-3AD203B41FA5}">
                      <a16:colId xmlns:a16="http://schemas.microsoft.com/office/drawing/2014/main" val="827061533"/>
                    </a:ext>
                  </a:extLst>
                </a:gridCol>
                <a:gridCol w="2702107">
                  <a:extLst>
                    <a:ext uri="{9D8B030D-6E8A-4147-A177-3AD203B41FA5}">
                      <a16:colId xmlns:a16="http://schemas.microsoft.com/office/drawing/2014/main" val="1584367493"/>
                    </a:ext>
                  </a:extLst>
                </a:gridCol>
                <a:gridCol w="2702107">
                  <a:extLst>
                    <a:ext uri="{9D8B030D-6E8A-4147-A177-3AD203B41FA5}">
                      <a16:colId xmlns:a16="http://schemas.microsoft.com/office/drawing/2014/main" val="1629191513"/>
                    </a:ext>
                  </a:extLst>
                </a:gridCol>
              </a:tblGrid>
              <a:tr h="353244">
                <a:tc>
                  <a:txBody>
                    <a:bodyPr/>
                    <a:lstStyle/>
                    <a:p>
                      <a:pPr algn="ctr"/>
                      <a:r>
                        <a:rPr lang="en-US" sz="1400">
                          <a:solidFill>
                            <a:schemeClr val="bg1"/>
                          </a:solidFill>
                          <a:latin typeface="Calibri"/>
                          <a:cs typeface="Calibri"/>
                        </a:rPr>
                        <a:t>Software Suite</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Pros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Cons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2226070">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Microsoft Office Business Premium 365</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457200" marR="0" lvl="0" indent="-274320" algn="l" defTabSz="1219170" rtl="0" eaLnBrk="1" fontAlgn="ctr" latinLnBrk="0" hangingPunct="1">
                        <a:lnSpc>
                          <a:spcPct val="100000"/>
                        </a:lnSpc>
                        <a:spcBef>
                          <a:spcPts val="300"/>
                        </a:spcBef>
                        <a:spcAft>
                          <a:spcPts val="300"/>
                        </a:spcAft>
                        <a:buFont typeface="Arial" panose="020B0604020202020204" pitchFamily="34" charset="0"/>
                        <a:buChar char="•"/>
                      </a:pPr>
                      <a:r>
                        <a:rPr lang="en-US" sz="1400" i="0" kern="1200">
                          <a:solidFill>
                            <a:schemeClr val="dk1"/>
                          </a:solidFill>
                          <a:effectLst/>
                          <a:latin typeface="Calibri"/>
                          <a:cs typeface="Calibri"/>
                        </a:rPr>
                        <a:t>More comprehensive platform -- provides full stack of technology solutions for every aspect of nonprofit operations &amp; technology needs</a:t>
                      </a:r>
                    </a:p>
                    <a:p>
                      <a:pPr marL="457200" marR="0" lvl="0" indent="-274320" algn="l" defTabSz="1219170" rtl="0" eaLnBrk="1" fontAlgn="ctr" latinLnBrk="0" hangingPunct="1">
                        <a:lnSpc>
                          <a:spcPct val="100000"/>
                        </a:lnSpc>
                        <a:spcBef>
                          <a:spcPts val="300"/>
                        </a:spcBef>
                        <a:spcAft>
                          <a:spcPts val="300"/>
                        </a:spcAft>
                        <a:buFont typeface="Arial" panose="020B0604020202020204" pitchFamily="34" charset="0"/>
                        <a:buChar char="•"/>
                      </a:pPr>
                      <a:r>
                        <a:rPr lang="en-US" sz="1400" i="0" kern="1200">
                          <a:solidFill>
                            <a:schemeClr val="dk1"/>
                          </a:solidFill>
                          <a:effectLst/>
                          <a:latin typeface="Calibri"/>
                          <a:cs typeface="Calibri"/>
                        </a:rPr>
                        <a:t>Looking to simplify decisions on where/how to store data/documents/file</a:t>
                      </a:r>
                    </a:p>
                    <a:p>
                      <a:pPr marL="457200" marR="0" lvl="0" indent="-274320" algn="l" defTabSz="1219170" rtl="0" eaLnBrk="1" fontAlgn="ctr" latinLnBrk="0" hangingPunct="1">
                        <a:lnSpc>
                          <a:spcPct val="100000"/>
                        </a:lnSpc>
                        <a:spcBef>
                          <a:spcPts val="300"/>
                        </a:spcBef>
                        <a:spcAft>
                          <a:spcPts val="300"/>
                        </a:spcAft>
                        <a:buFont typeface="Arial" panose="020B0604020202020204" pitchFamily="34" charset="0"/>
                        <a:buChar char="•"/>
                      </a:pPr>
                      <a:r>
                        <a:rPr lang="en-US" sz="1400" i="0" kern="1200">
                          <a:solidFill>
                            <a:schemeClr val="dk1"/>
                          </a:solidFill>
                          <a:effectLst/>
                          <a:latin typeface="Calibri"/>
                          <a:cs typeface="Calibri"/>
                        </a:rPr>
                        <a:t>Has complex needs for managing and storing highly sensitive data</a:t>
                      </a:r>
                    </a:p>
                    <a:p>
                      <a:pPr marL="457200" marR="0" lvl="0" indent="-274320" algn="l" defTabSz="1219170" rtl="0" eaLnBrk="1" fontAlgn="ctr" latinLnBrk="0" hangingPunct="1">
                        <a:lnSpc>
                          <a:spcPct val="100000"/>
                        </a:lnSpc>
                        <a:spcBef>
                          <a:spcPts val="300"/>
                        </a:spcBef>
                        <a:spcAft>
                          <a:spcPts val="300"/>
                        </a:spcAft>
                        <a:buFont typeface="Arial" panose="020B0604020202020204" pitchFamily="34" charset="0"/>
                        <a:buChar char="•"/>
                      </a:pPr>
                      <a:r>
                        <a:rPr lang="en-US" sz="1400" i="0" kern="1200">
                          <a:solidFill>
                            <a:schemeClr val="dk1"/>
                          </a:solidFill>
                          <a:effectLst/>
                          <a:latin typeface="Calibri"/>
                          <a:cs typeface="Calibri"/>
                        </a:rPr>
                        <a:t>Contains Multi-Factor Authentication (MFA) security options</a:t>
                      </a:r>
                    </a:p>
                  </a:txBody>
                  <a:tcPr marL="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Provides Email/Calendar integration with Virtual Meeting (Teams)</a:t>
                      </a:r>
                    </a:p>
                    <a:p>
                      <a:pPr marL="457200" marR="0" indent="-274320" algn="l">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Cloud Server (SharePoint) combined integration for easy movement between applications both on the desktop &amp; in web-browsers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Best used within Microsoft-focused technology environment</a:t>
                      </a:r>
                    </a:p>
                    <a:p>
                      <a:pPr marL="457200" marR="0" indent="-274320"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Depending upon client needs, some functions of Office may not be used and therefore, not add value</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1515587">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Google Workspace</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457200" marR="0" lvl="0" indent="-274320" algn="l" defTabSz="1219170" rtl="0" eaLnBrk="1" fontAlgn="ctr" latinLnBrk="0" hangingPunct="1">
                        <a:lnSpc>
                          <a:spcPct val="100000"/>
                        </a:lnSpc>
                        <a:spcBef>
                          <a:spcPts val="300"/>
                        </a:spcBef>
                        <a:spcAft>
                          <a:spcPts val="300"/>
                        </a:spcAft>
                        <a:buFont typeface="Arial" panose="020B0604020202020204" pitchFamily="34" charset="0"/>
                        <a:buChar char="•"/>
                      </a:pPr>
                      <a:r>
                        <a:rPr lang="en-US" sz="1400" i="0" kern="1200">
                          <a:solidFill>
                            <a:schemeClr val="dk1"/>
                          </a:solidFill>
                          <a:effectLst/>
                          <a:latin typeface="Calibri"/>
                          <a:cs typeface="Calibri"/>
                        </a:rPr>
                        <a:t>Platform Agnostic Apps -- more like a collection of applications rather than a comprehensive solution; able to customize your collaboration solutions</a:t>
                      </a:r>
                    </a:p>
                    <a:p>
                      <a:pPr marL="457200" marR="0" lvl="0" indent="-274320" algn="l" defTabSz="1219170" rtl="0" eaLnBrk="1" fontAlgn="ctr" latinLnBrk="0" hangingPunct="1">
                        <a:lnSpc>
                          <a:spcPct val="100000"/>
                        </a:lnSpc>
                        <a:spcBef>
                          <a:spcPts val="300"/>
                        </a:spcBef>
                        <a:spcAft>
                          <a:spcPts val="300"/>
                        </a:spcAft>
                        <a:buFont typeface="Arial" panose="020B0604020202020204" pitchFamily="34" charset="0"/>
                        <a:buChar char="•"/>
                      </a:pPr>
                      <a:r>
                        <a:rPr lang="en-US" sz="1400" i="0" kern="1200">
                          <a:solidFill>
                            <a:schemeClr val="dk1"/>
                          </a:solidFill>
                          <a:effectLst/>
                          <a:latin typeface="Calibri"/>
                          <a:cs typeface="Calibri"/>
                        </a:rPr>
                        <a:t>Decentralized approach to technology policies, high level of trust in users’ technology choices, users who want more customization options</a:t>
                      </a:r>
                    </a:p>
                  </a:txBody>
                  <a:tcPr marL="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Web/cloud based, easy to access anywhere without software installation</a:t>
                      </a:r>
                    </a:p>
                    <a:p>
                      <a:pPr marL="457200" marR="0" indent="-274320"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Great for live collaboration via</a:t>
                      </a:r>
                      <a:r>
                        <a:rPr lang="en-US" sz="1400" b="0" i="0" u="none" strike="noStrike" cap="none">
                          <a:solidFill>
                            <a:schemeClr val="dk1"/>
                          </a:solidFill>
                          <a:effectLst/>
                          <a:latin typeface="Calibri"/>
                          <a:cs typeface="Calibri"/>
                        </a:rPr>
                        <a:t> </a:t>
                      </a:r>
                      <a:r>
                        <a:rPr lang="en-US" sz="1400" b="0" i="0" u="none" strike="noStrike" cap="none">
                          <a:solidFill>
                            <a:schemeClr val="dk1"/>
                          </a:solidFill>
                          <a:effectLst/>
                          <a:latin typeface="Calibri"/>
                          <a:cs typeface="Calibri"/>
                          <a:sym typeface="Arial"/>
                        </a:rPr>
                        <a:t>Google Hangouts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457200" marR="0" indent="-274320"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Better suits Chromebook focused technology options</a:t>
                      </a:r>
                    </a:p>
                    <a:p>
                      <a:pPr marL="457200" marR="0" indent="-274320"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Better suits a more sophisticated user due to breadth of customizable options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732896311"/>
                  </a:ext>
                </a:extLst>
              </a:tr>
            </a:tbl>
          </a:graphicData>
        </a:graphic>
      </p:graphicFrame>
      <p:sp>
        <p:nvSpPr>
          <p:cNvPr id="2" name="TextBox 1">
            <a:extLst>
              <a:ext uri="{FF2B5EF4-FFF2-40B4-BE49-F238E27FC236}">
                <a16:creationId xmlns:a16="http://schemas.microsoft.com/office/drawing/2014/main" id="{7BF6E97C-2DF9-46F8-90EC-48B20155B08D}"/>
              </a:ext>
            </a:extLst>
          </p:cNvPr>
          <p:cNvSpPr txBox="1"/>
          <p:nvPr/>
        </p:nvSpPr>
        <p:spPr>
          <a:xfrm>
            <a:off x="530352" y="5095156"/>
            <a:ext cx="11163912" cy="1261884"/>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rPr>
              <a:t>Deloitte recommends Microsoft Office as the go-forward software integration choice because:</a:t>
            </a:r>
          </a:p>
          <a:p>
            <a:pPr marL="342900" indent="-342900">
              <a:buFont typeface="+mj-lt"/>
              <a:buAutoNum type="arabicPeriod"/>
            </a:pPr>
            <a:r>
              <a:rPr lang="en-US" sz="1500">
                <a:latin typeface="Calibri" panose="020F0502020204030204" pitchFamily="34" charset="0"/>
                <a:cs typeface="Calibri" panose="020F0502020204030204" pitchFamily="34" charset="0"/>
              </a:rPr>
              <a:t>Comprehensive nature of the platform allows users to grow into various applications as the needs of the business change</a:t>
            </a:r>
          </a:p>
          <a:p>
            <a:pPr marL="342900" indent="-342900">
              <a:buFont typeface="+mj-lt"/>
              <a:buAutoNum type="arabicPeriod"/>
            </a:pPr>
            <a:r>
              <a:rPr lang="en-US" sz="1500">
                <a:latin typeface="Calibri" panose="020F0502020204030204" pitchFamily="34" charset="0"/>
                <a:cs typeface="Calibri" panose="020F0502020204030204" pitchFamily="34" charset="0"/>
              </a:rPr>
              <a:t>Microsoft SharePoint functioning as the cloud storage server for all applications removes the need for other cloud business </a:t>
            </a:r>
            <a:br>
              <a:rPr lang="en-US" sz="1500">
                <a:latin typeface="Calibri" panose="020F0502020204030204" pitchFamily="34" charset="0"/>
                <a:cs typeface="Calibri" panose="020F0502020204030204" pitchFamily="34" charset="0"/>
              </a:rPr>
            </a:br>
            <a:r>
              <a:rPr lang="en-US" sz="1500">
                <a:latin typeface="Calibri" panose="020F0502020204030204" pitchFamily="34" charset="0"/>
                <a:cs typeface="Calibri" panose="020F0502020204030204" pitchFamily="34" charset="0"/>
              </a:rPr>
              <a:t>storage applications</a:t>
            </a:r>
          </a:p>
          <a:p>
            <a:pPr marL="342900" indent="-342900">
              <a:buFont typeface="+mj-lt"/>
              <a:buAutoNum type="arabicPeriod"/>
            </a:pPr>
            <a:r>
              <a:rPr lang="en-US" sz="1500">
                <a:latin typeface="Calibri" panose="020F0502020204030204" pitchFamily="34" charset="0"/>
                <a:cs typeface="Calibri" panose="020F0502020204030204" pitchFamily="34" charset="0"/>
              </a:rPr>
              <a:t>Non-profits are allowed 10 free licenses of Microsoft Business Premium before incurring </a:t>
            </a:r>
            <a:r>
              <a:rPr lang="en-US" sz="1500" b="1">
                <a:latin typeface="Calibri" panose="020F0502020204030204" pitchFamily="34" charset="0"/>
                <a:cs typeface="Calibri" panose="020F0502020204030204" pitchFamily="34" charset="0"/>
              </a:rPr>
              <a:t>$150</a:t>
            </a:r>
            <a:r>
              <a:rPr lang="en-US" sz="1500">
                <a:latin typeface="Calibri" panose="020F0502020204030204" pitchFamily="34" charset="0"/>
                <a:cs typeface="Calibri" panose="020F0502020204030204" pitchFamily="34" charset="0"/>
              </a:rPr>
              <a:t>/annum charge for additional users</a:t>
            </a:r>
          </a:p>
        </p:txBody>
      </p:sp>
    </p:spTree>
    <p:extLst>
      <p:ext uri="{BB962C8B-B14F-4D97-AF65-F5344CB8AC3E}">
        <p14:creationId xmlns:p14="http://schemas.microsoft.com/office/powerpoint/2010/main" val="164554436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336"/>
            <a:ext cx="11252200" cy="698501"/>
          </a:xfrm>
        </p:spPr>
        <p:txBody>
          <a:bodyPr/>
          <a:lstStyle/>
          <a:p>
            <a:r>
              <a:rPr lang="en-US" sz="2400" b="1">
                <a:latin typeface="Calibri" panose="020F0502020204030204" pitchFamily="34" charset="0"/>
                <a:cs typeface="Calibri" panose="020F0502020204030204" pitchFamily="34" charset="0"/>
              </a:rPr>
              <a:t>Programs: PDFs &amp; Digital Signatures</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3575243218"/>
              </p:ext>
            </p:extLst>
          </p:nvPr>
        </p:nvGraphicFramePr>
        <p:xfrm>
          <a:off x="530353" y="969265"/>
          <a:ext cx="11131296" cy="4601631"/>
        </p:xfrm>
        <a:graphic>
          <a:graphicData uri="http://schemas.openxmlformats.org/drawingml/2006/table">
            <a:tbl>
              <a:tblPr firstRow="1" bandRow="1">
                <a:tableStyleId>{5C22544A-7EE6-4342-B048-85BDC9FD1C3A}</a:tableStyleId>
              </a:tblPr>
              <a:tblGrid>
                <a:gridCol w="1172405">
                  <a:extLst>
                    <a:ext uri="{9D8B030D-6E8A-4147-A177-3AD203B41FA5}">
                      <a16:colId xmlns:a16="http://schemas.microsoft.com/office/drawing/2014/main" val="1980487662"/>
                    </a:ext>
                  </a:extLst>
                </a:gridCol>
                <a:gridCol w="3302655">
                  <a:extLst>
                    <a:ext uri="{9D8B030D-6E8A-4147-A177-3AD203B41FA5}">
                      <a16:colId xmlns:a16="http://schemas.microsoft.com/office/drawing/2014/main" val="827061533"/>
                    </a:ext>
                  </a:extLst>
                </a:gridCol>
                <a:gridCol w="2601730">
                  <a:extLst>
                    <a:ext uri="{9D8B030D-6E8A-4147-A177-3AD203B41FA5}">
                      <a16:colId xmlns:a16="http://schemas.microsoft.com/office/drawing/2014/main" val="1584367493"/>
                    </a:ext>
                  </a:extLst>
                </a:gridCol>
                <a:gridCol w="2067599">
                  <a:extLst>
                    <a:ext uri="{9D8B030D-6E8A-4147-A177-3AD203B41FA5}">
                      <a16:colId xmlns:a16="http://schemas.microsoft.com/office/drawing/2014/main" val="1629191513"/>
                    </a:ext>
                  </a:extLst>
                </a:gridCol>
                <a:gridCol w="1986907">
                  <a:extLst>
                    <a:ext uri="{9D8B030D-6E8A-4147-A177-3AD203B41FA5}">
                      <a16:colId xmlns:a16="http://schemas.microsoft.com/office/drawing/2014/main" val="1773823021"/>
                    </a:ext>
                  </a:extLst>
                </a:gridCol>
              </a:tblGrid>
              <a:tr h="406806">
                <a:tc>
                  <a:txBody>
                    <a:bodyPr/>
                    <a:lstStyle/>
                    <a:p>
                      <a:pPr algn="ctr"/>
                      <a:r>
                        <a:rPr lang="en-US" sz="1050">
                          <a:solidFill>
                            <a:schemeClr val="bg1"/>
                          </a:solidFill>
                          <a:latin typeface="Calibri"/>
                          <a:cs typeface="Calibri"/>
                        </a:rPr>
                        <a:t>Software Application</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300">
                          <a:solidFill>
                            <a:schemeClr val="bg1"/>
                          </a:solidFill>
                          <a:latin typeface="Calibri"/>
                          <a:cs typeface="Calibri"/>
                        </a:rPr>
                        <a:t>Basic Functions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300">
                          <a:solidFill>
                            <a:schemeClr val="bg1"/>
                          </a:solidFill>
                          <a:latin typeface="Calibri"/>
                          <a:cs typeface="Calibri"/>
                        </a:rPr>
                        <a:t>Integration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300">
                          <a:solidFill>
                            <a:schemeClr val="bg1"/>
                          </a:solidFill>
                          <a:latin typeface="Calibri"/>
                          <a:cs typeface="Calibri"/>
                        </a:rPr>
                        <a:t>Support</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300">
                          <a:solidFill>
                            <a:schemeClr val="bg1"/>
                          </a:solidFill>
                          <a:latin typeface="Calibri"/>
                          <a:cs typeface="Calibri"/>
                        </a:rPr>
                        <a:t>Pricing</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933957">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Adobe DC for Teams (PDF</a:t>
                      </a:r>
                      <a:r>
                        <a:rPr lang="en-US" sz="1050" b="1" i="0">
                          <a:effectLst/>
                          <a:latin typeface="Calibri"/>
                          <a:ea typeface="Calibri" panose="020F0502020204030204" pitchFamily="34" charset="0"/>
                          <a:cs typeface="Calibri"/>
                        </a:rPr>
                        <a:t>)</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Sign and collect unlimited signatures</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Track and send reminders for agreements</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Export, convert, and edit PDFS</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Admin Console access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i="0">
                          <a:effectLst/>
                          <a:latin typeface="Calibri"/>
                          <a:ea typeface="Calibri" panose="020F0502020204030204" pitchFamily="34" charset="0"/>
                          <a:cs typeface="Calibri"/>
                        </a:rPr>
                        <a:t>Microsoft 365 and Box integration</a:t>
                      </a:r>
                    </a:p>
                    <a:p>
                      <a:pPr marL="287338" marR="0" indent="-174625" algn="l">
                        <a:lnSpc>
                          <a:spcPct val="100000"/>
                        </a:lnSpc>
                        <a:spcBef>
                          <a:spcPts val="300"/>
                        </a:spcBef>
                        <a:spcAft>
                          <a:spcPts val="300"/>
                        </a:spcAft>
                        <a:buFont typeface="Arial" panose="020B0604020202020204" pitchFamily="34" charset="0"/>
                        <a:buChar char="•"/>
                      </a:pPr>
                      <a:r>
                        <a:rPr lang="en-US" sz="1100" i="0">
                          <a:effectLst/>
                          <a:latin typeface="Calibri"/>
                          <a:ea typeface="Calibri" panose="020F0502020204030204" pitchFamily="34" charset="0"/>
                          <a:cs typeface="Calibri"/>
                        </a:rPr>
                        <a:t>Standard version works with Windows</a:t>
                      </a:r>
                    </a:p>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cap="none">
                          <a:solidFill>
                            <a:schemeClr val="dk1"/>
                          </a:solidFill>
                          <a:effectLst/>
                          <a:latin typeface="Calibri"/>
                          <a:cs typeface="Calibri"/>
                          <a:sym typeface="Arial"/>
                        </a:rPr>
                        <a:t>Pro version works with Mac &amp; Windows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cap="none">
                          <a:solidFill>
                            <a:schemeClr val="dk1"/>
                          </a:solidFill>
                          <a:effectLst/>
                          <a:latin typeface="Calibri"/>
                          <a:cs typeface="Calibri"/>
                          <a:sym typeface="Arial"/>
                        </a:rPr>
                        <a:t>Adobe DC offers 24/7 advanced technical support via live chat or email.</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tabLst>
                          <a:tab pos="339725" algn="l"/>
                        </a:tabLst>
                      </a:pPr>
                      <a:r>
                        <a:rPr lang="en-US" sz="1100" b="0" i="0" u="none" strike="noStrike" cap="none">
                          <a:solidFill>
                            <a:schemeClr val="dk1"/>
                          </a:solidFill>
                          <a:effectLst/>
                          <a:latin typeface="Calibri"/>
                          <a:cs typeface="Calibri"/>
                          <a:sym typeface="Arial"/>
                        </a:rPr>
                        <a:t>$14.99/mo./user for Adobe Standard DC for Teams</a:t>
                      </a:r>
                    </a:p>
                    <a:p>
                      <a:pPr marL="287338" marR="0" indent="-174625" algn="l">
                        <a:lnSpc>
                          <a:spcPct val="100000"/>
                        </a:lnSpc>
                        <a:spcBef>
                          <a:spcPts val="300"/>
                        </a:spcBef>
                        <a:spcAft>
                          <a:spcPts val="300"/>
                        </a:spcAft>
                        <a:buFont typeface="Arial" panose="020B0604020202020204" pitchFamily="34" charset="0"/>
                        <a:buChar char="•"/>
                        <a:tabLst>
                          <a:tab pos="339725" algn="l"/>
                        </a:tabLst>
                      </a:pPr>
                      <a:r>
                        <a:rPr lang="en-US" sz="1100" b="0" i="0" u="none" strike="noStrike" cap="none">
                          <a:solidFill>
                            <a:schemeClr val="dk1"/>
                          </a:solidFill>
                          <a:effectLst/>
                          <a:latin typeface="Calibri"/>
                          <a:cs typeface="Calibri"/>
                          <a:sym typeface="Arial"/>
                        </a:rPr>
                        <a:t>$16.99/mo./user for Acrobat Pro DC for Teams</a:t>
                      </a:r>
                      <a:r>
                        <a:rPr lang="en-US" sz="1100" b="0" i="0" u="none" strike="noStrike" cap="none">
                          <a:solidFill>
                            <a:schemeClr val="dk1"/>
                          </a:solidFill>
                          <a:effectLst/>
                          <a:latin typeface="Calibri"/>
                          <a:cs typeface="Calibri"/>
                        </a:rPr>
                        <a:t> </a:t>
                      </a:r>
                      <a:endParaRPr lang="en-US" sz="110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904013">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Nitro-Pro</a:t>
                      </a:r>
                      <a:br>
                        <a:rPr lang="en-US" sz="1400" b="1" i="0">
                          <a:effectLst/>
                          <a:latin typeface="Calibri"/>
                          <a:ea typeface="Calibri" panose="020F0502020204030204" pitchFamily="34" charset="0"/>
                          <a:cs typeface="Calibri"/>
                        </a:rPr>
                      </a:br>
                      <a:r>
                        <a:rPr lang="en-US" sz="1400" b="1" i="0">
                          <a:effectLst/>
                          <a:latin typeface="Calibri"/>
                          <a:ea typeface="Calibri" panose="020F0502020204030204" pitchFamily="34" charset="0"/>
                          <a:cs typeface="Calibri"/>
                        </a:rPr>
                        <a:t>(PDF)</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Create PDFs on any program or device</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Convert and edit PDFs into various Microsoft formats (e.g., Word)</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Create editable forms and merge with other PDF files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cap="none">
                          <a:solidFill>
                            <a:schemeClr val="dk1"/>
                          </a:solidFill>
                          <a:effectLst/>
                          <a:latin typeface="Calibri"/>
                          <a:cs typeface="Calibri"/>
                          <a:sym typeface="Arial"/>
                        </a:rPr>
                        <a:t>Works with cloud storage &amp; apps (Microsoft, Google, etc.)</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cap="none">
                          <a:solidFill>
                            <a:schemeClr val="dk1"/>
                          </a:solidFill>
                          <a:effectLst/>
                          <a:latin typeface="Calibri"/>
                          <a:cs typeface="Calibri"/>
                          <a:sym typeface="Arial"/>
                        </a:rPr>
                        <a:t>Nitro offers a live chat function, but requires ticket submission to address outstanding issues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lvl="0" indent="-17462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0" i="0" u="none" strike="noStrike" kern="1200" cap="none">
                          <a:solidFill>
                            <a:schemeClr val="dk1"/>
                          </a:solidFill>
                          <a:effectLst/>
                          <a:latin typeface="Calibri"/>
                          <a:ea typeface="+mn-ea"/>
                          <a:cs typeface="Calibri"/>
                          <a:sym typeface="Arial"/>
                        </a:rPr>
                        <a:t>$179.99 license fee per user</a:t>
                      </a:r>
                      <a:endParaRPr lang="en-US" sz="110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817438990"/>
                  </a:ext>
                </a:extLst>
              </a:tr>
              <a:tr h="1118443">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DocuSign</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Allows for digital signature creation &amp; verification </a:t>
                      </a:r>
                      <a:br>
                        <a:rPr lang="en-US" sz="1100" i="0">
                          <a:effectLst/>
                          <a:latin typeface="Calibri"/>
                          <a:ea typeface="Calibri" panose="020F0502020204030204" pitchFamily="34" charset="0"/>
                          <a:cs typeface="Calibri"/>
                        </a:rPr>
                      </a:br>
                      <a:r>
                        <a:rPr lang="en-US" sz="1100" i="0">
                          <a:effectLst/>
                          <a:latin typeface="Calibri"/>
                          <a:ea typeface="Calibri" panose="020F0502020204030204" pitchFamily="34" charset="0"/>
                          <a:cs typeface="Calibri"/>
                        </a:rPr>
                        <a:t>for business document needs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cap="none">
                          <a:solidFill>
                            <a:schemeClr val="dk1"/>
                          </a:solidFill>
                          <a:effectLst/>
                          <a:latin typeface="Calibri"/>
                          <a:cs typeface="Calibri"/>
                          <a:sym typeface="Arial"/>
                        </a:rPr>
                        <a:t>Offers hundreds of native integrations with service partners around the web, including virtually every other partner that Adobe Sign supports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kern="1200" cap="none">
                          <a:solidFill>
                            <a:schemeClr val="dk1"/>
                          </a:solidFill>
                          <a:effectLst/>
                          <a:latin typeface="Calibri"/>
                          <a:ea typeface="+mn-ea"/>
                          <a:cs typeface="Calibri"/>
                          <a:sym typeface="Arial"/>
                        </a:rPr>
                        <a:t>Offers a cheaper support upgrade package to reduce response times vs Adobe Sign</a:t>
                      </a:r>
                    </a:p>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kern="1200" cap="none">
                          <a:solidFill>
                            <a:schemeClr val="dk1"/>
                          </a:solidFill>
                          <a:effectLst/>
                          <a:latin typeface="Calibri"/>
                          <a:ea typeface="+mn-ea"/>
                          <a:cs typeface="Calibri"/>
                          <a:sym typeface="Arial"/>
                        </a:rPr>
                        <a:t>Offers 24/7 chat support but tickets have slower response times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lvl="0" indent="-174625"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100" b="0" i="0" u="none" strike="noStrike" kern="1200" cap="none">
                          <a:solidFill>
                            <a:schemeClr val="dk1"/>
                          </a:solidFill>
                          <a:effectLst/>
                          <a:latin typeface="Calibri"/>
                          <a:ea typeface="+mn-ea"/>
                          <a:cs typeface="Calibri"/>
                        </a:rPr>
                        <a:t>10 Licenses at ~$42/month </a:t>
                      </a:r>
                      <a:r>
                        <a:rPr lang="en-US" sz="1100" b="1" i="0" u="none" strike="noStrike" kern="1200" cap="none">
                          <a:solidFill>
                            <a:schemeClr val="dk1"/>
                          </a:solidFill>
                          <a:effectLst/>
                          <a:latin typeface="Calibri"/>
                          <a:ea typeface="+mn-ea"/>
                          <a:cs typeface="Calibri"/>
                        </a:rPr>
                        <a:t>per license</a:t>
                      </a:r>
                      <a:r>
                        <a:rPr lang="en-US" sz="1100" b="0" i="0" u="none" strike="noStrike" kern="1200" cap="none">
                          <a:solidFill>
                            <a:schemeClr val="dk1"/>
                          </a:solidFill>
                          <a:effectLst/>
                          <a:latin typeface="Calibri"/>
                          <a:ea typeface="+mn-ea"/>
                          <a:cs typeface="Calibri"/>
                        </a:rPr>
                        <a:t>, with a 2–3-year agreement</a:t>
                      </a:r>
                      <a:endParaRPr lang="en-US" sz="1100" b="0" i="0" u="none" strike="noStrike" kern="1200" cap="none">
                        <a:solidFill>
                          <a:schemeClr val="dk1"/>
                        </a:solidFill>
                        <a:effectLst/>
                        <a:latin typeface="Calibri"/>
                        <a:ea typeface="+mn-ea"/>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434538008"/>
                  </a:ext>
                </a:extLst>
              </a:tr>
              <a:tr h="1223351">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Adobe Sign</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Same features as Adobe DC for Teams</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Allow desktop and mobile e-signing</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Use e-sign in Microsoft 365 for no additional charge</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Customized branding</a:t>
                      </a:r>
                    </a:p>
                    <a:p>
                      <a:pPr marL="171450" marR="0" indent="-171450">
                        <a:lnSpc>
                          <a:spcPct val="100000"/>
                        </a:lnSpc>
                        <a:spcBef>
                          <a:spcPts val="300"/>
                        </a:spcBef>
                        <a:spcAft>
                          <a:spcPts val="0"/>
                        </a:spcAft>
                        <a:buFont typeface="Arial" panose="020B0604020202020204" pitchFamily="34" charset="0"/>
                        <a:buChar char="•"/>
                      </a:pPr>
                      <a:r>
                        <a:rPr lang="en-US" sz="1100" i="0">
                          <a:effectLst/>
                          <a:latin typeface="Calibri"/>
                          <a:ea typeface="Calibri" panose="020F0502020204030204" pitchFamily="34" charset="0"/>
                          <a:cs typeface="Calibri"/>
                        </a:rPr>
                        <a:t>Bulk sending</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cap="none">
                          <a:solidFill>
                            <a:schemeClr val="dk1"/>
                          </a:solidFill>
                          <a:effectLst/>
                          <a:latin typeface="Calibri"/>
                          <a:cs typeface="Calibri"/>
                          <a:sym typeface="Arial"/>
                        </a:rPr>
                        <a:t>Microsoft named Adobe Sign as its preferred e-signature solution, which led to system integrations between Adobe Sign, Microsoft 365, and Microsoft Flow (including Share Point, Dynamics, and OneDrive)</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pPr>
                      <a:r>
                        <a:rPr lang="en-US" sz="1100" b="0" i="0" u="none" strike="noStrike" cap="none">
                          <a:solidFill>
                            <a:schemeClr val="dk1"/>
                          </a:solidFill>
                          <a:effectLst/>
                          <a:latin typeface="Calibri"/>
                          <a:cs typeface="Calibri"/>
                          <a:sym typeface="Arial"/>
                        </a:rPr>
                        <a:t>Adobe Sign offers 24/7 support over live-chat but phone and email require more expensive plans</a:t>
                      </a: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87338" marR="0" indent="-174625" algn="l">
                        <a:lnSpc>
                          <a:spcPct val="100000"/>
                        </a:lnSpc>
                        <a:spcBef>
                          <a:spcPts val="300"/>
                        </a:spcBef>
                        <a:spcAft>
                          <a:spcPts val="300"/>
                        </a:spcAft>
                        <a:buFont typeface="Arial" panose="020B0604020202020204" pitchFamily="34" charset="0"/>
                        <a:buChar char="•"/>
                        <a:tabLst>
                          <a:tab pos="287338" algn="l"/>
                        </a:tabLst>
                      </a:pPr>
                      <a:r>
                        <a:rPr lang="en-US" sz="1100" b="0" i="0" u="none" strike="noStrike" kern="1200" cap="none">
                          <a:solidFill>
                            <a:schemeClr val="dk1"/>
                          </a:solidFill>
                          <a:effectLst/>
                          <a:latin typeface="Calibri"/>
                          <a:ea typeface="+mn-ea"/>
                          <a:cs typeface="Calibri"/>
                          <a:sym typeface="Arial"/>
                        </a:rPr>
                        <a:t>$16.99/user per month for e-sign with teams</a:t>
                      </a:r>
                    </a:p>
                    <a:p>
                      <a:pPr marL="287338" marR="0" indent="-174625" algn="l">
                        <a:lnSpc>
                          <a:spcPct val="100000"/>
                        </a:lnSpc>
                        <a:spcBef>
                          <a:spcPts val="300"/>
                        </a:spcBef>
                        <a:spcAft>
                          <a:spcPts val="300"/>
                        </a:spcAft>
                        <a:buFont typeface="Arial" panose="020B0604020202020204" pitchFamily="34" charset="0"/>
                        <a:buChar char="•"/>
                        <a:tabLst>
                          <a:tab pos="287338" algn="l"/>
                        </a:tabLst>
                      </a:pPr>
                      <a:r>
                        <a:rPr lang="en-US" sz="1100" b="0" i="0" u="none" strike="noStrike" kern="1200" cap="none">
                          <a:solidFill>
                            <a:schemeClr val="dk1"/>
                          </a:solidFill>
                          <a:effectLst/>
                          <a:latin typeface="Calibri"/>
                          <a:ea typeface="+mn-ea"/>
                          <a:cs typeface="Calibri"/>
                          <a:sym typeface="Arial"/>
                        </a:rPr>
                        <a:t>$29.99/month for advance e-sign for teams, including custom branding &amp; sending in bulk</a:t>
                      </a:r>
                      <a:endParaRPr lang="en-US" sz="1100" b="0" i="0" u="none" strike="noStrike" cap="none">
                        <a:solidFill>
                          <a:schemeClr val="dk1"/>
                        </a:solidFill>
                        <a:effectLst/>
                        <a:latin typeface="Calibri"/>
                        <a:cs typeface="Calibri"/>
                        <a:sym typeface="Arial"/>
                      </a:endParaRPr>
                    </a:p>
                  </a:txBody>
                  <a:tcPr marL="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75493163"/>
                  </a:ext>
                </a:extLst>
              </a:tr>
            </a:tbl>
          </a:graphicData>
        </a:graphic>
      </p:graphicFrame>
      <p:sp>
        <p:nvSpPr>
          <p:cNvPr id="5" name="TextBox 4">
            <a:extLst>
              <a:ext uri="{FF2B5EF4-FFF2-40B4-BE49-F238E27FC236}">
                <a16:creationId xmlns:a16="http://schemas.microsoft.com/office/drawing/2014/main" id="{98BFF69D-27FF-4B23-B864-4884087913F0}"/>
              </a:ext>
            </a:extLst>
          </p:cNvPr>
          <p:cNvSpPr txBox="1"/>
          <p:nvPr/>
        </p:nvSpPr>
        <p:spPr>
          <a:xfrm>
            <a:off x="530352" y="5555836"/>
            <a:ext cx="11252200" cy="938719"/>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Deloitte recommends Adobe DC for Teams as the go-forward PDF solutions because:</a:t>
            </a:r>
            <a:br>
              <a:rPr lang="en-US" sz="1400" b="1">
                <a:latin typeface="Calibri" panose="020F0502020204030204" pitchFamily="34" charset="0"/>
                <a:cs typeface="Calibri" panose="020F0502020204030204" pitchFamily="34" charset="0"/>
              </a:rPr>
            </a:br>
            <a:endParaRPr lang="en-US" sz="200" b="1">
              <a:latin typeface="Calibri" panose="020F0502020204030204" pitchFamily="34" charset="0"/>
              <a:cs typeface="Calibri" panose="020F0502020204030204" pitchFamily="34" charset="0"/>
            </a:endParaRPr>
          </a:p>
          <a:p>
            <a:pPr marL="342900" indent="-342900">
              <a:buFont typeface="+mj-lt"/>
              <a:buAutoNum type="arabicPeriod"/>
            </a:pPr>
            <a:r>
              <a:rPr lang="en-US" sz="1300">
                <a:latin typeface="Calibri" panose="020F0502020204030204" pitchFamily="34" charset="0"/>
                <a:cs typeface="Calibri" panose="020F0502020204030204" pitchFamily="34" charset="0"/>
              </a:rPr>
              <a:t>Adobe has secure integration with Microsoft Azure &amp; Microsoft SharePoint, improving ease of use within a Microsoft Office Suite</a:t>
            </a:r>
          </a:p>
          <a:p>
            <a:pPr marL="342900" indent="-342900">
              <a:buFont typeface="+mj-lt"/>
              <a:buAutoNum type="arabicPeriod"/>
            </a:pPr>
            <a:r>
              <a:rPr lang="en-US" sz="1300">
                <a:latin typeface="Calibri" panose="020F0502020204030204" pitchFamily="34" charset="0"/>
                <a:cs typeface="Calibri" panose="020F0502020204030204" pitchFamily="34" charset="0"/>
              </a:rPr>
              <a:t>Adobe allows for similar, legally binding digital signatures for multiple parties for no extra charge, unlike DocuSign &amp; Nitro PDF</a:t>
            </a:r>
          </a:p>
          <a:p>
            <a:pPr marL="342900" indent="-342900">
              <a:buFont typeface="+mj-lt"/>
              <a:buAutoNum type="arabicPeriod"/>
            </a:pPr>
            <a:r>
              <a:rPr lang="en-US" sz="1300">
                <a:latin typeface="Calibri" panose="020F0502020204030204" pitchFamily="34" charset="0"/>
                <a:cs typeface="Calibri" panose="020F0502020204030204" pitchFamily="34" charset="0"/>
              </a:rPr>
              <a:t>The PDF editing ability allows for a variety of non-standard document types to be easily manipulated, from Artist Contracts, to Donor pledges</a:t>
            </a:r>
          </a:p>
        </p:txBody>
      </p:sp>
    </p:spTree>
    <p:extLst>
      <p:ext uri="{BB962C8B-B14F-4D97-AF65-F5344CB8AC3E}">
        <p14:creationId xmlns:p14="http://schemas.microsoft.com/office/powerpoint/2010/main" val="299202089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Programs: Software Consolidation</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1937756333"/>
              </p:ext>
            </p:extLst>
          </p:nvPr>
        </p:nvGraphicFramePr>
        <p:xfrm>
          <a:off x="530353" y="969264"/>
          <a:ext cx="11131296" cy="3951079"/>
        </p:xfrm>
        <a:graphic>
          <a:graphicData uri="http://schemas.openxmlformats.org/drawingml/2006/table">
            <a:tbl>
              <a:tblPr firstRow="1" bandRow="1">
                <a:tableStyleId>{5C22544A-7EE6-4342-B048-85BDC9FD1C3A}</a:tableStyleId>
              </a:tblPr>
              <a:tblGrid>
                <a:gridCol w="1406839">
                  <a:extLst>
                    <a:ext uri="{9D8B030D-6E8A-4147-A177-3AD203B41FA5}">
                      <a16:colId xmlns:a16="http://schemas.microsoft.com/office/drawing/2014/main" val="1980487662"/>
                    </a:ext>
                  </a:extLst>
                </a:gridCol>
                <a:gridCol w="2994478">
                  <a:extLst>
                    <a:ext uri="{9D8B030D-6E8A-4147-A177-3AD203B41FA5}">
                      <a16:colId xmlns:a16="http://schemas.microsoft.com/office/drawing/2014/main" val="827061533"/>
                    </a:ext>
                  </a:extLst>
                </a:gridCol>
                <a:gridCol w="3804827">
                  <a:extLst>
                    <a:ext uri="{9D8B030D-6E8A-4147-A177-3AD203B41FA5}">
                      <a16:colId xmlns:a16="http://schemas.microsoft.com/office/drawing/2014/main" val="1584367493"/>
                    </a:ext>
                  </a:extLst>
                </a:gridCol>
                <a:gridCol w="2925152">
                  <a:extLst>
                    <a:ext uri="{9D8B030D-6E8A-4147-A177-3AD203B41FA5}">
                      <a16:colId xmlns:a16="http://schemas.microsoft.com/office/drawing/2014/main" val="1629191513"/>
                    </a:ext>
                  </a:extLst>
                </a:gridCol>
              </a:tblGrid>
              <a:tr h="344434">
                <a:tc>
                  <a:txBody>
                    <a:bodyPr/>
                    <a:lstStyle/>
                    <a:p>
                      <a:pPr algn="ctr"/>
                      <a:r>
                        <a:rPr lang="en-US" sz="1400">
                          <a:solidFill>
                            <a:schemeClr val="bg1"/>
                          </a:solidFill>
                          <a:latin typeface="Calibri"/>
                          <a:cs typeface="Calibri"/>
                        </a:rPr>
                        <a:t>Software</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Pros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Cons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207822">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Zoom Pro</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227013" marR="0" indent="-166688">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Preferred Cain Center Board of Directors Virtual Meeting Software</a:t>
                      </a:r>
                    </a:p>
                    <a:p>
                      <a:pPr marL="227013" marR="0" indent="-166688">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Popular Virtual Meeting software</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Allows for more reliable connection with slower internet speeds</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Easy for attendees to use without having prior installed software</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Zoom Pro costs ~$180/year</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Interface does not allow for more complex interactions or multiple streams of communication (like MS Teams)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1271354">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Doodle</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227013" marR="0" indent="-166688">
                        <a:lnSpc>
                          <a:spcPct val="100000"/>
                        </a:lnSpc>
                        <a:spcBef>
                          <a:spcPts val="300"/>
                        </a:spcBef>
                        <a:spcAft>
                          <a:spcPts val="300"/>
                        </a:spcAft>
                        <a:buFont typeface="Arial" panose="020B0604020202020204" pitchFamily="34" charset="0"/>
                        <a:buChar char="•"/>
                        <a:tabLst>
                          <a:tab pos="60325" algn="l"/>
                        </a:tabLst>
                      </a:pPr>
                      <a:r>
                        <a:rPr lang="en-US" sz="1400" i="0">
                          <a:effectLst/>
                          <a:latin typeface="Calibri"/>
                          <a:ea typeface="Calibri" panose="020F0502020204030204" pitchFamily="34" charset="0"/>
                          <a:cs typeface="Calibri"/>
                        </a:rPr>
                        <a:t>Virtual scheduler that allows for easy, flexible meeting arrangements</a:t>
                      </a:r>
                      <a:endParaRPr lang="en-US" sz="1400" i="0">
                        <a:effectLst/>
                        <a:highlight>
                          <a:srgbClr val="FFFF00"/>
                        </a:highlight>
                        <a:latin typeface="Calibri"/>
                        <a:ea typeface="Calibri" panose="020F0502020204030204" pitchFamily="34" charset="0"/>
                        <a:cs typeface="Calibri"/>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Allows for the meeting scheduler to distribute a survey offering multiple dates and times to a group of attendees</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Free version currently in use by the </a:t>
                      </a:r>
                      <a:br>
                        <a:rPr lang="en-US" sz="1400" b="0" i="0" u="none" strike="noStrike" cap="none">
                          <a:solidFill>
                            <a:schemeClr val="dk1"/>
                          </a:solidFill>
                          <a:effectLst/>
                          <a:latin typeface="Calibri"/>
                          <a:cs typeface="Calibri"/>
                          <a:sym typeface="Arial"/>
                        </a:rPr>
                      </a:br>
                      <a:r>
                        <a:rPr lang="en-US" sz="1400" b="0" i="0" u="none" strike="noStrike" cap="none">
                          <a:solidFill>
                            <a:schemeClr val="dk1"/>
                          </a:solidFill>
                          <a:effectLst/>
                          <a:latin typeface="Calibri"/>
                          <a:cs typeface="Calibri"/>
                          <a:sym typeface="Arial"/>
                        </a:rPr>
                        <a:t>Cain Center</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Free version lacks the comprehensive offerings of the paid version</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Functionality is redundant with Outlook Meeting Scheduler</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99765556"/>
                  </a:ext>
                </a:extLst>
              </a:tr>
              <a:tr h="1127469">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Egnyte</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227013" marR="0" indent="-166688">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Current Cloud shared-drive service in use by the Cain Center, with a long-standing relationship</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1TB of</a:t>
                      </a:r>
                      <a:r>
                        <a:rPr lang="en-US" sz="1400" b="0" i="0" u="none" strike="noStrike" cap="none">
                          <a:solidFill>
                            <a:schemeClr val="dk1"/>
                          </a:solidFill>
                          <a:effectLst/>
                          <a:latin typeface="Calibri"/>
                          <a:cs typeface="Calibri"/>
                        </a:rPr>
                        <a:t> </a:t>
                      </a:r>
                      <a:r>
                        <a:rPr lang="en-US" sz="1400" b="0" i="0" u="none" strike="noStrike" cap="none">
                          <a:solidFill>
                            <a:schemeClr val="dk1"/>
                          </a:solidFill>
                          <a:effectLst/>
                          <a:latin typeface="Calibri"/>
                          <a:cs typeface="Calibri"/>
                          <a:sym typeface="Arial"/>
                        </a:rPr>
                        <a:t> total storage space</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HIPPA &amp; FINRA compliant</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Legacy Cain Center Item</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Per user, subscription-based model that scales costs with growth</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Redundant functionality to Microsoft SharePoint</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3664952"/>
                  </a:ext>
                </a:extLst>
              </a:tr>
            </a:tbl>
          </a:graphicData>
        </a:graphic>
      </p:graphicFrame>
      <p:sp>
        <p:nvSpPr>
          <p:cNvPr id="5" name="TextBox 4">
            <a:extLst>
              <a:ext uri="{FF2B5EF4-FFF2-40B4-BE49-F238E27FC236}">
                <a16:creationId xmlns:a16="http://schemas.microsoft.com/office/drawing/2014/main" id="{3D8A0A5D-1C36-41CD-8472-ABCB64980DAD}"/>
              </a:ext>
            </a:extLst>
          </p:cNvPr>
          <p:cNvSpPr txBox="1"/>
          <p:nvPr/>
        </p:nvSpPr>
        <p:spPr>
          <a:xfrm>
            <a:off x="530352" y="4993479"/>
            <a:ext cx="11252200" cy="1631216"/>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Deloitte recommends the follow actions be taken regarding possible software application consolidation:</a:t>
            </a:r>
            <a:br>
              <a:rPr lang="en-US" sz="1400" b="1">
                <a:latin typeface="Calibri" panose="020F0502020204030204" pitchFamily="34" charset="0"/>
                <a:cs typeface="Calibri" panose="020F0502020204030204" pitchFamily="34" charset="0"/>
              </a:rPr>
            </a:br>
            <a:endParaRPr lang="en-US" sz="200" b="1">
              <a:latin typeface="Calibri" panose="020F0502020204030204" pitchFamily="34" charset="0"/>
              <a:cs typeface="Calibri" panose="020F0502020204030204" pitchFamily="34" charset="0"/>
            </a:endParaRPr>
          </a:p>
          <a:p>
            <a:pPr marL="342900" indent="-342900">
              <a:buFont typeface="+mj-lt"/>
              <a:buAutoNum type="arabicPeriod"/>
            </a:pPr>
            <a:r>
              <a:rPr lang="en-US" sz="1400">
                <a:latin typeface="Calibri" panose="020F0502020204030204" pitchFamily="34" charset="0"/>
                <a:cs typeface="Calibri" panose="020F0502020204030204" pitchFamily="34" charset="0"/>
              </a:rPr>
              <a:t>Zoom Pro should be kept, despite the redundancy with Microsoft Teams; this is due to both board preference and familiarity in addition to the </a:t>
            </a:r>
            <a:br>
              <a:rPr lang="en-US" sz="1400">
                <a:latin typeface="Calibri" panose="020F0502020204030204" pitchFamily="34" charset="0"/>
                <a:cs typeface="Calibri" panose="020F0502020204030204" pitchFamily="34" charset="0"/>
              </a:rPr>
            </a:br>
            <a:r>
              <a:rPr lang="en-US" sz="1400">
                <a:latin typeface="Calibri" panose="020F0502020204030204" pitchFamily="34" charset="0"/>
                <a:cs typeface="Calibri" panose="020F0502020204030204" pitchFamily="34" charset="0"/>
              </a:rPr>
              <a:t>much lower strain on bandwidth consumption, the $180 cost is worth the flexibility of various end-user home internet speeds</a:t>
            </a:r>
          </a:p>
          <a:p>
            <a:pPr marL="342900" indent="-342900">
              <a:buFont typeface="+mj-lt"/>
              <a:buAutoNum type="arabicPeriod"/>
            </a:pPr>
            <a:r>
              <a:rPr lang="en-US" sz="1400">
                <a:latin typeface="Calibri" panose="020F0502020204030204" pitchFamily="34" charset="0"/>
                <a:cs typeface="Calibri" panose="020F0502020204030204" pitchFamily="34" charset="0"/>
              </a:rPr>
              <a:t>Doodle should be retained, as it allows for the Executive Director of the Cain Center to easily solicit meetings from 3</a:t>
            </a:r>
            <a:r>
              <a:rPr lang="en-US" sz="1400" baseline="30000">
                <a:latin typeface="Calibri" panose="020F0502020204030204" pitchFamily="34" charset="0"/>
                <a:cs typeface="Calibri" panose="020F0502020204030204" pitchFamily="34" charset="0"/>
              </a:rPr>
              <a:t>rd</a:t>
            </a:r>
            <a:r>
              <a:rPr lang="en-US" sz="1400">
                <a:latin typeface="Calibri" panose="020F0502020204030204" pitchFamily="34" charset="0"/>
                <a:cs typeface="Calibri" panose="020F0502020204030204" pitchFamily="34" charset="0"/>
              </a:rPr>
              <a:t> parties without excessive email correspondence</a:t>
            </a:r>
          </a:p>
          <a:p>
            <a:pPr marL="342900" indent="-342900">
              <a:buFont typeface="+mj-lt"/>
              <a:buAutoNum type="arabicPeriod"/>
            </a:pPr>
            <a:r>
              <a:rPr lang="en-US" sz="1400">
                <a:latin typeface="Calibri" panose="020F0502020204030204" pitchFamily="34" charset="0"/>
                <a:cs typeface="Calibri" panose="020F0502020204030204" pitchFamily="34" charset="0"/>
              </a:rPr>
              <a:t>Egnyte should be retired, and the Cain Center should move to MS SharePoint for its cloud storage needs without incurring a </a:t>
            </a:r>
            <a:br>
              <a:rPr lang="en-US" sz="1400">
                <a:latin typeface="Calibri" panose="020F0502020204030204" pitchFamily="34" charset="0"/>
                <a:cs typeface="Calibri" panose="020F0502020204030204" pitchFamily="34" charset="0"/>
              </a:rPr>
            </a:br>
            <a:r>
              <a:rPr lang="en-US" sz="1400">
                <a:latin typeface="Calibri" panose="020F0502020204030204" pitchFamily="34" charset="0"/>
                <a:cs typeface="Calibri" panose="020F0502020204030204" pitchFamily="34" charset="0"/>
              </a:rPr>
              <a:t>separate subscription cost</a:t>
            </a:r>
          </a:p>
        </p:txBody>
      </p:sp>
    </p:spTree>
    <p:extLst>
      <p:ext uri="{BB962C8B-B14F-4D97-AF65-F5344CB8AC3E}">
        <p14:creationId xmlns:p14="http://schemas.microsoft.com/office/powerpoint/2010/main" val="238273462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Programs: Software Application Consolidation - Bulk Email</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3618791204"/>
              </p:ext>
            </p:extLst>
          </p:nvPr>
        </p:nvGraphicFramePr>
        <p:xfrm>
          <a:off x="530352" y="969265"/>
          <a:ext cx="11131296" cy="3837437"/>
        </p:xfrm>
        <a:graphic>
          <a:graphicData uri="http://schemas.openxmlformats.org/drawingml/2006/table">
            <a:tbl>
              <a:tblPr firstRow="1" bandRow="1">
                <a:tableStyleId>{5C22544A-7EE6-4342-B048-85BDC9FD1C3A}</a:tableStyleId>
              </a:tblPr>
              <a:tblGrid>
                <a:gridCol w="1406838">
                  <a:extLst>
                    <a:ext uri="{9D8B030D-6E8A-4147-A177-3AD203B41FA5}">
                      <a16:colId xmlns:a16="http://schemas.microsoft.com/office/drawing/2014/main" val="1980487662"/>
                    </a:ext>
                  </a:extLst>
                </a:gridCol>
                <a:gridCol w="4320244">
                  <a:extLst>
                    <a:ext uri="{9D8B030D-6E8A-4147-A177-3AD203B41FA5}">
                      <a16:colId xmlns:a16="http://schemas.microsoft.com/office/drawing/2014/main" val="827061533"/>
                    </a:ext>
                  </a:extLst>
                </a:gridCol>
                <a:gridCol w="2702107">
                  <a:extLst>
                    <a:ext uri="{9D8B030D-6E8A-4147-A177-3AD203B41FA5}">
                      <a16:colId xmlns:a16="http://schemas.microsoft.com/office/drawing/2014/main" val="1584367493"/>
                    </a:ext>
                  </a:extLst>
                </a:gridCol>
                <a:gridCol w="2702107">
                  <a:extLst>
                    <a:ext uri="{9D8B030D-6E8A-4147-A177-3AD203B41FA5}">
                      <a16:colId xmlns:a16="http://schemas.microsoft.com/office/drawing/2014/main" val="1629191513"/>
                    </a:ext>
                  </a:extLst>
                </a:gridCol>
              </a:tblGrid>
              <a:tr h="341960">
                <a:tc>
                  <a:txBody>
                    <a:bodyPr/>
                    <a:lstStyle/>
                    <a:p>
                      <a:pPr algn="ctr"/>
                      <a:r>
                        <a:rPr lang="en-US" sz="1400">
                          <a:solidFill>
                            <a:schemeClr val="bg1"/>
                          </a:solidFill>
                          <a:latin typeface="Calibri"/>
                          <a:cs typeface="Calibri"/>
                        </a:rPr>
                        <a:t>Software</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Pros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400">
                          <a:solidFill>
                            <a:schemeClr val="bg1"/>
                          </a:solidFill>
                          <a:latin typeface="Calibri"/>
                          <a:cs typeface="Calibri"/>
                        </a:rPr>
                        <a:t>Cons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978118">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MailChimp</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227013" marR="0" indent="-166688">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Current system used by Cain Center for the Arts to manage and send bulk emails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Integrates with Neon CRM</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Offers a discount or nonprofits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Cost is ~$3600/year</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1487419">
                <a:tc>
                  <a:txBody>
                    <a:bodyPr/>
                    <a:lstStyle/>
                    <a:p>
                      <a:pPr marL="182880" marR="0">
                        <a:spcBef>
                          <a:spcPts val="0"/>
                        </a:spcBef>
                        <a:spcAft>
                          <a:spcPts val="0"/>
                        </a:spcAft>
                      </a:pPr>
                      <a:r>
                        <a:rPr lang="en-US" sz="1400" b="1" i="0">
                          <a:effectLst/>
                          <a:latin typeface="Calibri"/>
                          <a:ea typeface="Calibri" panose="020F0502020204030204" pitchFamily="34" charset="0"/>
                          <a:cs typeface="Calibri"/>
                        </a:rPr>
                        <a:t>Neon CRM</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227013" marR="0" indent="-166688">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Email platform built-in to Neon CRM that lets you build, send, and track mass email campaigns</a:t>
                      </a:r>
                    </a:p>
                    <a:p>
                      <a:pPr marL="227013" marR="0" indent="-166688">
                        <a:lnSpc>
                          <a:spcPct val="100000"/>
                        </a:lnSpc>
                        <a:spcBef>
                          <a:spcPts val="300"/>
                        </a:spcBef>
                        <a:spcAft>
                          <a:spcPts val="300"/>
                        </a:spcAft>
                        <a:buFont typeface="Arial" panose="020B0604020202020204" pitchFamily="34" charset="0"/>
                        <a:buChar char="•"/>
                      </a:pPr>
                      <a:r>
                        <a:rPr lang="en-US" sz="1400" i="0">
                          <a:effectLst/>
                          <a:latin typeface="Calibri"/>
                          <a:ea typeface="Calibri" panose="020F0502020204030204" pitchFamily="34" charset="0"/>
                          <a:cs typeface="Calibri"/>
                        </a:rPr>
                        <a:t>Customizable email lists of donors, members, volunteers, and prospects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CRM tool is already used by the Cain Center</a:t>
                      </a:r>
                    </a:p>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Integrates with MailChimp so there is a potential opportunity to keep previous data/templates</a:t>
                      </a:r>
                    </a:p>
                  </a:txBody>
                  <a:tcPr marL="68580" marR="68580" marT="91440" marB="9144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227013" marR="0" indent="-166688" algn="l">
                        <a:lnSpc>
                          <a:spcPct val="100000"/>
                        </a:lnSpc>
                        <a:spcBef>
                          <a:spcPts val="300"/>
                        </a:spcBef>
                        <a:spcAft>
                          <a:spcPts val="300"/>
                        </a:spcAft>
                        <a:buFont typeface="Arial" panose="020B0604020202020204" pitchFamily="34" charset="0"/>
                        <a:buChar char="•"/>
                      </a:pPr>
                      <a:r>
                        <a:rPr lang="en-US" sz="1400" b="0" i="0" u="none" strike="noStrike" cap="none">
                          <a:solidFill>
                            <a:schemeClr val="dk1"/>
                          </a:solidFill>
                          <a:effectLst/>
                          <a:latin typeface="Calibri"/>
                          <a:cs typeface="Calibri"/>
                          <a:sym typeface="Arial"/>
                        </a:rPr>
                        <a:t>Relatively new functionality </a:t>
                      </a:r>
                      <a:br>
                        <a:rPr lang="en-US" sz="1400" b="0" i="0" u="none" strike="noStrike" cap="none">
                          <a:solidFill>
                            <a:schemeClr val="dk1"/>
                          </a:solidFill>
                          <a:effectLst/>
                          <a:latin typeface="Calibri"/>
                          <a:cs typeface="Calibri"/>
                          <a:sym typeface="Arial"/>
                        </a:rPr>
                      </a:br>
                      <a:r>
                        <a:rPr lang="en-US" sz="1400" b="0" i="0" u="none" strike="noStrike" cap="none">
                          <a:solidFill>
                            <a:schemeClr val="dk1"/>
                          </a:solidFill>
                          <a:effectLst/>
                          <a:latin typeface="Calibri"/>
                          <a:cs typeface="Calibri"/>
                          <a:sym typeface="Arial"/>
                        </a:rPr>
                        <a:t>(risk of bugs, glitches, etc.)</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99765556"/>
                  </a:ext>
                </a:extLst>
              </a:tr>
              <a:tr h="978119">
                <a:tc>
                  <a:txBody>
                    <a:bodyPr/>
                    <a:lstStyle/>
                    <a:p>
                      <a:pPr marL="182880" lvl="0">
                        <a:spcBef>
                          <a:spcPts val="0"/>
                        </a:spcBef>
                        <a:spcAft>
                          <a:spcPts val="0"/>
                        </a:spcAft>
                        <a:buNone/>
                      </a:pPr>
                      <a:r>
                        <a:rPr lang="en-US" sz="1400" b="1" i="0">
                          <a:effectLst/>
                          <a:latin typeface="Calibri"/>
                          <a:ea typeface="Calibri" panose="020F0502020204030204" pitchFamily="34" charset="0"/>
                          <a:cs typeface="Calibri"/>
                        </a:rPr>
                        <a:t>Office / Ticketing Software</a:t>
                      </a:r>
                    </a:p>
                  </a:txBody>
                  <a:tcPr marL="68580" marR="68580" marT="0" marB="0" anchor="ctr">
                    <a:lnL w="0">
                      <a:no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lumMod val="85000"/>
                      </a:schemeClr>
                    </a:solidFill>
                  </a:tcPr>
                </a:tc>
                <a:tc>
                  <a:txBody>
                    <a:bodyPr/>
                    <a:lstStyle/>
                    <a:p>
                      <a:pPr marL="227013" lvl="0" indent="-166688">
                        <a:lnSpc>
                          <a:spcPct val="100000"/>
                        </a:lnSpc>
                        <a:spcBef>
                          <a:spcPts val="300"/>
                        </a:spcBef>
                        <a:spcAft>
                          <a:spcPts val="300"/>
                        </a:spcAft>
                        <a:buFont typeface="Arial"/>
                        <a:buChar char="•"/>
                      </a:pPr>
                      <a:r>
                        <a:rPr lang="en-US" sz="1400" b="1" i="0">
                          <a:effectLst/>
                          <a:latin typeface="Calibri"/>
                          <a:ea typeface="Calibri" panose="020F0502020204030204" pitchFamily="34" charset="0"/>
                          <a:cs typeface="Calibri"/>
                        </a:rPr>
                        <a:t>The Cain Center desires an in-house ticketing software that would allow for customer data collection and future email communication function</a:t>
                      </a:r>
                    </a:p>
                  </a:txBody>
                  <a:tcPr marL="6858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solidFill>
                  </a:tcPr>
                </a:tc>
                <a:tc gridSpan="2">
                  <a:txBody>
                    <a:bodyPr/>
                    <a:lstStyle/>
                    <a:p>
                      <a:pPr marL="227013" lvl="0" indent="-166688" algn="l">
                        <a:lnSpc>
                          <a:spcPct val="100000"/>
                        </a:lnSpc>
                        <a:spcBef>
                          <a:spcPts val="300"/>
                        </a:spcBef>
                        <a:spcAft>
                          <a:spcPts val="300"/>
                        </a:spcAft>
                        <a:buFont typeface="Arial"/>
                        <a:buChar char="•"/>
                      </a:pPr>
                      <a:r>
                        <a:rPr lang="en-US" sz="1400" b="0" i="0" u="none" strike="noStrike" cap="none">
                          <a:solidFill>
                            <a:schemeClr val="dk1"/>
                          </a:solidFill>
                          <a:effectLst/>
                          <a:latin typeface="Calibri"/>
                          <a:cs typeface="Calibri"/>
                          <a:sym typeface="Arial"/>
                        </a:rPr>
                        <a:t>This Software is out of scope for Deloitte, and is currently out for RFP</a:t>
                      </a:r>
                    </a:p>
                  </a:txBody>
                  <a:tcPr marL="68580" marR="68580" marT="0" marB="0" anchor="ctr">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solidFill>
                  </a:tcPr>
                </a:tc>
                <a:tc hMerge="1">
                  <a:txBody>
                    <a:bodyPr/>
                    <a:lstStyle/>
                    <a:p>
                      <a:pPr marL="457200" lvl="0" indent="-274320" algn="l">
                        <a:lnSpc>
                          <a:spcPct val="100000"/>
                        </a:lnSpc>
                        <a:spcBef>
                          <a:spcPts val="300"/>
                        </a:spcBef>
                        <a:spcAft>
                          <a:spcPts val="300"/>
                        </a:spcAft>
                        <a:buFont typeface="Arial"/>
                        <a:buChar char="•"/>
                      </a:pPr>
                      <a:endParaRPr lang="en-US" sz="1200" b="0" i="0" u="none" strike="noStrike" cap="none">
                        <a:solidFill>
                          <a:schemeClr val="dk1"/>
                        </a:solidFill>
                        <a:effectLst/>
                        <a:latin typeface="+mj-lt"/>
                        <a:cs typeface="+mn-cs"/>
                        <a:sym typeface="Arial"/>
                      </a:endParaRPr>
                    </a:p>
                  </a:txBody>
                  <a:tcPr marL="68580" marR="68580" marT="0" marB="0">
                    <a:lnL w="9524">
                      <a:solidFill>
                        <a:schemeClr val="bg1">
                          <a:lumMod val="75000"/>
                        </a:schemeClr>
                      </a:solidFill>
                    </a:lnL>
                    <a:lnR w="9524">
                      <a:solidFill>
                        <a:schemeClr val="bg1">
                          <a:lumMod val="75000"/>
                        </a:schemeClr>
                      </a:solidFill>
                    </a:lnR>
                    <a:lnT w="9525" cap="flat" cmpd="sng" algn="ctr">
                      <a:solidFill>
                        <a:schemeClr val="bg1">
                          <a:lumMod val="75000"/>
                        </a:schemeClr>
                      </a:solidFill>
                      <a:prstDash val="sysDot"/>
                      <a:round/>
                      <a:headEnd type="none" w="med" len="med"/>
                      <a:tailEnd type="none" w="med" len="med"/>
                    </a:lnT>
                    <a:lnB w="9524">
                      <a:solidFill>
                        <a:schemeClr val="bg1">
                          <a:lumMod val="75000"/>
                        </a:schemeClr>
                      </a:solidFill>
                    </a:lnB>
                    <a:solidFill>
                      <a:schemeClr val="bg1"/>
                    </a:solidFill>
                  </a:tcPr>
                </a:tc>
                <a:extLst>
                  <a:ext uri="{0D108BD9-81ED-4DB2-BD59-A6C34878D82A}">
                    <a16:rowId xmlns:a16="http://schemas.microsoft.com/office/drawing/2014/main" val="2034350730"/>
                  </a:ext>
                </a:extLst>
              </a:tr>
            </a:tbl>
          </a:graphicData>
        </a:graphic>
      </p:graphicFrame>
      <p:sp>
        <p:nvSpPr>
          <p:cNvPr id="6" name="TextBox 5">
            <a:extLst>
              <a:ext uri="{FF2B5EF4-FFF2-40B4-BE49-F238E27FC236}">
                <a16:creationId xmlns:a16="http://schemas.microsoft.com/office/drawing/2014/main" id="{90B3BCD7-1733-4E0C-89DC-82CBDDF851C9}"/>
              </a:ext>
            </a:extLst>
          </p:cNvPr>
          <p:cNvSpPr txBox="1"/>
          <p:nvPr/>
        </p:nvSpPr>
        <p:spPr>
          <a:xfrm>
            <a:off x="530352" y="4858947"/>
            <a:ext cx="11252199" cy="1631216"/>
          </a:xfrm>
          <a:prstGeom prst="rect">
            <a:avLst/>
          </a:prstGeom>
          <a:noFill/>
        </p:spPr>
        <p:txBody>
          <a:bodyPr wrap="square" rtlCol="0">
            <a:spAutoFit/>
          </a:bodyPr>
          <a:lstStyle/>
          <a:p>
            <a:r>
              <a:rPr lang="en-US" sz="1400" b="1">
                <a:latin typeface="Calibri" panose="020F0502020204030204" pitchFamily="34" charset="0"/>
                <a:cs typeface="Calibri" panose="020F0502020204030204" pitchFamily="34" charset="0"/>
              </a:rPr>
              <a:t>Deloitte recommends:</a:t>
            </a:r>
            <a:br>
              <a:rPr lang="en-US" sz="1400" b="1">
                <a:latin typeface="Calibri" panose="020F0502020204030204" pitchFamily="34" charset="0"/>
                <a:cs typeface="Calibri" panose="020F0502020204030204" pitchFamily="34" charset="0"/>
              </a:rPr>
            </a:br>
            <a:endParaRPr lang="en-US" sz="200" b="1">
              <a:latin typeface="Calibri" panose="020F0502020204030204" pitchFamily="34" charset="0"/>
              <a:cs typeface="Calibri" panose="020F0502020204030204" pitchFamily="34" charset="0"/>
            </a:endParaRPr>
          </a:p>
          <a:p>
            <a:pPr marL="228600" indent="-228600">
              <a:buFont typeface="+mj-lt"/>
              <a:buAutoNum type="arabicPeriod"/>
            </a:pPr>
            <a:r>
              <a:rPr lang="en-US" sz="1400">
                <a:latin typeface="Calibri" panose="020F0502020204030204" pitchFamily="34" charset="0"/>
                <a:cs typeface="Calibri" panose="020F0502020204030204" pitchFamily="34" charset="0"/>
              </a:rPr>
              <a:t>The Cain Center maintain its relationship with MailChimp for bulk email needs</a:t>
            </a:r>
          </a:p>
          <a:p>
            <a:pPr marL="227013" indent="-227013" defTabSz="1254125">
              <a:tabLst>
                <a:tab pos="227013" algn="l"/>
              </a:tabLst>
            </a:pPr>
            <a:r>
              <a:rPr lang="en-US" sz="1400" b="1">
                <a:latin typeface="Calibri" panose="020F0502020204030204" pitchFamily="34" charset="0"/>
                <a:cs typeface="Calibri" panose="020F0502020204030204" pitchFamily="34" charset="0"/>
              </a:rPr>
              <a:t>	Note: If the pending RFP for Ticketing Software (out of scope for Deloitte) allows for superior customer data consolidation and email communication, this “in-house” solution could possibly be used, allowing for MailChimp to be retired</a:t>
            </a:r>
          </a:p>
          <a:p>
            <a:pPr marL="228600" indent="-228600">
              <a:buFont typeface="+mj-lt"/>
              <a:buAutoNum type="arabicPeriod"/>
            </a:pPr>
            <a:r>
              <a:rPr lang="en-US" sz="1400">
                <a:latin typeface="Calibri" panose="020F0502020204030204" pitchFamily="34" charset="0"/>
                <a:cs typeface="Calibri" panose="020F0502020204030204" pitchFamily="34" charset="0"/>
              </a:rPr>
              <a:t>Neon CRM should continue to be retained as this allows for continued management of Donor materials, allowing for separate email communications outside of MailChimp</a:t>
            </a:r>
          </a:p>
          <a:p>
            <a:pPr marL="228600" indent="-228600">
              <a:buFont typeface="+mj-lt"/>
              <a:buAutoNum type="arabicPeriod"/>
            </a:pPr>
            <a:r>
              <a:rPr lang="en-US" sz="1400">
                <a:latin typeface="Calibri" panose="020F0502020204030204" pitchFamily="34" charset="0"/>
                <a:cs typeface="Calibri" panose="020F0502020204030204" pitchFamily="34" charset="0"/>
              </a:rPr>
              <a:t>Office/Ticketing Software is currently out for RFP and is outside of the scope for Deloitte-</a:t>
            </a:r>
            <a:r>
              <a:rPr lang="en-US" sz="1400" err="1">
                <a:latin typeface="Calibri" panose="020F0502020204030204" pitchFamily="34" charset="0"/>
                <a:cs typeface="Calibri" panose="020F0502020204030204" pitchFamily="34" charset="0"/>
              </a:rPr>
              <a:t>StepUpCLT</a:t>
            </a:r>
            <a:endParaRPr lang="en-U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04489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967C3-1426-4568-B99E-55601ED5F10B}"/>
              </a:ext>
            </a:extLst>
          </p:cNvPr>
          <p:cNvSpPr/>
          <p:nvPr/>
        </p:nvSpPr>
        <p:spPr bwMode="gray">
          <a:xfrm>
            <a:off x="-3858" y="963"/>
            <a:ext cx="12199714" cy="6325563"/>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Title 3">
            <a:extLst>
              <a:ext uri="{FF2B5EF4-FFF2-40B4-BE49-F238E27FC236}">
                <a16:creationId xmlns:a16="http://schemas.microsoft.com/office/drawing/2014/main" id="{84255330-8810-400C-8A2C-DD5A866D4633}"/>
              </a:ext>
            </a:extLst>
          </p:cNvPr>
          <p:cNvSpPr>
            <a:spLocks noGrp="1"/>
          </p:cNvSpPr>
          <p:nvPr>
            <p:ph type="title"/>
          </p:nvPr>
        </p:nvSpPr>
        <p:spPr>
          <a:xfrm>
            <a:off x="469900" y="2795617"/>
            <a:ext cx="10418233" cy="637492"/>
          </a:xfrm>
        </p:spPr>
        <p:txBody>
          <a:bodyPr/>
          <a:lstStyle/>
          <a:p>
            <a:r>
              <a:rPr lang="en-US" sz="4000">
                <a:latin typeface="Calibri" panose="020F0502020204030204" pitchFamily="34" charset="0"/>
                <a:ea typeface="+mj-lt"/>
                <a:cs typeface="Calibri" panose="020F0502020204030204" pitchFamily="34" charset="0"/>
              </a:rPr>
              <a:t>Hardware</a:t>
            </a:r>
            <a:endParaRPr lang="en-US" sz="4000" b="0">
              <a:latin typeface="Calibri" panose="020F0502020204030204" pitchFamily="34" charset="0"/>
              <a:ea typeface="+mj-lt"/>
              <a:cs typeface="Calibri" panose="020F0502020204030204" pitchFamily="34" charset="0"/>
            </a:endParaRPr>
          </a:p>
        </p:txBody>
      </p:sp>
    </p:spTree>
    <p:extLst>
      <p:ext uri="{BB962C8B-B14F-4D97-AF65-F5344CB8AC3E}">
        <p14:creationId xmlns:p14="http://schemas.microsoft.com/office/powerpoint/2010/main" val="27818931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Object 94" hidden="1">
            <a:extLst>
              <a:ext uri="{FF2B5EF4-FFF2-40B4-BE49-F238E27FC236}">
                <a16:creationId xmlns:a16="http://schemas.microsoft.com/office/drawing/2014/main" id="{65A83502-262B-4AA7-A7F1-3284CE0A9A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95" imgH="396" progId="TCLayout.ActiveDocument.1">
                  <p:embed/>
                </p:oleObj>
              </mc:Choice>
              <mc:Fallback>
                <p:oleObj name="think-cell Slide" r:id="rId5" imgW="395" imgH="396" progId="TCLayout.ActiveDocument.1">
                  <p:embed/>
                  <p:pic>
                    <p:nvPicPr>
                      <p:cNvPr id="95" name="Object 94" hidden="1">
                        <a:extLst>
                          <a:ext uri="{FF2B5EF4-FFF2-40B4-BE49-F238E27FC236}">
                            <a16:creationId xmlns:a16="http://schemas.microsoft.com/office/drawing/2014/main" id="{65A83502-262B-4AA7-A7F1-3284CE0A9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4" name="Title 93">
            <a:extLst>
              <a:ext uri="{FF2B5EF4-FFF2-40B4-BE49-F238E27FC236}">
                <a16:creationId xmlns:a16="http://schemas.microsoft.com/office/drawing/2014/main" id="{97F86C03-CFE2-41EC-8DD3-40A9C682295E}"/>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Hardware Summary</a:t>
            </a:r>
          </a:p>
        </p:txBody>
      </p:sp>
      <p:graphicFrame>
        <p:nvGraphicFramePr>
          <p:cNvPr id="98" name="Table 97">
            <a:extLst>
              <a:ext uri="{FF2B5EF4-FFF2-40B4-BE49-F238E27FC236}">
                <a16:creationId xmlns:a16="http://schemas.microsoft.com/office/drawing/2014/main" id="{2AE1DA19-F834-49B7-BD4C-8365216D8698}"/>
              </a:ext>
            </a:extLst>
          </p:cNvPr>
          <p:cNvGraphicFramePr>
            <a:graphicFrameLocks noGrp="1"/>
          </p:cNvGraphicFramePr>
          <p:nvPr>
            <p:extLst>
              <p:ext uri="{D42A27DB-BD31-4B8C-83A1-F6EECF244321}">
                <p14:modId xmlns:p14="http://schemas.microsoft.com/office/powerpoint/2010/main" val="2473437660"/>
              </p:ext>
            </p:extLst>
          </p:nvPr>
        </p:nvGraphicFramePr>
        <p:xfrm>
          <a:off x="627495" y="1055566"/>
          <a:ext cx="10937010" cy="1594138"/>
        </p:xfrm>
        <a:graphic>
          <a:graphicData uri="http://schemas.openxmlformats.org/drawingml/2006/table">
            <a:tbl>
              <a:tblPr firstRow="1"/>
              <a:tblGrid>
                <a:gridCol w="729134">
                  <a:extLst>
                    <a:ext uri="{9D8B030D-6E8A-4147-A177-3AD203B41FA5}">
                      <a16:colId xmlns:a16="http://schemas.microsoft.com/office/drawing/2014/main" val="1767634632"/>
                    </a:ext>
                  </a:extLst>
                </a:gridCol>
                <a:gridCol w="729134">
                  <a:extLst>
                    <a:ext uri="{9D8B030D-6E8A-4147-A177-3AD203B41FA5}">
                      <a16:colId xmlns:a16="http://schemas.microsoft.com/office/drawing/2014/main" val="23138164"/>
                    </a:ext>
                  </a:extLst>
                </a:gridCol>
                <a:gridCol w="729134">
                  <a:extLst>
                    <a:ext uri="{9D8B030D-6E8A-4147-A177-3AD203B41FA5}">
                      <a16:colId xmlns:a16="http://schemas.microsoft.com/office/drawing/2014/main" val="1236820971"/>
                    </a:ext>
                  </a:extLst>
                </a:gridCol>
                <a:gridCol w="729134">
                  <a:extLst>
                    <a:ext uri="{9D8B030D-6E8A-4147-A177-3AD203B41FA5}">
                      <a16:colId xmlns:a16="http://schemas.microsoft.com/office/drawing/2014/main" val="1237507008"/>
                    </a:ext>
                  </a:extLst>
                </a:gridCol>
                <a:gridCol w="729134">
                  <a:extLst>
                    <a:ext uri="{9D8B030D-6E8A-4147-A177-3AD203B41FA5}">
                      <a16:colId xmlns:a16="http://schemas.microsoft.com/office/drawing/2014/main" val="2359154522"/>
                    </a:ext>
                  </a:extLst>
                </a:gridCol>
                <a:gridCol w="729134">
                  <a:extLst>
                    <a:ext uri="{9D8B030D-6E8A-4147-A177-3AD203B41FA5}">
                      <a16:colId xmlns:a16="http://schemas.microsoft.com/office/drawing/2014/main" val="1191398558"/>
                    </a:ext>
                  </a:extLst>
                </a:gridCol>
                <a:gridCol w="729134">
                  <a:extLst>
                    <a:ext uri="{9D8B030D-6E8A-4147-A177-3AD203B41FA5}">
                      <a16:colId xmlns:a16="http://schemas.microsoft.com/office/drawing/2014/main" val="2651700430"/>
                    </a:ext>
                  </a:extLst>
                </a:gridCol>
                <a:gridCol w="729134">
                  <a:extLst>
                    <a:ext uri="{9D8B030D-6E8A-4147-A177-3AD203B41FA5}">
                      <a16:colId xmlns:a16="http://schemas.microsoft.com/office/drawing/2014/main" val="289262443"/>
                    </a:ext>
                  </a:extLst>
                </a:gridCol>
                <a:gridCol w="729134">
                  <a:extLst>
                    <a:ext uri="{9D8B030D-6E8A-4147-A177-3AD203B41FA5}">
                      <a16:colId xmlns:a16="http://schemas.microsoft.com/office/drawing/2014/main" val="526076248"/>
                    </a:ext>
                  </a:extLst>
                </a:gridCol>
                <a:gridCol w="729134">
                  <a:extLst>
                    <a:ext uri="{9D8B030D-6E8A-4147-A177-3AD203B41FA5}">
                      <a16:colId xmlns:a16="http://schemas.microsoft.com/office/drawing/2014/main" val="1647347426"/>
                    </a:ext>
                  </a:extLst>
                </a:gridCol>
                <a:gridCol w="729134">
                  <a:extLst>
                    <a:ext uri="{9D8B030D-6E8A-4147-A177-3AD203B41FA5}">
                      <a16:colId xmlns:a16="http://schemas.microsoft.com/office/drawing/2014/main" val="2076608385"/>
                    </a:ext>
                  </a:extLst>
                </a:gridCol>
                <a:gridCol w="729134">
                  <a:extLst>
                    <a:ext uri="{9D8B030D-6E8A-4147-A177-3AD203B41FA5}">
                      <a16:colId xmlns:a16="http://schemas.microsoft.com/office/drawing/2014/main" val="2454193650"/>
                    </a:ext>
                  </a:extLst>
                </a:gridCol>
                <a:gridCol w="729134">
                  <a:extLst>
                    <a:ext uri="{9D8B030D-6E8A-4147-A177-3AD203B41FA5}">
                      <a16:colId xmlns:a16="http://schemas.microsoft.com/office/drawing/2014/main" val="855886545"/>
                    </a:ext>
                  </a:extLst>
                </a:gridCol>
                <a:gridCol w="729134">
                  <a:extLst>
                    <a:ext uri="{9D8B030D-6E8A-4147-A177-3AD203B41FA5}">
                      <a16:colId xmlns:a16="http://schemas.microsoft.com/office/drawing/2014/main" val="2795886685"/>
                    </a:ext>
                  </a:extLst>
                </a:gridCol>
                <a:gridCol w="729134">
                  <a:extLst>
                    <a:ext uri="{9D8B030D-6E8A-4147-A177-3AD203B41FA5}">
                      <a16:colId xmlns:a16="http://schemas.microsoft.com/office/drawing/2014/main" val="3867796392"/>
                    </a:ext>
                  </a:extLst>
                </a:gridCol>
              </a:tblGrid>
              <a:tr h="52198">
                <a:tc gridSpan="12">
                  <a:txBody>
                    <a:bodyPr/>
                    <a:lstStyle/>
                    <a:p>
                      <a:pPr algn="ctr"/>
                      <a:r>
                        <a:rPr lang="en-US" sz="1400" b="1" i="0" u="none" strike="noStrike" kern="1200">
                          <a:solidFill>
                            <a:schemeClr val="bg1"/>
                          </a:solidFill>
                          <a:effectLst/>
                          <a:latin typeface="Calibri"/>
                          <a:ea typeface="+mn-ea"/>
                          <a:cs typeface="Calibri"/>
                        </a:rPr>
                        <a:t>2022</a:t>
                      </a:r>
                      <a:endParaRPr lang="en-US" sz="1400" b="1" i="0" u="none" strike="noStrike">
                        <a:solidFill>
                          <a:schemeClr val="bg1"/>
                        </a:solidFill>
                        <a:effectLst/>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kern="1200">
                          <a:solidFill>
                            <a:schemeClr val="bg1"/>
                          </a:solidFill>
                          <a:effectLst/>
                          <a:latin typeface="Calibri" panose="020F0502020204030204" pitchFamily="34" charset="0"/>
                          <a:ea typeface="+mn-ea"/>
                          <a:cs typeface="+mn-cs"/>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b"/>
                      <a:r>
                        <a:rPr lang="en-US" sz="1050" b="1" i="0" u="none" strike="noStrike">
                          <a:solidFill>
                            <a:schemeClr val="bg1"/>
                          </a:solidFill>
                          <a:effectLst/>
                          <a:latin typeface="Calibri" panose="020F0502020204030204" pitchFamily="34" charset="0"/>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gridSpan="3">
                  <a:txBody>
                    <a:bodyPr/>
                    <a:lstStyle/>
                    <a:p>
                      <a:pPr algn="ctr" fontAlgn="b"/>
                      <a:r>
                        <a:rPr lang="en-US" sz="1400" b="1" i="0" u="none" strike="noStrike">
                          <a:solidFill>
                            <a:schemeClr val="bg1"/>
                          </a:solidFill>
                          <a:effectLst/>
                          <a:latin typeface="Calibri"/>
                          <a:cs typeface="Calibri"/>
                        </a:rPr>
                        <a:t>2023</a:t>
                      </a:r>
                      <a:endParaRPr lang="en-US" sz="1200" b="1" i="0" u="none" strike="noStrike">
                        <a:solidFill>
                          <a:schemeClr val="bg1"/>
                        </a:solidFill>
                        <a:effectLst/>
                        <a:latin typeface="Calibri"/>
                        <a:cs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a:solidFill>
                            <a:schemeClr val="bg1"/>
                          </a:solidFill>
                          <a:effectLst/>
                          <a:latin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5967547"/>
                  </a:ext>
                </a:extLst>
              </a:tr>
              <a:tr h="77055">
                <a:tc>
                  <a:txBody>
                    <a:bodyPr/>
                    <a:lstStyle/>
                    <a:p>
                      <a:pPr algn="ctr"/>
                      <a:r>
                        <a:rPr lang="en-US" sz="1200" b="1" i="0" u="none" strike="noStrike" kern="1200">
                          <a:solidFill>
                            <a:schemeClr val="tx1"/>
                          </a:solidFill>
                          <a:effectLst/>
                          <a:latin typeface="Calibri"/>
                          <a:ea typeface="+mn-ea"/>
                          <a:cs typeface="Calibri"/>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kern="1200">
                          <a:solidFill>
                            <a:schemeClr val="tx1"/>
                          </a:solidFill>
                          <a:effectLst/>
                          <a:latin typeface="Calibri"/>
                          <a:ea typeface="+mn-ea"/>
                          <a:cs typeface="Calibri"/>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80858130"/>
                  </a:ext>
                </a:extLst>
              </a:tr>
              <a:tr h="1185198">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8494630"/>
                  </a:ext>
                </a:extLst>
              </a:tr>
            </a:tbl>
          </a:graphicData>
        </a:graphic>
      </p:graphicFrame>
      <p:sp>
        <p:nvSpPr>
          <p:cNvPr id="99" name="Arrow: Pentagon 98">
            <a:extLst>
              <a:ext uri="{FF2B5EF4-FFF2-40B4-BE49-F238E27FC236}">
                <a16:creationId xmlns:a16="http://schemas.microsoft.com/office/drawing/2014/main" id="{DF2A247B-ACD9-4F28-99B0-36B39619FC70}"/>
              </a:ext>
            </a:extLst>
          </p:cNvPr>
          <p:cNvSpPr/>
          <p:nvPr/>
        </p:nvSpPr>
        <p:spPr>
          <a:xfrm>
            <a:off x="3544694" y="1858475"/>
            <a:ext cx="1448817" cy="277058"/>
          </a:xfrm>
          <a:prstGeom prst="homePlate">
            <a:avLst/>
          </a:pr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Hardware Selection</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00" name="TextBox 99">
            <a:extLst>
              <a:ext uri="{FF2B5EF4-FFF2-40B4-BE49-F238E27FC236}">
                <a16:creationId xmlns:a16="http://schemas.microsoft.com/office/drawing/2014/main" id="{616DA18D-7A91-4343-B41A-0CC79465B12E}"/>
              </a:ext>
            </a:extLst>
          </p:cNvPr>
          <p:cNvSpPr txBox="1"/>
          <p:nvPr/>
        </p:nvSpPr>
        <p:spPr>
          <a:xfrm>
            <a:off x="5265845" y="1852635"/>
            <a:ext cx="6271006" cy="354071"/>
          </a:xfrm>
          <a:prstGeom prst="rect">
            <a:avLst/>
          </a:prstGeom>
          <a:noFill/>
        </p:spPr>
        <p:txBody>
          <a:bodyPr wrap="square" rtlCol="0">
            <a:spAutoFit/>
          </a:bodyPr>
          <a:lstStyle/>
          <a:p>
            <a:pPr>
              <a:lnSpc>
                <a:spcPct val="80000"/>
              </a:lnSpc>
            </a:pPr>
            <a:r>
              <a:rPr lang="en-US" sz="1050" b="1" i="1">
                <a:latin typeface="Calibri" panose="020F0502020204030204" pitchFamily="34" charset="0"/>
                <a:cs typeface="Calibri" panose="020F0502020204030204" pitchFamily="34" charset="0"/>
              </a:rPr>
              <a:t>Cain Center discusses Laptop, VOIP, Printer, and other hardware selections with MSP partner to align on the best fit for Its needs, and works with MSP or GPO to procure  </a:t>
            </a:r>
          </a:p>
        </p:txBody>
      </p:sp>
      <p:sp>
        <p:nvSpPr>
          <p:cNvPr id="101" name="Star: 5 Points 100">
            <a:extLst>
              <a:ext uri="{FF2B5EF4-FFF2-40B4-BE49-F238E27FC236}">
                <a16:creationId xmlns:a16="http://schemas.microsoft.com/office/drawing/2014/main" id="{018D5926-4F47-4251-A3AA-A3215A1C4409}"/>
              </a:ext>
            </a:extLst>
          </p:cNvPr>
          <p:cNvSpPr>
            <a:spLocks noChangeAspect="1"/>
          </p:cNvSpPr>
          <p:nvPr/>
        </p:nvSpPr>
        <p:spPr>
          <a:xfrm>
            <a:off x="5047253" y="1894987"/>
            <a:ext cx="218591" cy="218591"/>
          </a:xfrm>
          <a:prstGeom prst="star5">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46A82ED-CCB9-400E-9B96-9E9A796B8C39}"/>
              </a:ext>
            </a:extLst>
          </p:cNvPr>
          <p:cNvSpPr/>
          <p:nvPr/>
        </p:nvSpPr>
        <p:spPr bwMode="gray">
          <a:xfrm>
            <a:off x="1634000" y="3426582"/>
            <a:ext cx="4322618" cy="2855205"/>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1AE69E1-228A-40D7-9C2F-12D262038E7C}"/>
              </a:ext>
            </a:extLst>
          </p:cNvPr>
          <p:cNvSpPr/>
          <p:nvPr/>
        </p:nvSpPr>
        <p:spPr bwMode="gray">
          <a:xfrm>
            <a:off x="2560869" y="3240174"/>
            <a:ext cx="2468880" cy="365823"/>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Hardware Comparisons:</a:t>
            </a:r>
            <a:br>
              <a:rPr lang="en-US" sz="1400" b="1">
                <a:latin typeface="Calibri" panose="020F0502020204030204" pitchFamily="34" charset="0"/>
                <a:cs typeface="Calibri" panose="020F0502020204030204" pitchFamily="34" charset="0"/>
              </a:rPr>
            </a:br>
            <a:r>
              <a:rPr lang="en-US" sz="1400" b="1">
                <a:latin typeface="Calibri" panose="020F0502020204030204" pitchFamily="34" charset="0"/>
                <a:cs typeface="Calibri" panose="020F0502020204030204" pitchFamily="34" charset="0"/>
              </a:rPr>
              <a:t>Laptops and Other Peripherals</a:t>
            </a:r>
          </a:p>
        </p:txBody>
      </p:sp>
      <p:sp>
        <p:nvSpPr>
          <p:cNvPr id="46" name="Rectangle 45">
            <a:extLst>
              <a:ext uri="{FF2B5EF4-FFF2-40B4-BE49-F238E27FC236}">
                <a16:creationId xmlns:a16="http://schemas.microsoft.com/office/drawing/2014/main" id="{C455B4ED-3B42-4949-9681-2BADB7EDD848}"/>
              </a:ext>
            </a:extLst>
          </p:cNvPr>
          <p:cNvSpPr/>
          <p:nvPr/>
        </p:nvSpPr>
        <p:spPr bwMode="gray">
          <a:xfrm>
            <a:off x="6166705" y="3426582"/>
            <a:ext cx="4322618" cy="2855205"/>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9BC955AC-B8BF-4646-A97F-EF4607272B6B}"/>
              </a:ext>
            </a:extLst>
          </p:cNvPr>
          <p:cNvSpPr/>
          <p:nvPr/>
        </p:nvSpPr>
        <p:spPr bwMode="gray">
          <a:xfrm>
            <a:off x="7093574" y="3217906"/>
            <a:ext cx="2468880" cy="413499"/>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Hardware Suggestions: </a:t>
            </a:r>
            <a:br>
              <a:rPr lang="en-US" sz="1400" b="1">
                <a:latin typeface="Calibri" panose="020F0502020204030204" pitchFamily="34" charset="0"/>
                <a:cs typeface="Calibri" panose="020F0502020204030204" pitchFamily="34" charset="0"/>
              </a:rPr>
            </a:br>
            <a:r>
              <a:rPr lang="en-US" sz="1400" b="1">
                <a:latin typeface="Calibri" panose="020F0502020204030204" pitchFamily="34" charset="0"/>
                <a:cs typeface="Calibri" panose="020F0502020204030204" pitchFamily="34" charset="0"/>
              </a:rPr>
              <a:t>VOIP and Copiers</a:t>
            </a:r>
          </a:p>
        </p:txBody>
      </p:sp>
      <p:cxnSp>
        <p:nvCxnSpPr>
          <p:cNvPr id="6" name="Straight Connector 5">
            <a:extLst>
              <a:ext uri="{FF2B5EF4-FFF2-40B4-BE49-F238E27FC236}">
                <a16:creationId xmlns:a16="http://schemas.microsoft.com/office/drawing/2014/main" id="{26DEBB1E-CD8F-4AE5-9E79-6AB33E6E6E21}"/>
              </a:ext>
            </a:extLst>
          </p:cNvPr>
          <p:cNvCxnSpPr>
            <a:cxnSpLocks/>
          </p:cNvCxnSpPr>
          <p:nvPr/>
        </p:nvCxnSpPr>
        <p:spPr>
          <a:xfrm>
            <a:off x="627494" y="2956895"/>
            <a:ext cx="1093701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9FCCAC1-2E13-4D46-8594-CE1059D7A3CC}"/>
              </a:ext>
            </a:extLst>
          </p:cNvPr>
          <p:cNvSpPr txBox="1"/>
          <p:nvPr/>
        </p:nvSpPr>
        <p:spPr>
          <a:xfrm>
            <a:off x="4960907" y="2818396"/>
            <a:ext cx="2270185"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KEY RECOMMENDATIONS</a:t>
            </a:r>
          </a:p>
        </p:txBody>
      </p:sp>
      <p:sp>
        <p:nvSpPr>
          <p:cNvPr id="7" name="TextBox 6">
            <a:extLst>
              <a:ext uri="{FF2B5EF4-FFF2-40B4-BE49-F238E27FC236}">
                <a16:creationId xmlns:a16="http://schemas.microsoft.com/office/drawing/2014/main" id="{99D6435F-5EBA-4F56-B510-F2A59ED4C806}"/>
              </a:ext>
            </a:extLst>
          </p:cNvPr>
          <p:cNvSpPr txBox="1"/>
          <p:nvPr/>
        </p:nvSpPr>
        <p:spPr>
          <a:xfrm>
            <a:off x="1741581" y="3785412"/>
            <a:ext cx="4107456" cy="2400657"/>
          </a:xfrm>
          <a:prstGeom prst="rect">
            <a:avLst/>
          </a:prstGeom>
          <a:noFill/>
        </p:spPr>
        <p:txBody>
          <a:bodyPr wrap="square" lIns="0" tIns="0" rIns="0" bIns="0" rtlCol="0">
            <a:spAutoFit/>
          </a:bodyPr>
          <a:lstStyle/>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Laptops</a:t>
            </a:r>
          </a:p>
          <a:p>
            <a:pPr>
              <a:spcBef>
                <a:spcPts val="600"/>
              </a:spcBef>
              <a:buSzPct val="100000"/>
            </a:pPr>
            <a:r>
              <a:rPr lang="en-US" sz="1100">
                <a:solidFill>
                  <a:srgbClr val="313131"/>
                </a:solidFill>
                <a:latin typeface="Calibri" panose="020F0502020204030204" pitchFamily="34" charset="0"/>
                <a:cs typeface="Calibri" panose="020F0502020204030204" pitchFamily="34" charset="0"/>
              </a:rPr>
              <a:t>The Cain Center should procure 10 Dell Latitude 3420s for </a:t>
            </a:r>
            <a:r>
              <a:rPr lang="en-US" sz="1100" b="1">
                <a:solidFill>
                  <a:srgbClr val="313131"/>
                </a:solidFill>
                <a:latin typeface="Calibri" panose="020F0502020204030204" pitchFamily="34" charset="0"/>
                <a:cs typeface="Calibri" panose="020F0502020204030204" pitchFamily="34" charset="0"/>
              </a:rPr>
              <a:t>$7,750</a:t>
            </a:r>
            <a:r>
              <a:rPr lang="en-US" sz="1100">
                <a:solidFill>
                  <a:srgbClr val="313131"/>
                </a:solidFill>
                <a:latin typeface="Calibri" panose="020F0502020204030204" pitchFamily="34" charset="0"/>
                <a:cs typeface="Calibri" panose="020F0502020204030204" pitchFamily="34" charset="0"/>
              </a:rPr>
              <a:t> </a:t>
            </a:r>
          </a:p>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Peripherals</a:t>
            </a:r>
          </a:p>
          <a:p>
            <a:pPr>
              <a:spcBef>
                <a:spcPts val="600"/>
              </a:spcBef>
              <a:buSzPct val="100000"/>
            </a:pPr>
            <a:r>
              <a:rPr lang="en-US" sz="1200">
                <a:solidFill>
                  <a:srgbClr val="313131"/>
                </a:solidFill>
                <a:latin typeface="Calibri" panose="020F0502020204030204" pitchFamily="34" charset="0"/>
                <a:cs typeface="Calibri" panose="020F0502020204030204" pitchFamily="34" charset="0"/>
              </a:rPr>
              <a:t>The Cain Center should procure a blended offering of peripherals resulting in cost of </a:t>
            </a:r>
            <a:r>
              <a:rPr lang="en-US" sz="1200" b="1">
                <a:solidFill>
                  <a:srgbClr val="313131"/>
                </a:solidFill>
                <a:latin typeface="Calibri" panose="020F0502020204030204" pitchFamily="34" charset="0"/>
                <a:cs typeface="Calibri" panose="020F0502020204030204" pitchFamily="34" charset="0"/>
              </a:rPr>
              <a:t>$2,940 </a:t>
            </a:r>
            <a:r>
              <a:rPr lang="en-US" sz="1200">
                <a:solidFill>
                  <a:srgbClr val="313131"/>
                </a:solidFill>
                <a:latin typeface="Calibri" panose="020F0502020204030204" pitchFamily="34" charset="0"/>
                <a:cs typeface="Calibri" panose="020F0502020204030204" pitchFamily="34" charset="0"/>
              </a:rPr>
              <a:t>or a </a:t>
            </a:r>
            <a:r>
              <a:rPr lang="en-US" sz="1200" b="1">
                <a:solidFill>
                  <a:srgbClr val="313131"/>
                </a:solidFill>
                <a:latin typeface="Calibri" panose="020F0502020204030204" pitchFamily="34" charset="0"/>
                <a:cs typeface="Calibri" panose="020F0502020204030204" pitchFamily="34" charset="0"/>
              </a:rPr>
              <a:t>savings of $4,943 over the full Dell package </a:t>
            </a:r>
            <a:endParaRPr lang="en-US" sz="1100">
              <a:solidFill>
                <a:srgbClr val="313131"/>
              </a:solidFill>
              <a:latin typeface="Calibri" panose="020F0502020204030204" pitchFamily="34" charset="0"/>
              <a:cs typeface="Calibri" panose="020F0502020204030204" pitchFamily="34" charset="0"/>
            </a:endParaRPr>
          </a:p>
          <a:p>
            <a:pPr>
              <a:spcBef>
                <a:spcPts val="600"/>
              </a:spcBef>
              <a:buSzPct val="100000"/>
            </a:pPr>
            <a:r>
              <a:rPr lang="en-US" sz="1200" b="1">
                <a:solidFill>
                  <a:srgbClr val="313131"/>
                </a:solidFill>
                <a:latin typeface="Calibri" panose="020F0502020204030204" pitchFamily="34" charset="0"/>
                <a:cs typeface="Calibri" panose="020F0502020204030204" pitchFamily="34" charset="0"/>
              </a:rPr>
              <a:t>Total Pricing</a:t>
            </a:r>
          </a:p>
          <a:p>
            <a:pPr>
              <a:spcBef>
                <a:spcPts val="600"/>
              </a:spcBef>
              <a:buSzPct val="100000"/>
            </a:pPr>
            <a:r>
              <a:rPr lang="en-US" sz="1200">
                <a:solidFill>
                  <a:srgbClr val="313131"/>
                </a:solidFill>
                <a:latin typeface="Calibri" panose="020F0502020204030204" pitchFamily="34" charset="0"/>
                <a:cs typeface="Calibri" panose="020F0502020204030204" pitchFamily="34" charset="0"/>
              </a:rPr>
              <a:t>The Cain Center should expect to spend </a:t>
            </a:r>
            <a:r>
              <a:rPr lang="en-US" sz="1200" b="1">
                <a:solidFill>
                  <a:srgbClr val="313131"/>
                </a:solidFill>
                <a:latin typeface="Calibri" panose="020F0502020204030204" pitchFamily="34" charset="0"/>
                <a:cs typeface="Calibri" panose="020F0502020204030204" pitchFamily="34" charset="0"/>
              </a:rPr>
              <a:t>$10,695 </a:t>
            </a:r>
            <a:r>
              <a:rPr lang="en-US" sz="1200">
                <a:solidFill>
                  <a:srgbClr val="313131"/>
                </a:solidFill>
                <a:latin typeface="Calibri" panose="020F0502020204030204" pitchFamily="34" charset="0"/>
                <a:cs typeface="Calibri" panose="020F0502020204030204" pitchFamily="34" charset="0"/>
              </a:rPr>
              <a:t>on laptops &amp; peripherals, and may experience an increase or decrease in pricing depending upon timing of purchase (e.g., EOY sales) or final hardware selection</a:t>
            </a:r>
            <a:endParaRPr lang="en-US" sz="1100">
              <a:solidFill>
                <a:srgbClr val="31313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3D82F32D-1841-4884-9DC0-3248EAA6B519}"/>
              </a:ext>
            </a:extLst>
          </p:cNvPr>
          <p:cNvSpPr txBox="1"/>
          <p:nvPr/>
        </p:nvSpPr>
        <p:spPr>
          <a:xfrm>
            <a:off x="6355078" y="3889920"/>
            <a:ext cx="3945869" cy="2185214"/>
          </a:xfrm>
          <a:prstGeom prst="rect">
            <a:avLst/>
          </a:prstGeom>
          <a:noFill/>
        </p:spPr>
        <p:txBody>
          <a:bodyPr wrap="square" lIns="0" tIns="0" rIns="0" bIns="0" rtlCol="0">
            <a:spAutoFit/>
          </a:bodyPr>
          <a:lstStyle/>
          <a:p>
            <a:pPr>
              <a:spcBef>
                <a:spcPts val="600"/>
              </a:spcBef>
              <a:buSzPct val="100000"/>
            </a:pPr>
            <a:r>
              <a:rPr lang="en-US" sz="1200" b="1" dirty="0">
                <a:solidFill>
                  <a:srgbClr val="313131"/>
                </a:solidFill>
                <a:latin typeface="Calibri" panose="020F0502020204030204" pitchFamily="34" charset="0"/>
                <a:cs typeface="Calibri" panose="020F0502020204030204" pitchFamily="34" charset="0"/>
              </a:rPr>
              <a:t>VOIP</a:t>
            </a:r>
          </a:p>
          <a:p>
            <a:pPr>
              <a:spcBef>
                <a:spcPts val="600"/>
              </a:spcBef>
              <a:buSzPct val="100000"/>
            </a:pPr>
            <a:r>
              <a:rPr lang="en-US" sz="1200" dirty="0">
                <a:solidFill>
                  <a:srgbClr val="313131"/>
                </a:solidFill>
                <a:latin typeface="Calibri" panose="020F0502020204030204" pitchFamily="34" charset="0"/>
                <a:cs typeface="Calibri" panose="020F0502020204030204" pitchFamily="34" charset="0"/>
              </a:rPr>
              <a:t>While pricing can vary depending upon ISP or 3</a:t>
            </a:r>
            <a:r>
              <a:rPr lang="en-US" sz="1200" baseline="30000" dirty="0">
                <a:solidFill>
                  <a:srgbClr val="313131"/>
                </a:solidFill>
                <a:latin typeface="Calibri" panose="020F0502020204030204" pitchFamily="34" charset="0"/>
                <a:cs typeface="Calibri" panose="020F0502020204030204" pitchFamily="34" charset="0"/>
              </a:rPr>
              <a:t>rd</a:t>
            </a:r>
            <a:r>
              <a:rPr lang="en-US" sz="1200" dirty="0">
                <a:solidFill>
                  <a:srgbClr val="313131"/>
                </a:solidFill>
                <a:latin typeface="Calibri" panose="020F0502020204030204" pitchFamily="34" charset="0"/>
                <a:cs typeface="Calibri" panose="020F0502020204030204" pitchFamily="34" charset="0"/>
              </a:rPr>
              <a:t> party offerings, the Cain Center should plan on paying </a:t>
            </a:r>
            <a:r>
              <a:rPr lang="en-US" sz="1200" b="1" dirty="0">
                <a:solidFill>
                  <a:srgbClr val="313131"/>
                </a:solidFill>
                <a:latin typeface="Calibri" panose="020F0502020204030204" pitchFamily="34" charset="0"/>
                <a:cs typeface="Calibri" panose="020F0502020204030204" pitchFamily="34" charset="0"/>
              </a:rPr>
              <a:t>~$6,660 per year for 12 users</a:t>
            </a:r>
            <a:r>
              <a:rPr lang="en-US" sz="1200" dirty="0">
                <a:solidFill>
                  <a:srgbClr val="313131"/>
                </a:solidFill>
                <a:latin typeface="Calibri" panose="020F0502020204030204" pitchFamily="34" charset="0"/>
                <a:cs typeface="Calibri" panose="020F0502020204030204" pitchFamily="34" charset="0"/>
              </a:rPr>
              <a:t> for a mid-ranged VOIP package from Spectrum Wireless, which would include video-conferencing</a:t>
            </a:r>
          </a:p>
          <a:p>
            <a:pPr>
              <a:spcBef>
                <a:spcPts val="600"/>
              </a:spcBef>
              <a:buSzPct val="100000"/>
            </a:pPr>
            <a:r>
              <a:rPr lang="en-US" sz="1200" b="1" dirty="0">
                <a:solidFill>
                  <a:srgbClr val="313131"/>
                </a:solidFill>
                <a:latin typeface="Calibri" panose="020F0502020204030204" pitchFamily="34" charset="0"/>
                <a:cs typeface="Calibri" panose="020F0502020204030204" pitchFamily="34" charset="0"/>
              </a:rPr>
              <a:t>Copier</a:t>
            </a:r>
            <a:br>
              <a:rPr lang="en-US" sz="1200" b="1" dirty="0">
                <a:solidFill>
                  <a:srgbClr val="313131"/>
                </a:solidFill>
                <a:latin typeface="Calibri" panose="020F0502020204030204" pitchFamily="34" charset="0"/>
                <a:cs typeface="Calibri" panose="020F0502020204030204" pitchFamily="34" charset="0"/>
              </a:rPr>
            </a:br>
            <a:r>
              <a:rPr lang="en-US" sz="1200" dirty="0">
                <a:solidFill>
                  <a:srgbClr val="313131"/>
                </a:solidFill>
                <a:latin typeface="Calibri" panose="020F0502020204030204" pitchFamily="34" charset="0"/>
                <a:cs typeface="Calibri" panose="020F0502020204030204" pitchFamily="34" charset="0"/>
              </a:rPr>
              <a:t>The Cain Center should work with an MSP-partner or Non-profit focused GPO group to right-size Its copying/printing needs and maximize savings.  A smaller office-sized printer currently retails for </a:t>
            </a:r>
            <a:r>
              <a:rPr lang="en-US" sz="1200" b="1" dirty="0">
                <a:solidFill>
                  <a:srgbClr val="313131"/>
                </a:solidFill>
                <a:latin typeface="Calibri" panose="020F0502020204030204" pitchFamily="34" charset="0"/>
                <a:cs typeface="Calibri" panose="020F0502020204030204" pitchFamily="34" charset="0"/>
              </a:rPr>
              <a:t>$2,600</a:t>
            </a:r>
            <a:r>
              <a:rPr lang="en-US" sz="1200" dirty="0">
                <a:solidFill>
                  <a:srgbClr val="313131"/>
                </a:solidFill>
                <a:latin typeface="Calibri" panose="020F0502020204030204" pitchFamily="34" charset="0"/>
                <a:cs typeface="Calibri" panose="020F0502020204030204" pitchFamily="34" charset="0"/>
              </a:rPr>
              <a:t>, and while leasing prices can vary, an entry level price of </a:t>
            </a:r>
            <a:r>
              <a:rPr lang="en-US" sz="1200" b="1" dirty="0">
                <a:solidFill>
                  <a:srgbClr val="313131"/>
                </a:solidFill>
                <a:latin typeface="Calibri" panose="020F0502020204030204" pitchFamily="34" charset="0"/>
                <a:cs typeface="Calibri" panose="020F0502020204030204" pitchFamily="34" charset="0"/>
              </a:rPr>
              <a:t>$70/mo.</a:t>
            </a:r>
            <a:r>
              <a:rPr lang="en-US" sz="1200" dirty="0">
                <a:solidFill>
                  <a:srgbClr val="313131"/>
                </a:solidFill>
                <a:latin typeface="Calibri" panose="020F0502020204030204" pitchFamily="34" charset="0"/>
                <a:cs typeface="Calibri" panose="020F0502020204030204" pitchFamily="34" charset="0"/>
              </a:rPr>
              <a:t> appears to be common  </a:t>
            </a:r>
            <a:endParaRPr lang="en-US" sz="1100" dirty="0">
              <a:solidFill>
                <a:srgbClr val="31313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927B296-4D2C-4CB3-9750-2ACB30DDDDC2}"/>
              </a:ext>
            </a:extLst>
          </p:cNvPr>
          <p:cNvSpPr txBox="1"/>
          <p:nvPr/>
        </p:nvSpPr>
        <p:spPr>
          <a:xfrm>
            <a:off x="9173583" y="9814"/>
            <a:ext cx="3018417" cy="846386"/>
          </a:xfrm>
          <a:prstGeom prst="rect">
            <a:avLst/>
          </a:prstGeom>
          <a:noFill/>
        </p:spPr>
        <p:txBody>
          <a:bodyPr wrap="square" lIns="0" tIns="0" rIns="0" bIns="0" rtlCol="0">
            <a:spAutoFit/>
          </a:bodyPr>
          <a:lstStyle/>
          <a:p>
            <a:pPr>
              <a:spcBef>
                <a:spcPts val="600"/>
              </a:spcBef>
              <a:buSzPct val="100000"/>
            </a:pPr>
            <a:r>
              <a:rPr lang="en-US" sz="1100" b="1" dirty="0">
                <a:solidFill>
                  <a:srgbClr val="313131"/>
                </a:solidFill>
              </a:rPr>
              <a:t>Note:</a:t>
            </a:r>
            <a:r>
              <a:rPr lang="en-US" sz="1100" dirty="0">
                <a:solidFill>
                  <a:srgbClr val="313131"/>
                </a:solidFill>
              </a:rPr>
              <a:t> Timeline is illustrative, with emphasis on decision planning; decision-making process would occur over a similar length of time after the start of the Cain Center’s new fiscal year in July 2022.</a:t>
            </a:r>
            <a:endParaRPr lang="en-US" sz="1100" b="1" dirty="0">
              <a:solidFill>
                <a:srgbClr val="313131"/>
              </a:solidFill>
            </a:endParaRPr>
          </a:p>
        </p:txBody>
      </p:sp>
    </p:spTree>
    <p:extLst>
      <p:ext uri="{BB962C8B-B14F-4D97-AF65-F5344CB8AC3E}">
        <p14:creationId xmlns:p14="http://schemas.microsoft.com/office/powerpoint/2010/main" val="36534300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C3265-95B8-4D12-8949-8E51ECE114FF}"/>
              </a:ext>
            </a:extLst>
          </p:cNvPr>
          <p:cNvSpPr>
            <a:spLocks noGrp="1"/>
          </p:cNvSpPr>
          <p:nvPr>
            <p:ph sz="quarter" idx="10"/>
          </p:nvPr>
        </p:nvSpPr>
        <p:spPr>
          <a:xfrm>
            <a:off x="530352" y="1112044"/>
            <a:ext cx="11131296" cy="4980283"/>
          </a:xfrm>
        </p:spPr>
        <p:txBody>
          <a:bodyPr vert="horz" lIns="0" tIns="0" rIns="0" bIns="0" rtlCol="0" anchor="t">
            <a:noAutofit/>
          </a:bodyPr>
          <a:lstStyle/>
          <a:p>
            <a:pPr>
              <a:spcAft>
                <a:spcPts val="0"/>
              </a:spcAft>
              <a:buSzTx/>
              <a:tabLst/>
              <a:defRPr/>
            </a:pP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The goal of this presentation is to provide Cain Center for the Arts with a </a:t>
            </a:r>
            <a:r>
              <a:rPr kumimoji="0" lang="en-US" sz="1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deeper understanding</a:t>
            </a:r>
            <a:r>
              <a:rPr kumimoji="0" lang="en-US"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of existing gaps in their current technology and recommend future technology solutions</a:t>
            </a:r>
            <a:r>
              <a:rPr lang="en-US" sz="1400" dirty="0">
                <a:latin typeface="Calibri" panose="020F0502020204030204" pitchFamily="34" charset="0"/>
                <a:cs typeface="Calibri" panose="020F0502020204030204" pitchFamily="34" charset="0"/>
              </a:rPr>
              <a:t> to </a:t>
            </a:r>
            <a:r>
              <a:rPr kumimoji="0" lang="en-US"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address those gaps, preparing the Cain Center for success in the future.</a:t>
            </a:r>
            <a:br>
              <a:rPr kumimoji="0" lang="en-US"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br>
              <a:rPr kumimoji="0" lang="en-US" sz="140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Information Technology (IT), is used by the Cain Center to support its mission in both business &amp; outreach operations; IT also supports the daily program functions of the Cain Center, allowing for efficient and streamlined management of the non-profit.</a:t>
            </a:r>
            <a:br>
              <a:rPr lang="en-US" sz="1400" dirty="0">
                <a:latin typeface="Calibri" panose="020F0502020204030204" pitchFamily="34" charset="0"/>
                <a:cs typeface="Calibri" panose="020F0502020204030204" pitchFamily="34" charset="0"/>
              </a:rPr>
            </a:b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The following slides, developed by our collaborators at </a:t>
            </a:r>
            <a:r>
              <a:rPr lang="en-US" sz="1400" dirty="0" err="1">
                <a:latin typeface="Calibri" panose="020F0502020204030204" pitchFamily="34" charset="0"/>
                <a:cs typeface="Calibri" panose="020F0502020204030204" pitchFamily="34" charset="0"/>
              </a:rPr>
              <a:t>Apparo</a:t>
            </a:r>
            <a:r>
              <a:rPr lang="en-US" sz="1400" dirty="0">
                <a:latin typeface="Calibri" panose="020F0502020204030204" pitchFamily="34" charset="0"/>
                <a:cs typeface="Calibri" panose="020F0502020204030204" pitchFamily="34" charset="0"/>
              </a:rPr>
              <a:t> Group, showcase a maturity model.  This model details the current status of the Cain Center’s IT structure, readiness, and any gaps related to IT infrastructure.  We will use this guide to help assess priority areas where gaps may exist in the Cain Center’s current IT plan &amp; infrastructure.</a:t>
            </a:r>
          </a:p>
          <a:p>
            <a:pPr marL="0" marR="0" lvl="0" indent="0" algn="l" defTabSz="1219170" rtl="0" eaLnBrk="1" fontAlgn="auto" latinLnBrk="0" hangingPunct="1">
              <a:lnSpc>
                <a:spcPct val="100000"/>
              </a:lnSpc>
              <a:spcBef>
                <a:spcPts val="0"/>
              </a:spcBef>
              <a:spcAft>
                <a:spcPts val="0"/>
              </a:spcAft>
              <a:buClrTx/>
              <a:buSzTx/>
              <a:buFontTx/>
              <a:buNone/>
              <a:tabLst/>
              <a:defRPr/>
            </a:pPr>
            <a:br>
              <a:rPr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br>
              <a:rPr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r>
              <a:rPr kumimoji="0" lang="en-US" sz="14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The technology assessment &amp; roadmap will:</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Assess current-state technology at the Cain Center (e.g., </a:t>
            </a:r>
            <a:r>
              <a:rPr lang="en-US" sz="1400" dirty="0">
                <a:latin typeface="Calibri" panose="020F0502020204030204" pitchFamily="34" charset="0"/>
                <a:cs typeface="Calibri" panose="020F0502020204030204" pitchFamily="34" charset="0"/>
              </a:rPr>
              <a:t>existing software, current website security)</a:t>
            </a:r>
            <a:br>
              <a:rPr lang="en-US" sz="1400" dirty="0">
                <a:latin typeface="Calibri" panose="020F0502020204030204" pitchFamily="34" charset="0"/>
                <a:cs typeface="Calibri" panose="020F0502020204030204" pitchFamily="34" charset="0"/>
              </a:rPr>
            </a:b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Provide cost-conscious strategy for future technology solutions (e.g., network design, refreshed laptops)</a:t>
            </a:r>
            <a:br>
              <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br>
            <a:endParaRPr kumimoji="0" lang="en-US" sz="8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US" sz="1400" dirty="0">
                <a:latin typeface="Calibri" panose="020F0502020204030204" pitchFamily="34" charset="0"/>
                <a:ea typeface="Verdana"/>
                <a:cs typeface="Calibri" panose="020F0502020204030204" pitchFamily="34" charset="0"/>
              </a:rPr>
              <a:t>Showcase a timeline for each specific workstream solution (e.g., infrastructure, hardware)</a:t>
            </a:r>
            <a:endParaRPr lang="en-US" sz="1400" b="0" i="0" u="none" strike="noStrike" kern="1200" cap="none" spc="0" normalizeH="0" baseline="0" noProof="0" dirty="0">
              <a:ln>
                <a:noFill/>
              </a:ln>
              <a:effectLst/>
              <a:uLnTx/>
              <a:uFillTx/>
              <a:latin typeface="Calibri" panose="020F0502020204030204" pitchFamily="34" charset="0"/>
              <a:ea typeface="Verdana"/>
              <a:cs typeface="Calibri" panose="020F0502020204030204" pitchFamily="34" charset="0"/>
            </a:endParaRPr>
          </a:p>
        </p:txBody>
      </p:sp>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16422"/>
            <a:ext cx="11252200" cy="698501"/>
          </a:xfrm>
        </p:spPr>
        <p:txBody>
          <a:bodyPr/>
          <a:lstStyle/>
          <a:p>
            <a:r>
              <a:rPr lang="en-US" sz="2400" b="1">
                <a:latin typeface="Calibri" panose="020F0502020204030204" pitchFamily="34" charset="0"/>
                <a:cs typeface="Calibri" panose="020F0502020204030204" pitchFamily="34" charset="0"/>
              </a:rPr>
              <a:t>Overview &amp; Assessment Approach</a:t>
            </a:r>
          </a:p>
        </p:txBody>
      </p:sp>
      <p:sp>
        <p:nvSpPr>
          <p:cNvPr id="2" name="TextBox 1">
            <a:extLst>
              <a:ext uri="{FF2B5EF4-FFF2-40B4-BE49-F238E27FC236}">
                <a16:creationId xmlns:a16="http://schemas.microsoft.com/office/drawing/2014/main" id="{8BD2EFC7-BD05-479C-A934-93D88605C9CF}"/>
              </a:ext>
            </a:extLst>
          </p:cNvPr>
          <p:cNvSpPr txBox="1"/>
          <p:nvPr/>
        </p:nvSpPr>
        <p:spPr>
          <a:xfrm>
            <a:off x="530352" y="5580493"/>
            <a:ext cx="8489588" cy="646331"/>
          </a:xfrm>
          <a:prstGeom prst="rect">
            <a:avLst/>
          </a:prstGeom>
          <a:noFill/>
        </p:spPr>
        <p:txBody>
          <a:bodyPr wrap="square" lIns="0" tIns="0" rIns="0" bIns="0" rtlCol="0">
            <a:spAutoFit/>
          </a:bodyPr>
          <a:lstStyle/>
          <a:p>
            <a:pPr>
              <a:spcBef>
                <a:spcPts val="600"/>
              </a:spcBef>
              <a:buSzPct val="100000"/>
            </a:pPr>
            <a:r>
              <a:rPr lang="en-US" sz="1400" b="1">
                <a:effectLst/>
                <a:latin typeface="Calibri" panose="020F0502020204030204" pitchFamily="34" charset="0"/>
                <a:ea typeface="SimSun" panose="02010600030101010101" pitchFamily="2" charset="-122"/>
                <a:cs typeface="Calibri" panose="020F0502020204030204" pitchFamily="34" charset="0"/>
              </a:rPr>
              <a:t>Disclaimer:  </a:t>
            </a:r>
            <a:r>
              <a:rPr lang="en-US" sz="1400" i="1">
                <a:effectLst/>
                <a:latin typeface="Calibri" panose="020F0502020204030204" pitchFamily="34" charset="0"/>
                <a:ea typeface="SimSun" panose="02010600030101010101" pitchFamily="2" charset="-122"/>
                <a:cs typeface="Calibri" panose="020F0502020204030204" pitchFamily="34" charset="0"/>
              </a:rPr>
              <a:t>It is understood and agreed that Deloitte Consulting’s services under the previously signed Engagement Letter may include advice and recommenda­tions, but all decisions in connection with the implementa­tion of such advice and recommendations shall be the sole responsibility of, and made by, the Cain Center management team.</a:t>
            </a:r>
            <a:endParaRPr lang="en-US" sz="1100" i="1">
              <a:solidFill>
                <a:srgbClr val="31313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97939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336"/>
            <a:ext cx="11252200" cy="698501"/>
          </a:xfrm>
        </p:spPr>
        <p:txBody>
          <a:bodyPr/>
          <a:lstStyle/>
          <a:p>
            <a:r>
              <a:rPr lang="en-US" sz="2400" b="1">
                <a:latin typeface="Calibri" panose="020F0502020204030204" pitchFamily="34" charset="0"/>
                <a:cs typeface="Calibri" panose="020F0502020204030204" pitchFamily="34" charset="0"/>
              </a:rPr>
              <a:t>Hardware Comparisons- Laptops and Other Peripherals</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3660388240"/>
              </p:ext>
            </p:extLst>
          </p:nvPr>
        </p:nvGraphicFramePr>
        <p:xfrm>
          <a:off x="530353" y="969265"/>
          <a:ext cx="11131297" cy="4062840"/>
        </p:xfrm>
        <a:graphic>
          <a:graphicData uri="http://schemas.openxmlformats.org/drawingml/2006/table">
            <a:tbl>
              <a:tblPr firstRow="1" bandRow="1">
                <a:tableStyleId>{5C22544A-7EE6-4342-B048-85BDC9FD1C3A}</a:tableStyleId>
              </a:tblPr>
              <a:tblGrid>
                <a:gridCol w="1406839">
                  <a:extLst>
                    <a:ext uri="{9D8B030D-6E8A-4147-A177-3AD203B41FA5}">
                      <a16:colId xmlns:a16="http://schemas.microsoft.com/office/drawing/2014/main" val="1980487662"/>
                    </a:ext>
                  </a:extLst>
                </a:gridCol>
                <a:gridCol w="3780872">
                  <a:extLst>
                    <a:ext uri="{9D8B030D-6E8A-4147-A177-3AD203B41FA5}">
                      <a16:colId xmlns:a16="http://schemas.microsoft.com/office/drawing/2014/main" val="827061533"/>
                    </a:ext>
                  </a:extLst>
                </a:gridCol>
                <a:gridCol w="2971793">
                  <a:extLst>
                    <a:ext uri="{9D8B030D-6E8A-4147-A177-3AD203B41FA5}">
                      <a16:colId xmlns:a16="http://schemas.microsoft.com/office/drawing/2014/main" val="1584367493"/>
                    </a:ext>
                  </a:extLst>
                </a:gridCol>
                <a:gridCol w="2971793">
                  <a:extLst>
                    <a:ext uri="{9D8B030D-6E8A-4147-A177-3AD203B41FA5}">
                      <a16:colId xmlns:a16="http://schemas.microsoft.com/office/drawing/2014/main" val="1629191513"/>
                    </a:ext>
                  </a:extLst>
                </a:gridCol>
              </a:tblGrid>
              <a:tr h="319312">
                <a:tc>
                  <a:txBody>
                    <a:bodyPr/>
                    <a:lstStyle/>
                    <a:p>
                      <a:pPr algn="ctr"/>
                      <a:r>
                        <a:rPr lang="en-US" sz="1600">
                          <a:solidFill>
                            <a:schemeClr val="bg1"/>
                          </a:solidFill>
                          <a:latin typeface="Calibri"/>
                          <a:cs typeface="Calibri"/>
                        </a:rPr>
                        <a:t>Item</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External Quote</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Deloitte Findings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465945">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Laptop</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Dell Latitude 3420</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12713" marR="0" indent="-52388" algn="l">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$7,754.50 for 10</a:t>
                      </a:r>
                      <a:r>
                        <a:rPr lang="en-US" sz="1600" b="0" i="0" u="none" strike="noStrike" cap="none">
                          <a:solidFill>
                            <a:schemeClr val="dk1"/>
                          </a:solidFill>
                          <a:effectLst/>
                          <a:latin typeface="Calibri"/>
                          <a:ea typeface="Calibri" panose="020F0502020204030204" pitchFamily="34" charset="0"/>
                          <a:cs typeface="Calibri"/>
                          <a:sym typeface="Arial"/>
                        </a:rPr>
                        <a:t> units</a:t>
                      </a:r>
                      <a:endParaRPr lang="en-US" sz="1600" i="0">
                        <a:effectLst/>
                        <a:latin typeface="Calibri"/>
                        <a:ea typeface="Calibri" panose="020F0502020204030204" pitchFamily="34" charset="0"/>
                        <a:cs typeface="Calibri"/>
                      </a:endParaRP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$7,754.50 for 10 units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r h="465945">
                <a:tc rowSpan="2">
                  <a:txBody>
                    <a:bodyPr/>
                    <a:lstStyle/>
                    <a:p>
                      <a:pPr marL="182880" marR="0">
                        <a:spcBef>
                          <a:spcPts val="0"/>
                        </a:spcBef>
                        <a:spcAft>
                          <a:spcPts val="0"/>
                        </a:spcAft>
                      </a:pPr>
                      <a:r>
                        <a:rPr lang="en-US" sz="1600" b="1" i="0">
                          <a:effectLst/>
                          <a:latin typeface="Calibri"/>
                          <a:ea typeface="Calibri" panose="020F0502020204030204" pitchFamily="34" charset="0"/>
                          <a:cs typeface="Calibri"/>
                        </a:rPr>
                        <a:t>24”+ </a:t>
                      </a:r>
                      <a:br>
                        <a:rPr lang="en-US" sz="1600" b="1" i="0">
                          <a:effectLst/>
                          <a:latin typeface="Calibri"/>
                          <a:ea typeface="Calibri" panose="020F0502020204030204" pitchFamily="34" charset="0"/>
                          <a:cs typeface="Calibri"/>
                        </a:rPr>
                      </a:br>
                      <a:r>
                        <a:rPr lang="en-US" sz="1600" b="1" i="0">
                          <a:effectLst/>
                          <a:latin typeface="Calibri"/>
                          <a:ea typeface="Calibri" panose="020F0502020204030204" pitchFamily="34" charset="0"/>
                          <a:cs typeface="Calibri"/>
                        </a:rPr>
                        <a:t>monitor</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Dell 24 Monitor – P2419</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563" marR="0" indent="-122238"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$2,309.90 for 10 units</a:t>
                      </a: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N/A</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65904068"/>
                  </a:ext>
                </a:extLst>
              </a:tr>
              <a:tr h="465945">
                <a:tc vMerge="1">
                  <a:txBody>
                    <a:bodyPr/>
                    <a:lstStyle/>
                    <a:p>
                      <a:pPr marL="182880" marR="0" lvl="0" indent="0" algn="l" defTabSz="1219170" rtl="0" eaLnBrk="1" fontAlgn="auto" latinLnBrk="0" hangingPunct="1">
                        <a:lnSpc>
                          <a:spcPct val="100000"/>
                        </a:lnSpc>
                        <a:spcBef>
                          <a:spcPts val="0"/>
                        </a:spcBef>
                        <a:spcAft>
                          <a:spcPts val="0"/>
                        </a:spcAft>
                        <a:buClrTx/>
                        <a:buSzTx/>
                        <a:buFontTx/>
                        <a:buNone/>
                        <a:tabLst/>
                        <a:defRPr/>
                      </a:pPr>
                      <a:r>
                        <a:rPr lang="en-US" sz="1200" b="1" i="0" kern="1200">
                          <a:solidFill>
                            <a:schemeClr val="dk1"/>
                          </a:solidFill>
                          <a:effectLst/>
                          <a:latin typeface="+mn-lt"/>
                          <a:ea typeface="Calibri" panose="020F0502020204030204" pitchFamily="34" charset="0"/>
                          <a:cs typeface="+mn-cs"/>
                        </a:rPr>
                        <a:t>24”+ monitor</a:t>
                      </a:r>
                    </a:p>
                    <a:p>
                      <a:pPr marL="182880" marR="0">
                        <a:spcBef>
                          <a:spcPts val="0"/>
                        </a:spcBef>
                        <a:spcAft>
                          <a:spcPts val="0"/>
                        </a:spcAft>
                      </a:pPr>
                      <a:endParaRPr lang="en-US" sz="1200" b="1" i="0">
                        <a:effectLst/>
                        <a:latin typeface="+mj-lt"/>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Samsung 24 CF396</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563" marR="0" indent="-122238"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N/A</a:t>
                      </a: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$1,399.90 for 10 units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044570368"/>
                  </a:ext>
                </a:extLst>
              </a:tr>
              <a:tr h="465945">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Soundbar</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Dell Soundbar – ACM511M</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563" marR="0" indent="-122238"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$449.90 for 10 units</a:t>
                      </a: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$449.90 for 10 units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2932548032"/>
                  </a:ext>
                </a:extLst>
              </a:tr>
              <a:tr h="465945">
                <a:tc rowSpan="2">
                  <a:txBody>
                    <a:bodyPr/>
                    <a:lstStyle/>
                    <a:p>
                      <a:pPr marL="182880" marR="0">
                        <a:spcBef>
                          <a:spcPts val="0"/>
                        </a:spcBef>
                        <a:spcAft>
                          <a:spcPts val="0"/>
                        </a:spcAft>
                      </a:pPr>
                      <a:r>
                        <a:rPr lang="en-US" sz="1600" b="1" i="0">
                          <a:effectLst/>
                          <a:latin typeface="Calibri"/>
                          <a:ea typeface="Calibri" panose="020F0502020204030204" pitchFamily="34" charset="0"/>
                          <a:cs typeface="Calibri"/>
                        </a:rPr>
                        <a:t>Wireless keyboard &amp; mouse</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Premier wireless keyboard and mouse</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60325"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$999.90 for 10 units</a:t>
                      </a: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N/A</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493437180"/>
                  </a:ext>
                </a:extLst>
              </a:tr>
              <a:tr h="465945">
                <a:tc vMerge="1">
                  <a:txBody>
                    <a:bodyPr/>
                    <a:lstStyle/>
                    <a:p>
                      <a:pPr marL="182880" marR="0">
                        <a:spcBef>
                          <a:spcPts val="0"/>
                        </a:spcBef>
                        <a:spcAft>
                          <a:spcPts val="0"/>
                        </a:spcAft>
                      </a:pPr>
                      <a:endParaRPr lang="en-US" sz="1200" b="1" i="0">
                        <a:effectLst/>
                        <a:latin typeface="+mj-lt"/>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LogitechMK270</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563" marR="0" indent="-122238"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N/A</a:t>
                      </a: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$249.90 for 10 units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01503895"/>
                  </a:ext>
                </a:extLst>
              </a:tr>
              <a:tr h="465945">
                <a:tc rowSpan="2">
                  <a:txBody>
                    <a:bodyPr/>
                    <a:lstStyle/>
                    <a:p>
                      <a:pPr marL="182880" marR="0">
                        <a:spcBef>
                          <a:spcPts val="0"/>
                        </a:spcBef>
                        <a:spcAft>
                          <a:spcPts val="0"/>
                        </a:spcAft>
                      </a:pPr>
                      <a:r>
                        <a:rPr lang="en-US" sz="1600" b="1" i="0">
                          <a:effectLst/>
                          <a:latin typeface="Calibri"/>
                          <a:ea typeface="Calibri" panose="020F0502020204030204" pitchFamily="34" charset="0"/>
                          <a:cs typeface="Calibri"/>
                        </a:rPr>
                        <a:t>Docking Station</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Dell Performance Dock WD19DCS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563" marR="0" indent="-122238"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$2,807.20 for 10 units</a:t>
                      </a: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N/A</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522156418"/>
                  </a:ext>
                </a:extLst>
              </a:tr>
              <a:tr h="465945">
                <a:tc vMerge="1">
                  <a:txBody>
                    <a:bodyPr/>
                    <a:lstStyle/>
                    <a:p>
                      <a:pPr marL="182880" marR="0">
                        <a:spcBef>
                          <a:spcPts val="0"/>
                        </a:spcBef>
                        <a:spcAft>
                          <a:spcPts val="0"/>
                        </a:spcAft>
                      </a:pPr>
                      <a:endParaRPr lang="en-US" sz="1200" b="1" i="0">
                        <a:effectLst/>
                        <a:latin typeface="+mj-lt"/>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marR="0" indent="60325">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Dell Monitor Dock – WD15</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563" marR="0" indent="-122238"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N/A</a:t>
                      </a:r>
                    </a:p>
                  </a:txBody>
                  <a:tcPr marL="1828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tc>
                  <a:txBody>
                    <a:bodyPr/>
                    <a:lstStyle/>
                    <a:p>
                      <a:pPr marL="182880" marR="0" indent="0" algn="l">
                        <a:lnSpc>
                          <a:spcPct val="100000"/>
                        </a:lnSpc>
                        <a:spcBef>
                          <a:spcPts val="300"/>
                        </a:spcBef>
                        <a:spcAft>
                          <a:spcPts val="300"/>
                        </a:spcAft>
                        <a:buFont typeface="Arial" panose="020B0604020202020204" pitchFamily="34" charset="0"/>
                        <a:buNone/>
                      </a:pPr>
                      <a:r>
                        <a:rPr lang="en-US" sz="1600" b="0" i="0" u="none" strike="noStrike" cap="none">
                          <a:solidFill>
                            <a:schemeClr val="dk1"/>
                          </a:solidFill>
                          <a:effectLst/>
                          <a:latin typeface="Calibri"/>
                          <a:cs typeface="Calibri"/>
                          <a:sym typeface="Arial"/>
                        </a:rPr>
                        <a:t>$1,000 for 10 units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ysDot"/>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555746645"/>
                  </a:ext>
                </a:extLst>
              </a:tr>
            </a:tbl>
          </a:graphicData>
        </a:graphic>
      </p:graphicFrame>
      <p:sp>
        <p:nvSpPr>
          <p:cNvPr id="5" name="TextBox 4">
            <a:extLst>
              <a:ext uri="{FF2B5EF4-FFF2-40B4-BE49-F238E27FC236}">
                <a16:creationId xmlns:a16="http://schemas.microsoft.com/office/drawing/2014/main" id="{E2DF7252-DA78-4AC4-BF10-997D16C35558}"/>
              </a:ext>
            </a:extLst>
          </p:cNvPr>
          <p:cNvSpPr txBox="1"/>
          <p:nvPr/>
        </p:nvSpPr>
        <p:spPr>
          <a:xfrm>
            <a:off x="530352" y="5103422"/>
            <a:ext cx="11133183" cy="1523494"/>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rPr>
              <a:t>Deloitte recommends:</a:t>
            </a:r>
            <a:br>
              <a:rPr lang="en-US" sz="1600" b="1">
                <a:latin typeface="Calibri" panose="020F0502020204030204" pitchFamily="34" charset="0"/>
                <a:cs typeface="Calibri" panose="020F0502020204030204" pitchFamily="34" charset="0"/>
              </a:rPr>
            </a:br>
            <a:endParaRPr lang="en-US" sz="200" b="1">
              <a:latin typeface="Calibri" panose="020F0502020204030204" pitchFamily="34" charset="0"/>
              <a:cs typeface="Calibri" panose="020F0502020204030204" pitchFamily="34" charset="0"/>
            </a:endParaRPr>
          </a:p>
          <a:p>
            <a:pPr marL="228600" indent="-228600">
              <a:buFont typeface="+mj-lt"/>
              <a:buAutoNum type="arabicPeriod"/>
            </a:pPr>
            <a:r>
              <a:rPr lang="en-US" sz="1500">
                <a:latin typeface="Calibri" panose="020F0502020204030204" pitchFamily="34" charset="0"/>
                <a:cs typeface="Calibri" panose="020F0502020204030204" pitchFamily="34" charset="0"/>
              </a:rPr>
              <a:t>The purchase of 10 Dell Latitude 3420 laptops as the price is deemed fair and reasonable.</a:t>
            </a:r>
          </a:p>
          <a:p>
            <a:pPr marL="228600" indent="-228600">
              <a:buFont typeface="+mj-lt"/>
              <a:buAutoNum type="arabicPeriod"/>
            </a:pPr>
            <a:r>
              <a:rPr lang="en-US" sz="1500">
                <a:latin typeface="Calibri" panose="020F0502020204030204" pitchFamily="34" charset="0"/>
                <a:cs typeface="Calibri" panose="020F0502020204030204" pitchFamily="34" charset="0"/>
              </a:rPr>
              <a:t>The purchase of Samsung 24-CF396 monitors for substantial savings in comparison to the Dell 24 Monitor without loss of function.</a:t>
            </a:r>
          </a:p>
          <a:p>
            <a:pPr marL="228600" indent="-228600">
              <a:buFont typeface="+mj-lt"/>
              <a:buAutoNum type="arabicPeriod"/>
            </a:pPr>
            <a:r>
              <a:rPr lang="en-US" sz="1500">
                <a:latin typeface="Calibri" panose="020F0502020204030204" pitchFamily="34" charset="0"/>
                <a:cs typeface="Calibri" panose="020F0502020204030204" pitchFamily="34" charset="0"/>
              </a:rPr>
              <a:t>The purchase of 10 Dell Soundbar units as the price is deemed fair and reasonable.</a:t>
            </a:r>
          </a:p>
          <a:p>
            <a:pPr marL="228600" indent="-228600">
              <a:buFont typeface="+mj-lt"/>
              <a:buAutoNum type="arabicPeriod"/>
            </a:pPr>
            <a:r>
              <a:rPr lang="en-US" sz="1500">
                <a:latin typeface="Calibri" panose="020F0502020204030204" pitchFamily="34" charset="0"/>
                <a:cs typeface="Calibri" panose="020F0502020204030204" pitchFamily="34" charset="0"/>
              </a:rPr>
              <a:t>The purchase of Logitech MK270 combo for substantial savings without loss of function.</a:t>
            </a:r>
          </a:p>
          <a:p>
            <a:pPr marL="228600" indent="-228600">
              <a:buFont typeface="+mj-lt"/>
              <a:buAutoNum type="arabicPeriod"/>
            </a:pPr>
            <a:r>
              <a:rPr lang="en-US" sz="1500">
                <a:latin typeface="Calibri" panose="020F0502020204030204" pitchFamily="34" charset="0"/>
                <a:cs typeface="Calibri" panose="020F0502020204030204" pitchFamily="34" charset="0"/>
              </a:rPr>
              <a:t>The purchase of the Dell Monitor Dock- WD15 for substantial savings without loss of function.</a:t>
            </a:r>
          </a:p>
        </p:txBody>
      </p:sp>
      <p:pic>
        <p:nvPicPr>
          <p:cNvPr id="7" name="Picture 6">
            <a:extLst>
              <a:ext uri="{FF2B5EF4-FFF2-40B4-BE49-F238E27FC236}">
                <a16:creationId xmlns:a16="http://schemas.microsoft.com/office/drawing/2014/main" id="{B96DE704-E5C5-4E6B-A4C5-57D0ABBBAD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4278" y="107751"/>
            <a:ext cx="880533" cy="731520"/>
          </a:xfrm>
          <a:prstGeom prst="rect">
            <a:avLst/>
          </a:prstGeom>
          <a:noFill/>
          <a:ln>
            <a:noFill/>
          </a:ln>
        </p:spPr>
      </p:pic>
    </p:spTree>
    <p:extLst>
      <p:ext uri="{BB962C8B-B14F-4D97-AF65-F5344CB8AC3E}">
        <p14:creationId xmlns:p14="http://schemas.microsoft.com/office/powerpoint/2010/main" val="123432397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336"/>
            <a:ext cx="11252200" cy="698501"/>
          </a:xfrm>
        </p:spPr>
        <p:txBody>
          <a:bodyPr/>
          <a:lstStyle/>
          <a:p>
            <a:r>
              <a:rPr lang="en-US" sz="2400" b="1">
                <a:latin typeface="Calibri" panose="020F0502020204030204" pitchFamily="34" charset="0"/>
                <a:cs typeface="Calibri" panose="020F0502020204030204" pitchFamily="34" charset="0"/>
              </a:rPr>
              <a:t>Hardware Suggestions - VOIP &amp; Copiers</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1587288364"/>
              </p:ext>
            </p:extLst>
          </p:nvPr>
        </p:nvGraphicFramePr>
        <p:xfrm>
          <a:off x="530353" y="969264"/>
          <a:ext cx="11131297" cy="4235373"/>
        </p:xfrm>
        <a:graphic>
          <a:graphicData uri="http://schemas.openxmlformats.org/drawingml/2006/table">
            <a:tbl>
              <a:tblPr firstRow="1" bandRow="1">
                <a:tableStyleId>{5C22544A-7EE6-4342-B048-85BDC9FD1C3A}</a:tableStyleId>
              </a:tblPr>
              <a:tblGrid>
                <a:gridCol w="1335296">
                  <a:extLst>
                    <a:ext uri="{9D8B030D-6E8A-4147-A177-3AD203B41FA5}">
                      <a16:colId xmlns:a16="http://schemas.microsoft.com/office/drawing/2014/main" val="1980487662"/>
                    </a:ext>
                  </a:extLst>
                </a:gridCol>
                <a:gridCol w="2192349">
                  <a:extLst>
                    <a:ext uri="{9D8B030D-6E8A-4147-A177-3AD203B41FA5}">
                      <a16:colId xmlns:a16="http://schemas.microsoft.com/office/drawing/2014/main" val="827061533"/>
                    </a:ext>
                  </a:extLst>
                </a:gridCol>
                <a:gridCol w="5175630">
                  <a:extLst>
                    <a:ext uri="{9D8B030D-6E8A-4147-A177-3AD203B41FA5}">
                      <a16:colId xmlns:a16="http://schemas.microsoft.com/office/drawing/2014/main" val="1584367493"/>
                    </a:ext>
                  </a:extLst>
                </a:gridCol>
                <a:gridCol w="2428022">
                  <a:extLst>
                    <a:ext uri="{9D8B030D-6E8A-4147-A177-3AD203B41FA5}">
                      <a16:colId xmlns:a16="http://schemas.microsoft.com/office/drawing/2014/main" val="1629191513"/>
                    </a:ext>
                  </a:extLst>
                </a:gridCol>
              </a:tblGrid>
              <a:tr h="320952">
                <a:tc>
                  <a:txBody>
                    <a:bodyPr/>
                    <a:lstStyle/>
                    <a:p>
                      <a:pPr algn="ctr"/>
                      <a:r>
                        <a:rPr lang="en-US" sz="1600">
                          <a:solidFill>
                            <a:schemeClr val="bg1"/>
                          </a:solidFill>
                          <a:latin typeface="Calibri"/>
                          <a:cs typeface="Calibri"/>
                        </a:rPr>
                        <a:t>Hardware</a:t>
                      </a: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Description</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Benefits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Pricing</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2092733">
                <a:tc>
                  <a:txBody>
                    <a:bodyPr/>
                    <a:lstStyle/>
                    <a:p>
                      <a:pPr marL="182880" marR="0">
                        <a:spcBef>
                          <a:spcPts val="0"/>
                        </a:spcBef>
                        <a:spcAft>
                          <a:spcPts val="0"/>
                        </a:spcAft>
                      </a:pPr>
                      <a:r>
                        <a:rPr lang="en-US" sz="1600" b="1" i="0">
                          <a:effectLst/>
                          <a:latin typeface="Calibri"/>
                          <a:ea typeface="Calibri" panose="020F0502020204030204" pitchFamily="34" charset="0"/>
                          <a:cs typeface="Calibri"/>
                        </a:rPr>
                        <a:t>VOIP</a:t>
                      </a: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indent="0" algn="l">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Voice-Over-Internet-Protocol is a type of phone system that operates over the internet instead of a traditional phone line</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287338" marR="0" indent="-227013" algn="l">
                        <a:lnSpc>
                          <a:spcPct val="100000"/>
                        </a:lnSpc>
                        <a:spcBef>
                          <a:spcPts val="300"/>
                        </a:spcBef>
                        <a:spcAft>
                          <a:spcPts val="300"/>
                        </a:spcAft>
                        <a:buFont typeface="Arial" panose="020B0604020202020204" pitchFamily="34" charset="0"/>
                        <a:buChar char="•"/>
                        <a:tabLst>
                          <a:tab pos="227013" algn="l"/>
                        </a:tabLst>
                      </a:pPr>
                      <a:r>
                        <a:rPr lang="en-US" sz="1600" i="0">
                          <a:effectLst/>
                          <a:latin typeface="Calibri"/>
                          <a:ea typeface="Calibri" panose="020F0502020204030204" pitchFamily="34" charset="0"/>
                          <a:cs typeface="Calibri"/>
                        </a:rPr>
                        <a:t>VOIP technology feeds off-of existing internet connections, meaning there is no need for a “traditional” landline, which also allows for much deeper configurations, common features include:</a:t>
                      </a:r>
                    </a:p>
                    <a:p>
                      <a:pPr marL="287338" marR="0" indent="-227013" algn="l">
                        <a:lnSpc>
                          <a:spcPct val="100000"/>
                        </a:lnSpc>
                        <a:spcBef>
                          <a:spcPts val="300"/>
                        </a:spcBef>
                        <a:spcAft>
                          <a:spcPts val="300"/>
                        </a:spcAft>
                        <a:buFont typeface="Arial" panose="020B0604020202020204" pitchFamily="34" charset="0"/>
                        <a:buChar char="•"/>
                        <a:tabLst>
                          <a:tab pos="227013" algn="l"/>
                        </a:tabLst>
                      </a:pPr>
                      <a:r>
                        <a:rPr lang="en-US" sz="1600" i="0">
                          <a:effectLst/>
                          <a:latin typeface="Calibri"/>
                          <a:ea typeface="Calibri" panose="020F0502020204030204" pitchFamily="34" charset="0"/>
                          <a:cs typeface="Calibri"/>
                        </a:rPr>
                        <a:t>Video chat and Voicemail</a:t>
                      </a:r>
                    </a:p>
                    <a:p>
                      <a:pPr marL="287338" marR="0" indent="-227013" algn="l">
                        <a:lnSpc>
                          <a:spcPct val="100000"/>
                        </a:lnSpc>
                        <a:spcBef>
                          <a:spcPts val="300"/>
                        </a:spcBef>
                        <a:spcAft>
                          <a:spcPts val="300"/>
                        </a:spcAft>
                        <a:buFont typeface="Arial" panose="020B0604020202020204" pitchFamily="34" charset="0"/>
                        <a:buChar char="•"/>
                        <a:tabLst>
                          <a:tab pos="227013" algn="l"/>
                        </a:tabLst>
                      </a:pPr>
                      <a:r>
                        <a:rPr lang="en-US" sz="1600" i="0">
                          <a:effectLst/>
                          <a:latin typeface="Calibri"/>
                          <a:ea typeface="Calibri" panose="020F0502020204030204" pitchFamily="34" charset="0"/>
                          <a:cs typeface="Calibri"/>
                        </a:rPr>
                        <a:t>Conference Calling</a:t>
                      </a:r>
                    </a:p>
                    <a:p>
                      <a:pPr marL="287338" marR="0" indent="-227013" algn="l">
                        <a:lnSpc>
                          <a:spcPct val="100000"/>
                        </a:lnSpc>
                        <a:spcBef>
                          <a:spcPts val="300"/>
                        </a:spcBef>
                        <a:spcAft>
                          <a:spcPts val="300"/>
                        </a:spcAft>
                        <a:buFont typeface="Arial" panose="020B0604020202020204" pitchFamily="34" charset="0"/>
                        <a:buChar char="•"/>
                        <a:tabLst>
                          <a:tab pos="227013" algn="l"/>
                        </a:tabLst>
                      </a:pPr>
                      <a:r>
                        <a:rPr lang="en-US" sz="1600" i="0">
                          <a:effectLst/>
                          <a:latin typeface="Calibri"/>
                          <a:ea typeface="Calibri" panose="020F0502020204030204" pitchFamily="34" charset="0"/>
                          <a:cs typeface="Calibri"/>
                        </a:rPr>
                        <a:t>Call forwarding/holding/etc.</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287338" marR="0" indent="-227013" algn="l">
                        <a:lnSpc>
                          <a:spcPct val="100000"/>
                        </a:lnSpc>
                        <a:spcBef>
                          <a:spcPts val="300"/>
                        </a:spcBef>
                        <a:spcAft>
                          <a:spcPts val="300"/>
                        </a:spcAft>
                        <a:buFont typeface="Arial" panose="020B0604020202020204" pitchFamily="34" charset="0"/>
                        <a:buChar char="•"/>
                      </a:pPr>
                      <a:r>
                        <a:rPr lang="en-US" sz="1600" b="0" i="0" u="none" strike="noStrike" cap="none" dirty="0">
                          <a:solidFill>
                            <a:schemeClr val="dk1"/>
                          </a:solidFill>
                          <a:effectLst/>
                          <a:latin typeface="Calibri"/>
                          <a:cs typeface="Calibri"/>
                          <a:sym typeface="Arial"/>
                        </a:rPr>
                        <a:t>Spectrum prices a 12-person VOIP package with hosted voice &amp; auto-attendant at $555 per unit, or ~$6,660 per year</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58444397"/>
                  </a:ext>
                </a:extLst>
              </a:tr>
              <a:tr h="1807360">
                <a:tc>
                  <a:txBody>
                    <a:bodyPr/>
                    <a:lstStyle/>
                    <a:p>
                      <a:r>
                        <a:rPr lang="en-US" sz="1600" b="1" i="0">
                          <a:effectLst/>
                          <a:latin typeface="Calibri"/>
                          <a:ea typeface="Calibri" panose="020F0502020204030204" pitchFamily="34" charset="0"/>
                          <a:cs typeface="Calibri"/>
                        </a:rPr>
                        <a:t>Small Office Copier</a:t>
                      </a:r>
                      <a:endParaRPr lang="en-US" sz="2800">
                        <a:latin typeface="Calibri"/>
                        <a:cs typeface="Calibri"/>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indent="0">
                        <a:lnSpc>
                          <a:spcPct val="100000"/>
                        </a:lnSpc>
                        <a:spcBef>
                          <a:spcPts val="300"/>
                        </a:spcBef>
                        <a:spcAft>
                          <a:spcPts val="300"/>
                        </a:spcAft>
                        <a:buFont typeface="Arial" panose="020B0604020202020204" pitchFamily="34" charset="0"/>
                        <a:buNone/>
                      </a:pPr>
                      <a:r>
                        <a:rPr lang="en-US" sz="1600" i="0">
                          <a:effectLst/>
                          <a:latin typeface="Calibri"/>
                          <a:ea typeface="Calibri" panose="020F0502020204030204" pitchFamily="34" charset="0"/>
                          <a:cs typeface="Calibri"/>
                        </a:rPr>
                        <a:t>A small-format office copier / laser printer with wireless functionality</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287338" marR="0" indent="-227013" algn="l">
                        <a:lnSpc>
                          <a:spcPct val="100000"/>
                        </a:lnSpc>
                        <a:spcBef>
                          <a:spcPts val="300"/>
                        </a:spcBef>
                        <a:spcAft>
                          <a:spcPts val="300"/>
                        </a:spcAft>
                        <a:buFont typeface="Arial" panose="020B0604020202020204" pitchFamily="34" charset="0"/>
                        <a:buChar char="•"/>
                        <a:tabLst>
                          <a:tab pos="287338" algn="l"/>
                        </a:tabLst>
                      </a:pPr>
                      <a:r>
                        <a:rPr lang="en-US" sz="1600" b="0" i="0" u="none" strike="noStrike" cap="none">
                          <a:solidFill>
                            <a:schemeClr val="dk1"/>
                          </a:solidFill>
                          <a:effectLst/>
                          <a:latin typeface="Calibri"/>
                          <a:cs typeface="Calibri"/>
                          <a:sym typeface="Arial"/>
                        </a:rPr>
                        <a:t>A small-format copier/printer for 10-15 would save space without sacrificing efficiency in larger or group print jobs</a:t>
                      </a:r>
                    </a:p>
                    <a:p>
                      <a:pPr marL="287338" marR="0" indent="-227013" algn="l">
                        <a:lnSpc>
                          <a:spcPct val="100000"/>
                        </a:lnSpc>
                        <a:spcBef>
                          <a:spcPts val="300"/>
                        </a:spcBef>
                        <a:spcAft>
                          <a:spcPts val="300"/>
                        </a:spcAft>
                        <a:buFont typeface="Arial" panose="020B0604020202020204" pitchFamily="34" charset="0"/>
                        <a:buChar char="•"/>
                        <a:tabLst>
                          <a:tab pos="287338" algn="l"/>
                        </a:tabLst>
                      </a:pPr>
                      <a:r>
                        <a:rPr lang="en-US" sz="1600" b="0" i="0" u="none" strike="noStrike" cap="none">
                          <a:solidFill>
                            <a:schemeClr val="dk1"/>
                          </a:solidFill>
                          <a:effectLst/>
                          <a:latin typeface="Calibri"/>
                          <a:cs typeface="Calibri"/>
                          <a:sym typeface="Arial"/>
                        </a:rPr>
                        <a:t>Laser printing cartridges provide better clarity and last longer than traditional ink-based solutions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287338" marR="0" indent="-227013" algn="l">
                        <a:lnSpc>
                          <a:spcPct val="100000"/>
                        </a:lnSpc>
                        <a:spcBef>
                          <a:spcPts val="300"/>
                        </a:spcBef>
                        <a:spcAft>
                          <a:spcPts val="300"/>
                        </a:spcAft>
                        <a:buFont typeface="Arial" panose="020B0604020202020204" pitchFamily="34" charset="0"/>
                        <a:buChar char="•"/>
                      </a:pPr>
                      <a:r>
                        <a:rPr lang="en-US" sz="1600" b="0" i="0" u="none" strike="noStrike" cap="none" dirty="0">
                          <a:solidFill>
                            <a:schemeClr val="dk1"/>
                          </a:solidFill>
                          <a:effectLst/>
                          <a:latin typeface="Calibri"/>
                          <a:cs typeface="Calibri"/>
                          <a:sym typeface="Arial"/>
                        </a:rPr>
                        <a:t>~$2,600 for a new HP LaserJet Enterprise Flow Multi-Function printer for small offices</a:t>
                      </a:r>
                    </a:p>
                    <a:p>
                      <a:pPr marL="287338" marR="0" indent="-227013" algn="l">
                        <a:lnSpc>
                          <a:spcPct val="100000"/>
                        </a:lnSpc>
                        <a:spcBef>
                          <a:spcPts val="300"/>
                        </a:spcBef>
                        <a:spcAft>
                          <a:spcPts val="300"/>
                        </a:spcAft>
                        <a:buFont typeface="Arial" panose="020B0604020202020204" pitchFamily="34" charset="0"/>
                        <a:buChar char="•"/>
                      </a:pPr>
                      <a:r>
                        <a:rPr lang="en-US" sz="1600" b="0" i="0" u="none" strike="noStrike" cap="none" dirty="0">
                          <a:solidFill>
                            <a:schemeClr val="dk1"/>
                          </a:solidFill>
                          <a:effectLst/>
                          <a:latin typeface="Calibri"/>
                          <a:cs typeface="Calibri"/>
                          <a:sym typeface="Arial"/>
                        </a:rPr>
                        <a:t>Leases vary, entry point </a:t>
                      </a:r>
                      <a:br>
                        <a:rPr lang="en-US" sz="1600" b="0" i="0" u="none" strike="noStrike" cap="none" dirty="0">
                          <a:solidFill>
                            <a:schemeClr val="dk1"/>
                          </a:solidFill>
                          <a:effectLst/>
                          <a:latin typeface="Calibri"/>
                          <a:cs typeface="Calibri"/>
                          <a:sym typeface="Arial"/>
                        </a:rPr>
                      </a:br>
                      <a:r>
                        <a:rPr lang="en-US" sz="1600" b="0" i="0" u="none" strike="noStrike" cap="none" dirty="0">
                          <a:solidFill>
                            <a:schemeClr val="dk1"/>
                          </a:solidFill>
                          <a:effectLst/>
                          <a:latin typeface="Calibri"/>
                          <a:cs typeface="Calibri"/>
                          <a:sym typeface="Arial"/>
                        </a:rPr>
                        <a:t>is ~$70/month</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99985678"/>
                  </a:ext>
                </a:extLst>
              </a:tr>
            </a:tbl>
          </a:graphicData>
        </a:graphic>
      </p:graphicFrame>
      <p:sp>
        <p:nvSpPr>
          <p:cNvPr id="6" name="TextBox 5">
            <a:extLst>
              <a:ext uri="{FF2B5EF4-FFF2-40B4-BE49-F238E27FC236}">
                <a16:creationId xmlns:a16="http://schemas.microsoft.com/office/drawing/2014/main" id="{E65713AD-B379-4099-9DBA-01973C74F29D}"/>
              </a:ext>
            </a:extLst>
          </p:cNvPr>
          <p:cNvSpPr txBox="1"/>
          <p:nvPr/>
        </p:nvSpPr>
        <p:spPr>
          <a:xfrm>
            <a:off x="530352" y="5284715"/>
            <a:ext cx="11233770" cy="106182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Deloitte recommends:</a:t>
            </a:r>
            <a:br>
              <a:rPr lang="en-US" sz="1600" b="1" dirty="0">
                <a:latin typeface="Calibri" panose="020F0502020204030204" pitchFamily="34" charset="0"/>
                <a:cs typeface="Calibri" panose="020F0502020204030204" pitchFamily="34" charset="0"/>
              </a:rPr>
            </a:br>
            <a:endParaRPr lang="en-US" sz="200" b="1" dirty="0">
              <a:latin typeface="Calibri" panose="020F0502020204030204" pitchFamily="34" charset="0"/>
              <a:cs typeface="Calibri" panose="020F0502020204030204" pitchFamily="34" charset="0"/>
            </a:endParaRPr>
          </a:p>
          <a:p>
            <a:pPr marL="228600" indent="-228600">
              <a:buFont typeface="+mj-lt"/>
              <a:buAutoNum type="arabicPeriod"/>
            </a:pPr>
            <a:r>
              <a:rPr lang="en-US" sz="1500" dirty="0">
                <a:latin typeface="Calibri" panose="020F0502020204030204" pitchFamily="34" charset="0"/>
                <a:cs typeface="Calibri" panose="020F0502020204030204" pitchFamily="34" charset="0"/>
              </a:rPr>
              <a:t>The Cain Center utilize Spectrum wireless or another ISP to manage telecom needs, with MSP input</a:t>
            </a:r>
          </a:p>
          <a:p>
            <a:pPr marL="228600" indent="-228600">
              <a:buFont typeface="+mj-lt"/>
              <a:buAutoNum type="arabicPeriod"/>
            </a:pPr>
            <a:r>
              <a:rPr lang="en-US" sz="1500" dirty="0">
                <a:latin typeface="Calibri" panose="020F0502020204030204" pitchFamily="34" charset="0"/>
                <a:cs typeface="Calibri" panose="020F0502020204030204" pitchFamily="34" charset="0"/>
              </a:rPr>
              <a:t>The Cain Center utilize an MSP partner to discuss possible refurbished copier purchase options or utilize brand-specific non-profit catalogues, and potentially utilize GPO discounts to further increase cost savings</a:t>
            </a:r>
          </a:p>
        </p:txBody>
      </p:sp>
    </p:spTree>
    <p:extLst>
      <p:ext uri="{BB962C8B-B14F-4D97-AF65-F5344CB8AC3E}">
        <p14:creationId xmlns:p14="http://schemas.microsoft.com/office/powerpoint/2010/main" val="17093936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967C3-1426-4568-B99E-55601ED5F10B}"/>
              </a:ext>
            </a:extLst>
          </p:cNvPr>
          <p:cNvSpPr/>
          <p:nvPr/>
        </p:nvSpPr>
        <p:spPr bwMode="gray">
          <a:xfrm>
            <a:off x="-3858" y="963"/>
            <a:ext cx="12199714" cy="6325563"/>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Title 3">
            <a:extLst>
              <a:ext uri="{FF2B5EF4-FFF2-40B4-BE49-F238E27FC236}">
                <a16:creationId xmlns:a16="http://schemas.microsoft.com/office/drawing/2014/main" id="{84255330-8810-400C-8A2C-DD5A866D4633}"/>
              </a:ext>
            </a:extLst>
          </p:cNvPr>
          <p:cNvSpPr>
            <a:spLocks noGrp="1"/>
          </p:cNvSpPr>
          <p:nvPr>
            <p:ph type="title"/>
          </p:nvPr>
        </p:nvSpPr>
        <p:spPr>
          <a:xfrm>
            <a:off x="469900" y="2795617"/>
            <a:ext cx="10418233" cy="637492"/>
          </a:xfrm>
        </p:spPr>
        <p:txBody>
          <a:bodyPr/>
          <a:lstStyle/>
          <a:p>
            <a:r>
              <a:rPr lang="en-US" sz="4000">
                <a:latin typeface="Calibri" panose="020F0502020204030204" pitchFamily="34" charset="0"/>
                <a:ea typeface="Open Sans"/>
                <a:cs typeface="Calibri" panose="020F0502020204030204" pitchFamily="34" charset="0"/>
              </a:rPr>
              <a:t>Business Continuity Management </a:t>
            </a:r>
            <a:endParaRPr lang="en-US" sz="4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52861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Object 94" hidden="1">
            <a:extLst>
              <a:ext uri="{FF2B5EF4-FFF2-40B4-BE49-F238E27FC236}">
                <a16:creationId xmlns:a16="http://schemas.microsoft.com/office/drawing/2014/main" id="{65A83502-262B-4AA7-A7F1-3284CE0A9A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395" imgH="396" progId="TCLayout.ActiveDocument.1">
                  <p:embed/>
                </p:oleObj>
              </mc:Choice>
              <mc:Fallback>
                <p:oleObj name="think-cell Slide" r:id="rId5" imgW="395" imgH="396" progId="TCLayout.ActiveDocument.1">
                  <p:embed/>
                  <p:pic>
                    <p:nvPicPr>
                      <p:cNvPr id="95" name="Object 94" hidden="1">
                        <a:extLst>
                          <a:ext uri="{FF2B5EF4-FFF2-40B4-BE49-F238E27FC236}">
                            <a16:creationId xmlns:a16="http://schemas.microsoft.com/office/drawing/2014/main" id="{65A83502-262B-4AA7-A7F1-3284CE0A9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4" name="Title 93">
            <a:extLst>
              <a:ext uri="{FF2B5EF4-FFF2-40B4-BE49-F238E27FC236}">
                <a16:creationId xmlns:a16="http://schemas.microsoft.com/office/drawing/2014/main" id="{97F86C03-CFE2-41EC-8DD3-40A9C682295E}"/>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Business Continuity Management Summary</a:t>
            </a:r>
          </a:p>
        </p:txBody>
      </p:sp>
      <p:graphicFrame>
        <p:nvGraphicFramePr>
          <p:cNvPr id="98" name="Table 97">
            <a:extLst>
              <a:ext uri="{FF2B5EF4-FFF2-40B4-BE49-F238E27FC236}">
                <a16:creationId xmlns:a16="http://schemas.microsoft.com/office/drawing/2014/main" id="{2AE1DA19-F834-49B7-BD4C-8365216D8698}"/>
              </a:ext>
            </a:extLst>
          </p:cNvPr>
          <p:cNvGraphicFramePr>
            <a:graphicFrameLocks noGrp="1"/>
          </p:cNvGraphicFramePr>
          <p:nvPr>
            <p:extLst>
              <p:ext uri="{D42A27DB-BD31-4B8C-83A1-F6EECF244321}">
                <p14:modId xmlns:p14="http://schemas.microsoft.com/office/powerpoint/2010/main" val="698341570"/>
              </p:ext>
            </p:extLst>
          </p:nvPr>
        </p:nvGraphicFramePr>
        <p:xfrm>
          <a:off x="530352" y="1020684"/>
          <a:ext cx="10937010" cy="1712797"/>
        </p:xfrm>
        <a:graphic>
          <a:graphicData uri="http://schemas.openxmlformats.org/drawingml/2006/table">
            <a:tbl>
              <a:tblPr firstRow="1"/>
              <a:tblGrid>
                <a:gridCol w="729134">
                  <a:extLst>
                    <a:ext uri="{9D8B030D-6E8A-4147-A177-3AD203B41FA5}">
                      <a16:colId xmlns:a16="http://schemas.microsoft.com/office/drawing/2014/main" val="1767634632"/>
                    </a:ext>
                  </a:extLst>
                </a:gridCol>
                <a:gridCol w="729134">
                  <a:extLst>
                    <a:ext uri="{9D8B030D-6E8A-4147-A177-3AD203B41FA5}">
                      <a16:colId xmlns:a16="http://schemas.microsoft.com/office/drawing/2014/main" val="23138164"/>
                    </a:ext>
                  </a:extLst>
                </a:gridCol>
                <a:gridCol w="729134">
                  <a:extLst>
                    <a:ext uri="{9D8B030D-6E8A-4147-A177-3AD203B41FA5}">
                      <a16:colId xmlns:a16="http://schemas.microsoft.com/office/drawing/2014/main" val="1236820971"/>
                    </a:ext>
                  </a:extLst>
                </a:gridCol>
                <a:gridCol w="729134">
                  <a:extLst>
                    <a:ext uri="{9D8B030D-6E8A-4147-A177-3AD203B41FA5}">
                      <a16:colId xmlns:a16="http://schemas.microsoft.com/office/drawing/2014/main" val="1237507008"/>
                    </a:ext>
                  </a:extLst>
                </a:gridCol>
                <a:gridCol w="729134">
                  <a:extLst>
                    <a:ext uri="{9D8B030D-6E8A-4147-A177-3AD203B41FA5}">
                      <a16:colId xmlns:a16="http://schemas.microsoft.com/office/drawing/2014/main" val="2359154522"/>
                    </a:ext>
                  </a:extLst>
                </a:gridCol>
                <a:gridCol w="729134">
                  <a:extLst>
                    <a:ext uri="{9D8B030D-6E8A-4147-A177-3AD203B41FA5}">
                      <a16:colId xmlns:a16="http://schemas.microsoft.com/office/drawing/2014/main" val="1191398558"/>
                    </a:ext>
                  </a:extLst>
                </a:gridCol>
                <a:gridCol w="729134">
                  <a:extLst>
                    <a:ext uri="{9D8B030D-6E8A-4147-A177-3AD203B41FA5}">
                      <a16:colId xmlns:a16="http://schemas.microsoft.com/office/drawing/2014/main" val="2651700430"/>
                    </a:ext>
                  </a:extLst>
                </a:gridCol>
                <a:gridCol w="729134">
                  <a:extLst>
                    <a:ext uri="{9D8B030D-6E8A-4147-A177-3AD203B41FA5}">
                      <a16:colId xmlns:a16="http://schemas.microsoft.com/office/drawing/2014/main" val="289262443"/>
                    </a:ext>
                  </a:extLst>
                </a:gridCol>
                <a:gridCol w="729134">
                  <a:extLst>
                    <a:ext uri="{9D8B030D-6E8A-4147-A177-3AD203B41FA5}">
                      <a16:colId xmlns:a16="http://schemas.microsoft.com/office/drawing/2014/main" val="526076248"/>
                    </a:ext>
                  </a:extLst>
                </a:gridCol>
                <a:gridCol w="729134">
                  <a:extLst>
                    <a:ext uri="{9D8B030D-6E8A-4147-A177-3AD203B41FA5}">
                      <a16:colId xmlns:a16="http://schemas.microsoft.com/office/drawing/2014/main" val="1647347426"/>
                    </a:ext>
                  </a:extLst>
                </a:gridCol>
                <a:gridCol w="729134">
                  <a:extLst>
                    <a:ext uri="{9D8B030D-6E8A-4147-A177-3AD203B41FA5}">
                      <a16:colId xmlns:a16="http://schemas.microsoft.com/office/drawing/2014/main" val="2076608385"/>
                    </a:ext>
                  </a:extLst>
                </a:gridCol>
                <a:gridCol w="729134">
                  <a:extLst>
                    <a:ext uri="{9D8B030D-6E8A-4147-A177-3AD203B41FA5}">
                      <a16:colId xmlns:a16="http://schemas.microsoft.com/office/drawing/2014/main" val="2454193650"/>
                    </a:ext>
                  </a:extLst>
                </a:gridCol>
                <a:gridCol w="729134">
                  <a:extLst>
                    <a:ext uri="{9D8B030D-6E8A-4147-A177-3AD203B41FA5}">
                      <a16:colId xmlns:a16="http://schemas.microsoft.com/office/drawing/2014/main" val="855886545"/>
                    </a:ext>
                  </a:extLst>
                </a:gridCol>
                <a:gridCol w="729134">
                  <a:extLst>
                    <a:ext uri="{9D8B030D-6E8A-4147-A177-3AD203B41FA5}">
                      <a16:colId xmlns:a16="http://schemas.microsoft.com/office/drawing/2014/main" val="2795886685"/>
                    </a:ext>
                  </a:extLst>
                </a:gridCol>
                <a:gridCol w="729134">
                  <a:extLst>
                    <a:ext uri="{9D8B030D-6E8A-4147-A177-3AD203B41FA5}">
                      <a16:colId xmlns:a16="http://schemas.microsoft.com/office/drawing/2014/main" val="3867796392"/>
                    </a:ext>
                  </a:extLst>
                </a:gridCol>
              </a:tblGrid>
              <a:tr h="228600">
                <a:tc gridSpan="12">
                  <a:txBody>
                    <a:bodyPr/>
                    <a:lstStyle/>
                    <a:p>
                      <a:pPr algn="ctr"/>
                      <a:r>
                        <a:rPr lang="en-US" sz="1400" b="1" i="0" u="none" strike="noStrike" kern="1200">
                          <a:solidFill>
                            <a:schemeClr val="bg1"/>
                          </a:solidFill>
                          <a:effectLst/>
                          <a:latin typeface="Calibri"/>
                          <a:ea typeface="+mn-ea"/>
                          <a:cs typeface="Calibri"/>
                        </a:rPr>
                        <a:t>2022</a:t>
                      </a:r>
                      <a:endParaRPr lang="en-US" sz="1400" b="1" i="0" u="none" strike="noStrike">
                        <a:solidFill>
                          <a:schemeClr val="bg1"/>
                        </a:solidFill>
                        <a:effectLst/>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kern="1200">
                          <a:solidFill>
                            <a:schemeClr val="bg1"/>
                          </a:solidFill>
                          <a:effectLst/>
                          <a:latin typeface="Calibri" panose="020F0502020204030204" pitchFamily="34" charset="0"/>
                          <a:ea typeface="+mn-ea"/>
                          <a:cs typeface="+mn-cs"/>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6A38"/>
                    </a:solidFill>
                  </a:tcPr>
                </a:tc>
                <a:tc hMerge="1">
                  <a:txBody>
                    <a:bodyPr/>
                    <a:lstStyle/>
                    <a:p>
                      <a:pPr algn="ctr" fontAlgn="b"/>
                      <a:r>
                        <a:rPr lang="en-US" sz="1050" b="1" i="0" u="none" strike="noStrike">
                          <a:solidFill>
                            <a:schemeClr val="bg1"/>
                          </a:solidFill>
                          <a:effectLst/>
                          <a:latin typeface="Calibri" panose="020F0502020204030204" pitchFamily="34" charset="0"/>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b"/>
                      <a:r>
                        <a:rPr lang="en-US" sz="1050" b="1" i="0" u="none" strike="noStrike">
                          <a:solidFill>
                            <a:schemeClr val="bg1"/>
                          </a:solidFill>
                          <a:effectLst/>
                          <a:latin typeface="Calibri" panose="020F0502020204030204" pitchFamily="34" charset="0"/>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hMerge="1">
                  <a:txBody>
                    <a:bodyPr/>
                    <a:lstStyle/>
                    <a:p>
                      <a:pPr algn="ctr" fontAlgn="b"/>
                      <a:r>
                        <a:rPr lang="en-US" sz="1050" b="1" i="0" u="none" strike="noStrike">
                          <a:solidFill>
                            <a:schemeClr val="bg1"/>
                          </a:solidFill>
                          <a:effectLst/>
                          <a:latin typeface="Calibri" panose="020F0502020204030204" pitchFamily="34" charset="0"/>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D8390"/>
                    </a:solidFill>
                  </a:tcPr>
                </a:tc>
                <a:tc gridSpan="3">
                  <a:txBody>
                    <a:bodyPr/>
                    <a:lstStyle/>
                    <a:p>
                      <a:pPr algn="ctr" fontAlgn="b"/>
                      <a:r>
                        <a:rPr lang="en-US" sz="1400" b="1" i="0" u="none" strike="noStrike">
                          <a:solidFill>
                            <a:schemeClr val="bg1"/>
                          </a:solidFill>
                          <a:effectLst/>
                          <a:latin typeface="Calibri"/>
                          <a:cs typeface="Calibri"/>
                        </a:rPr>
                        <a:t>2023</a:t>
                      </a:r>
                      <a:endParaRPr lang="en-US" sz="1200" b="1" i="0" u="none" strike="noStrike">
                        <a:solidFill>
                          <a:schemeClr val="bg1"/>
                        </a:solidFill>
                        <a:effectLst/>
                        <a:latin typeface="Calibri"/>
                        <a:cs typeface="Calibri"/>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fontAlgn="b"/>
                      <a:r>
                        <a:rPr lang="en-US" sz="1050" b="1" i="0" u="none" strike="noStrike">
                          <a:solidFill>
                            <a:schemeClr val="bg1"/>
                          </a:solidFill>
                          <a:effectLst/>
                          <a:latin typeface="Calibri" panose="020F0502020204030204" pitchFamily="34" charset="0"/>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b"/>
                      <a:r>
                        <a:rPr lang="en-US" sz="1050" b="1" i="0" u="none" strike="noStrike">
                          <a:solidFill>
                            <a:schemeClr val="bg1"/>
                          </a:solidFill>
                          <a:effectLst/>
                          <a:latin typeface="Calibri" panose="020F0502020204030204" pitchFamily="34" charset="0"/>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5967547"/>
                  </a:ext>
                </a:extLst>
              </a:tr>
              <a:tr h="228600">
                <a:tc>
                  <a:txBody>
                    <a:bodyPr/>
                    <a:lstStyle/>
                    <a:p>
                      <a:pPr algn="ctr"/>
                      <a:r>
                        <a:rPr lang="en-US" sz="1200" b="1" i="0" u="none" strike="noStrike" kern="1200">
                          <a:solidFill>
                            <a:schemeClr val="tx1"/>
                          </a:solidFill>
                          <a:effectLst/>
                          <a:latin typeface="Calibri"/>
                          <a:ea typeface="+mn-ea"/>
                          <a:cs typeface="Calibri"/>
                        </a:rPr>
                        <a:t>Jan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kern="1200">
                          <a:solidFill>
                            <a:schemeClr val="tx1"/>
                          </a:solidFill>
                          <a:effectLst/>
                          <a:latin typeface="Calibri"/>
                          <a:ea typeface="+mn-ea"/>
                          <a:cs typeface="Calibri"/>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Apr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Jun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Jul</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Aug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Sept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Oct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Nov</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Dec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Jan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Feb</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200" b="1" i="0" u="none" strike="noStrike">
                          <a:solidFill>
                            <a:schemeClr val="tx1"/>
                          </a:solidFill>
                          <a:effectLst/>
                          <a:latin typeface="Calibri"/>
                          <a:cs typeface="Calibri"/>
                        </a:rPr>
                        <a:t>Mar</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80858130"/>
                  </a:ext>
                </a:extLst>
              </a:tr>
              <a:tr h="1255597">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en-US" sz="1000" b="1" kern="1200">
                        <a:solidFill>
                          <a:schemeClr val="tx1"/>
                        </a:solidFill>
                        <a:latin typeface="Calibri" panose="020F0502020204030204" pitchFamily="34" charset="0"/>
                        <a:ea typeface="+mn-ea"/>
                        <a:cs typeface="Calibri" panose="020F0502020204030204" pitchFamily="34" charset="0"/>
                      </a:endParaRPr>
                    </a:p>
                  </a:txBody>
                  <a:tcPr marL="0" marR="0" marT="0" marB="0" anchor="ctr">
                    <a:lnL w="12700" cap="flat" cmpd="sng" algn="ctr">
                      <a:solidFill>
                        <a:schemeClr val="bg2">
                          <a:lumMod val="75000"/>
                        </a:schemeClr>
                      </a:solidFill>
                      <a:prstDash val="dash"/>
                      <a:round/>
                      <a:headEnd type="none" w="med" len="med"/>
                      <a:tailEnd type="none" w="med" len="med"/>
                    </a:lnL>
                    <a:lnR w="12700" cap="flat" cmpd="sng" algn="ctr">
                      <a:solidFill>
                        <a:schemeClr val="bg2">
                          <a:lumMod val="75000"/>
                        </a:schemeClr>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8494630"/>
                  </a:ext>
                </a:extLst>
              </a:tr>
            </a:tbl>
          </a:graphicData>
        </a:graphic>
      </p:graphicFrame>
      <p:sp>
        <p:nvSpPr>
          <p:cNvPr id="2" name="Rectangle 1">
            <a:extLst>
              <a:ext uri="{FF2B5EF4-FFF2-40B4-BE49-F238E27FC236}">
                <a16:creationId xmlns:a16="http://schemas.microsoft.com/office/drawing/2014/main" id="{946A82ED-CCB9-400E-9B96-9E9A796B8C39}"/>
              </a:ext>
            </a:extLst>
          </p:cNvPr>
          <p:cNvSpPr/>
          <p:nvPr/>
        </p:nvSpPr>
        <p:spPr bwMode="gray">
          <a:xfrm>
            <a:off x="534109" y="3346775"/>
            <a:ext cx="3339904" cy="2931941"/>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1AE69E1-228A-40D7-9C2F-12D262038E7C}"/>
              </a:ext>
            </a:extLst>
          </p:cNvPr>
          <p:cNvSpPr/>
          <p:nvPr/>
        </p:nvSpPr>
        <p:spPr bwMode="gray">
          <a:xfrm>
            <a:off x="1262584" y="3151980"/>
            <a:ext cx="2070520" cy="39919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latin typeface="Calibri" panose="020F0502020204030204" pitchFamily="34" charset="0"/>
                <a:cs typeface="Calibri" panose="020F0502020204030204" pitchFamily="34" charset="0"/>
              </a:rPr>
              <a:t>Disaster Recovery</a:t>
            </a:r>
          </a:p>
        </p:txBody>
      </p:sp>
      <p:cxnSp>
        <p:nvCxnSpPr>
          <p:cNvPr id="6" name="Straight Connector 5">
            <a:extLst>
              <a:ext uri="{FF2B5EF4-FFF2-40B4-BE49-F238E27FC236}">
                <a16:creationId xmlns:a16="http://schemas.microsoft.com/office/drawing/2014/main" id="{26DEBB1E-CD8F-4AE5-9E79-6AB33E6E6E21}"/>
              </a:ext>
            </a:extLst>
          </p:cNvPr>
          <p:cNvCxnSpPr>
            <a:cxnSpLocks/>
          </p:cNvCxnSpPr>
          <p:nvPr/>
        </p:nvCxnSpPr>
        <p:spPr>
          <a:xfrm>
            <a:off x="533108" y="3039195"/>
            <a:ext cx="1093701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005C442-1D86-41A3-91BD-A24363079CDB}"/>
              </a:ext>
            </a:extLst>
          </p:cNvPr>
          <p:cNvSpPr/>
          <p:nvPr/>
        </p:nvSpPr>
        <p:spPr bwMode="gray">
          <a:xfrm>
            <a:off x="4334986" y="3352363"/>
            <a:ext cx="3334042" cy="292608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BB03C7FD-5E20-461B-BC60-F417EF110F52}"/>
              </a:ext>
            </a:extLst>
          </p:cNvPr>
          <p:cNvSpPr/>
          <p:nvPr/>
        </p:nvSpPr>
        <p:spPr bwMode="gray">
          <a:xfrm>
            <a:off x="8133319" y="3352636"/>
            <a:ext cx="3334043" cy="2926080"/>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B7761F47-B0C3-4FAB-B665-D4B267BE82AE}"/>
              </a:ext>
            </a:extLst>
          </p:cNvPr>
          <p:cNvSpPr/>
          <p:nvPr/>
        </p:nvSpPr>
        <p:spPr bwMode="gray">
          <a:xfrm>
            <a:off x="4950198" y="3151980"/>
            <a:ext cx="2064338" cy="39919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pPr>
            <a:r>
              <a:rPr lang="en-US" sz="1400" b="1">
                <a:latin typeface="Calibri" panose="020F0502020204030204" pitchFamily="34" charset="0"/>
                <a:cs typeface="Calibri" panose="020F0502020204030204" pitchFamily="34" charset="0"/>
              </a:rPr>
              <a:t>Business Operations</a:t>
            </a:r>
          </a:p>
        </p:txBody>
      </p:sp>
      <p:sp>
        <p:nvSpPr>
          <p:cNvPr id="69" name="TextBox 68">
            <a:extLst>
              <a:ext uri="{FF2B5EF4-FFF2-40B4-BE49-F238E27FC236}">
                <a16:creationId xmlns:a16="http://schemas.microsoft.com/office/drawing/2014/main" id="{B26BAC2A-0986-4CAE-9BAA-293C6496205A}"/>
              </a:ext>
            </a:extLst>
          </p:cNvPr>
          <p:cNvSpPr txBox="1"/>
          <p:nvPr/>
        </p:nvSpPr>
        <p:spPr>
          <a:xfrm>
            <a:off x="4846708" y="2932273"/>
            <a:ext cx="2517059"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KEY RECOMMENDATIONS</a:t>
            </a:r>
          </a:p>
        </p:txBody>
      </p:sp>
      <p:sp>
        <p:nvSpPr>
          <p:cNvPr id="70" name="Rectangle 69">
            <a:extLst>
              <a:ext uri="{FF2B5EF4-FFF2-40B4-BE49-F238E27FC236}">
                <a16:creationId xmlns:a16="http://schemas.microsoft.com/office/drawing/2014/main" id="{A9F1B500-BEA0-417F-97FF-61EF1BCE3EA0}"/>
              </a:ext>
            </a:extLst>
          </p:cNvPr>
          <p:cNvSpPr/>
          <p:nvPr/>
        </p:nvSpPr>
        <p:spPr bwMode="gray">
          <a:xfrm>
            <a:off x="8768170" y="3151350"/>
            <a:ext cx="2064338" cy="399198"/>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pPr>
            <a:r>
              <a:rPr lang="en-US" sz="1400" b="1">
                <a:latin typeface="Calibri" panose="020F0502020204030204" pitchFamily="34" charset="0"/>
                <a:cs typeface="Calibri" panose="020F0502020204030204" pitchFamily="34" charset="0"/>
              </a:rPr>
              <a:t>Security</a:t>
            </a:r>
          </a:p>
        </p:txBody>
      </p:sp>
      <p:sp>
        <p:nvSpPr>
          <p:cNvPr id="21" name="Arrow: Pentagon 20">
            <a:extLst>
              <a:ext uri="{FF2B5EF4-FFF2-40B4-BE49-F238E27FC236}">
                <a16:creationId xmlns:a16="http://schemas.microsoft.com/office/drawing/2014/main" id="{1642C0DF-B4D8-4FD5-92EE-044DF17F527A}"/>
              </a:ext>
            </a:extLst>
          </p:cNvPr>
          <p:cNvSpPr/>
          <p:nvPr/>
        </p:nvSpPr>
        <p:spPr>
          <a:xfrm>
            <a:off x="3383015" y="1595621"/>
            <a:ext cx="3017785" cy="298472"/>
          </a:xfrm>
          <a:prstGeom prst="homePlate">
            <a:avLst/>
          </a:prstGeom>
          <a:solidFill>
            <a:schemeClr val="accent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914400" fontAlgn="base">
              <a:spcBef>
                <a:spcPct val="0"/>
              </a:spcBef>
              <a:spcAft>
                <a:spcPct val="0"/>
              </a:spcAft>
              <a:defRPr/>
            </a:pPr>
            <a:r>
              <a:rPr lang="en-US" sz="1000" b="1">
                <a:solidFill>
                  <a:srgbClr val="FFFFFF"/>
                </a:solidFill>
                <a:latin typeface="Calibri"/>
                <a:cs typeface="Calibri"/>
              </a:rPr>
              <a:t>Disaster </a:t>
            </a:r>
            <a:br>
              <a:rPr lang="en-US" sz="1000" b="1">
                <a:solidFill>
                  <a:srgbClr val="FFFFFF"/>
                </a:solidFill>
                <a:latin typeface="Calibri"/>
                <a:cs typeface="Calibri"/>
              </a:rPr>
            </a:br>
            <a:r>
              <a:rPr lang="en-US" sz="1000" b="1">
                <a:solidFill>
                  <a:srgbClr val="FFFFFF"/>
                </a:solidFill>
                <a:latin typeface="Calibri"/>
                <a:cs typeface="Calibri"/>
              </a:rPr>
              <a:t>Recovery Planning</a:t>
            </a:r>
            <a:endParaRPr kumimoji="0" lang="en-US" sz="1000" b="1" i="0" u="none" strike="noStrike" kern="1200" cap="none" spc="0" normalizeH="0" baseline="0" noProof="0">
              <a:ln>
                <a:noFill/>
              </a:ln>
              <a:solidFill>
                <a:srgbClr val="FFFFFF"/>
              </a:solidFill>
              <a:effectLst/>
              <a:uLnTx/>
              <a:uFillTx/>
              <a:latin typeface="Calibri"/>
              <a:cs typeface="Calibri"/>
            </a:endParaRPr>
          </a:p>
        </p:txBody>
      </p:sp>
      <p:sp>
        <p:nvSpPr>
          <p:cNvPr id="22" name="Arrow: Pentagon 21">
            <a:extLst>
              <a:ext uri="{FF2B5EF4-FFF2-40B4-BE49-F238E27FC236}">
                <a16:creationId xmlns:a16="http://schemas.microsoft.com/office/drawing/2014/main" id="{2E7563F9-8DE8-4C0D-8FAE-8D34620D815B}"/>
              </a:ext>
            </a:extLst>
          </p:cNvPr>
          <p:cNvSpPr/>
          <p:nvPr/>
        </p:nvSpPr>
        <p:spPr>
          <a:xfrm>
            <a:off x="3383015" y="1960922"/>
            <a:ext cx="3017785" cy="298472"/>
          </a:xfrm>
          <a:prstGeom prst="homePlate">
            <a:avLst/>
          </a:prstGeom>
          <a:solidFill>
            <a:schemeClr val="accent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914400" fontAlgn="base">
              <a:spcBef>
                <a:spcPct val="0"/>
              </a:spcBef>
              <a:spcAft>
                <a:spcPct val="0"/>
              </a:spcAft>
              <a:defRPr/>
            </a:pPr>
            <a:r>
              <a:rPr kumimoji="0" lang="en-US" sz="1000" b="1" i="0" u="none" strike="noStrike" kern="1200" cap="none" spc="0" normalizeH="0" baseline="0" noProof="0">
                <a:ln>
                  <a:noFill/>
                </a:ln>
                <a:solidFill>
                  <a:srgbClr val="FFFFFF"/>
                </a:solidFill>
                <a:effectLst/>
                <a:uLnTx/>
                <a:uFillTx/>
                <a:latin typeface="Calibri"/>
                <a:cs typeface="Calibri"/>
              </a:rPr>
              <a:t>Business </a:t>
            </a:r>
            <a:br>
              <a:rPr lang="en-US" sz="1000" b="1">
                <a:solidFill>
                  <a:srgbClr val="FFFFFF"/>
                </a:solidFill>
                <a:latin typeface="Calibri"/>
                <a:cs typeface="Calibri"/>
              </a:rPr>
            </a:br>
            <a:r>
              <a:rPr kumimoji="0" lang="en-US" sz="1000" b="1" i="0" u="none" strike="noStrike" kern="1200" cap="none" spc="0" normalizeH="0" baseline="0" noProof="0">
                <a:ln>
                  <a:noFill/>
                </a:ln>
                <a:solidFill>
                  <a:srgbClr val="FFFFFF"/>
                </a:solidFill>
                <a:effectLst/>
                <a:uLnTx/>
                <a:uFillTx/>
                <a:latin typeface="Calibri"/>
                <a:cs typeface="Calibri"/>
              </a:rPr>
              <a:t>Operations Planning</a:t>
            </a:r>
          </a:p>
        </p:txBody>
      </p:sp>
      <p:sp>
        <p:nvSpPr>
          <p:cNvPr id="23" name="Arrow: Pentagon 22">
            <a:extLst>
              <a:ext uri="{FF2B5EF4-FFF2-40B4-BE49-F238E27FC236}">
                <a16:creationId xmlns:a16="http://schemas.microsoft.com/office/drawing/2014/main" id="{DF816132-6E18-4C94-BBD3-9E41D1DF9C46}"/>
              </a:ext>
            </a:extLst>
          </p:cNvPr>
          <p:cNvSpPr/>
          <p:nvPr/>
        </p:nvSpPr>
        <p:spPr>
          <a:xfrm>
            <a:off x="3383015" y="2320361"/>
            <a:ext cx="3017785" cy="298472"/>
          </a:xfrm>
          <a:prstGeom prst="homePlate">
            <a:avLst/>
          </a:prstGeom>
          <a:solidFill>
            <a:schemeClr val="accent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Security Planning</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A3D775F3-6558-456D-B71F-D01153858CA0}"/>
              </a:ext>
            </a:extLst>
          </p:cNvPr>
          <p:cNvSpPr txBox="1"/>
          <p:nvPr/>
        </p:nvSpPr>
        <p:spPr>
          <a:xfrm>
            <a:off x="633874" y="3762006"/>
            <a:ext cx="3146233" cy="2215991"/>
          </a:xfrm>
          <a:prstGeom prst="rect">
            <a:avLst/>
          </a:prstGeom>
          <a:noFill/>
        </p:spPr>
        <p:txBody>
          <a:bodyPr wrap="square" lIns="0" tIns="0" rIns="0" bIns="0" rtlCol="0">
            <a:spAutoFit/>
          </a:bodyPr>
          <a:lstStyle/>
          <a:p>
            <a:r>
              <a:rPr lang="en-US" sz="1200" b="1">
                <a:latin typeface="Calibri" panose="020F0502020204030204" pitchFamily="34" charset="0"/>
                <a:ea typeface="+mn-lt"/>
                <a:cs typeface="Calibri" panose="020F0502020204030204" pitchFamily="34" charset="0"/>
              </a:rPr>
              <a:t>Remote Access</a:t>
            </a:r>
          </a:p>
          <a:p>
            <a:r>
              <a:rPr lang="en-US" sz="1200">
                <a:latin typeface="Calibri" panose="020F0502020204030204" pitchFamily="34" charset="0"/>
                <a:ea typeface="+mn-lt"/>
                <a:cs typeface="Calibri" panose="020F0502020204030204" pitchFamily="34" charset="0"/>
              </a:rPr>
              <a:t>Enable remote access to networks, data, and systems and have a Plan B for quickly relocating the business</a:t>
            </a:r>
          </a:p>
          <a:p>
            <a:endParaRPr lang="en-US" sz="1200">
              <a:latin typeface="Calibri" panose="020F0502020204030204" pitchFamily="34" charset="0"/>
              <a:ea typeface="+mn-lt"/>
              <a:cs typeface="Calibri" panose="020F0502020204030204" pitchFamily="34" charset="0"/>
            </a:endParaRPr>
          </a:p>
          <a:p>
            <a:r>
              <a:rPr lang="en-US" sz="1200" b="1">
                <a:latin typeface="Calibri" panose="020F0502020204030204" pitchFamily="34" charset="0"/>
                <a:ea typeface="+mn-lt"/>
                <a:cs typeface="Calibri" panose="020F0502020204030204" pitchFamily="34" charset="0"/>
              </a:rPr>
              <a:t>Planning</a:t>
            </a:r>
          </a:p>
          <a:p>
            <a:r>
              <a:rPr lang="en-US" sz="1200">
                <a:latin typeface="Calibri" panose="020F0502020204030204" pitchFamily="34" charset="0"/>
                <a:ea typeface="+mn-lt"/>
                <a:cs typeface="Calibri" panose="020F0502020204030204" pitchFamily="34" charset="0"/>
              </a:rPr>
              <a:t>Create plans to for relocation and secondary lines of communication to ensure safety</a:t>
            </a:r>
          </a:p>
          <a:p>
            <a:endParaRPr lang="en-US" sz="1200">
              <a:latin typeface="Calibri" panose="020F0502020204030204" pitchFamily="34" charset="0"/>
              <a:ea typeface="+mn-lt"/>
              <a:cs typeface="Calibri" panose="020F0502020204030204" pitchFamily="34" charset="0"/>
            </a:endParaRPr>
          </a:p>
          <a:p>
            <a:r>
              <a:rPr lang="en-US" sz="1200" b="1">
                <a:latin typeface="Calibri" panose="020F0502020204030204" pitchFamily="34" charset="0"/>
                <a:ea typeface="+mn-lt"/>
                <a:cs typeface="Calibri" panose="020F0502020204030204" pitchFamily="34" charset="0"/>
              </a:rPr>
              <a:t>Protection</a:t>
            </a:r>
          </a:p>
          <a:p>
            <a:r>
              <a:rPr lang="en-US" sz="1200">
                <a:latin typeface="Calibri" panose="020F0502020204030204" pitchFamily="34" charset="0"/>
                <a:ea typeface="+mn-lt"/>
                <a:cs typeface="Calibri" panose="020F0502020204030204" pitchFamily="34" charset="0"/>
              </a:rPr>
              <a:t>Strengthen protection for physical assets and equipment</a:t>
            </a:r>
          </a:p>
        </p:txBody>
      </p:sp>
      <p:sp>
        <p:nvSpPr>
          <p:cNvPr id="19" name="TextBox 18">
            <a:extLst>
              <a:ext uri="{FF2B5EF4-FFF2-40B4-BE49-F238E27FC236}">
                <a16:creationId xmlns:a16="http://schemas.microsoft.com/office/drawing/2014/main" id="{5A8BCCAF-00B4-4850-86BD-855996F2A228}"/>
              </a:ext>
            </a:extLst>
          </p:cNvPr>
          <p:cNvSpPr txBox="1"/>
          <p:nvPr/>
        </p:nvSpPr>
        <p:spPr>
          <a:xfrm>
            <a:off x="4444739" y="3511151"/>
            <a:ext cx="3120796" cy="2862322"/>
          </a:xfrm>
          <a:prstGeom prst="rect">
            <a:avLst/>
          </a:prstGeom>
          <a:noFill/>
        </p:spPr>
        <p:txBody>
          <a:bodyPr wrap="square" lIns="0" tIns="0" rIns="0" bIns="0" rtlCol="0" anchor="t">
            <a:spAutoFit/>
          </a:bodyPr>
          <a:lstStyle/>
          <a:p>
            <a:pPr marL="0" lvl="1">
              <a:buSzPct val="100000"/>
            </a:pPr>
            <a:r>
              <a:rPr lang="en-US" sz="1200" b="1">
                <a:latin typeface="Calibri"/>
                <a:ea typeface="Verdana"/>
                <a:cs typeface="Calibri"/>
              </a:rPr>
              <a:t>Credit Processing/Ticketing Disruptions:</a:t>
            </a:r>
          </a:p>
          <a:p>
            <a:pPr marL="171450" lvl="1" indent="-171450">
              <a:buSzPct val="100000"/>
              <a:buFont typeface="Arial" panose="05000000000000000000" pitchFamily="2" charset="2"/>
              <a:buChar char="•"/>
            </a:pPr>
            <a:r>
              <a:rPr lang="en-US" sz="1200">
                <a:latin typeface="Calibri"/>
                <a:ea typeface="Verdana"/>
                <a:cs typeface="Calibri"/>
              </a:rPr>
              <a:t>Determine source of disruption</a:t>
            </a:r>
          </a:p>
          <a:p>
            <a:pPr marL="171450" lvl="1" indent="-171450">
              <a:buSzPct val="100000"/>
              <a:buFont typeface="Arial" panose="05000000000000000000" pitchFamily="2" charset="2"/>
              <a:buChar char="•"/>
            </a:pPr>
            <a:r>
              <a:rPr lang="en-US" sz="1200">
                <a:latin typeface="Calibri"/>
                <a:ea typeface="Verdana"/>
                <a:cs typeface="Calibri"/>
              </a:rPr>
              <a:t>Contact customer support</a:t>
            </a:r>
          </a:p>
          <a:p>
            <a:pPr marL="171450" lvl="1" indent="-171450">
              <a:buSzPct val="100000"/>
              <a:buFont typeface="Arial" panose="05000000000000000000" pitchFamily="2" charset="2"/>
              <a:buChar char="•"/>
            </a:pPr>
            <a:r>
              <a:rPr lang="en-US" sz="1200">
                <a:latin typeface="Calibri"/>
                <a:ea typeface="Verdana"/>
                <a:cs typeface="Calibri"/>
              </a:rPr>
              <a:t>Utilize online system (if available)</a:t>
            </a:r>
          </a:p>
          <a:p>
            <a:pPr marL="171450" lvl="1" indent="-171450">
              <a:buSzPct val="100000"/>
              <a:buFont typeface="Arial" panose="05000000000000000000" pitchFamily="2" charset="2"/>
              <a:buChar char="•"/>
            </a:pPr>
            <a:r>
              <a:rPr lang="en-US" sz="1200">
                <a:latin typeface="Calibri"/>
                <a:ea typeface="Verdana"/>
                <a:cs typeface="Calibri"/>
              </a:rPr>
              <a:t>Utilize manual credit card devices/accept cash</a:t>
            </a:r>
            <a:br>
              <a:rPr lang="en-US" sz="1200">
                <a:latin typeface="Calibri"/>
                <a:ea typeface="Verdana"/>
                <a:cs typeface="Calibri"/>
              </a:rPr>
            </a:br>
            <a:r>
              <a:rPr lang="en-US" sz="600">
                <a:latin typeface="Calibri"/>
                <a:ea typeface="Verdana"/>
                <a:cs typeface="Calibri"/>
              </a:rPr>
              <a:t>  </a:t>
            </a:r>
          </a:p>
          <a:p>
            <a:pPr marL="0" lvl="1">
              <a:buSzPct val="100000"/>
            </a:pPr>
            <a:r>
              <a:rPr lang="en-US" sz="1200" b="1">
                <a:latin typeface="Calibri"/>
                <a:ea typeface="+mn-lt"/>
                <a:cs typeface="Calibri"/>
              </a:rPr>
              <a:t>Double-Booked Seats/Counterfeit Tickets:</a:t>
            </a:r>
          </a:p>
          <a:p>
            <a:pPr marL="171450" lvl="1" indent="-171450">
              <a:buSzPct val="100000"/>
              <a:buFont typeface="Arial"/>
              <a:buChar char="•"/>
            </a:pPr>
            <a:r>
              <a:rPr lang="en-US" sz="1200">
                <a:latin typeface="Calibri"/>
                <a:ea typeface="+mn-lt"/>
                <a:cs typeface="Calibri"/>
              </a:rPr>
              <a:t>Notify management </a:t>
            </a:r>
            <a:endParaRPr lang="en-US" sz="1200">
              <a:latin typeface="Calibri" panose="020F0502020204030204" pitchFamily="34" charset="0"/>
              <a:ea typeface="+mn-lt"/>
              <a:cs typeface="Calibri" panose="020F0502020204030204" pitchFamily="34" charset="0"/>
            </a:endParaRPr>
          </a:p>
          <a:p>
            <a:pPr marL="171450" lvl="1" indent="-171450">
              <a:buSzPct val="100000"/>
              <a:buFont typeface="Arial"/>
              <a:buChar char="•"/>
            </a:pPr>
            <a:r>
              <a:rPr lang="en-US" sz="1200" b="0">
                <a:latin typeface="Calibri"/>
                <a:ea typeface="+mn-lt"/>
                <a:cs typeface="Calibri"/>
              </a:rPr>
              <a:t>Use </a:t>
            </a:r>
            <a:r>
              <a:rPr lang="en-US" sz="1200">
                <a:latin typeface="Calibri"/>
                <a:ea typeface="+mn-lt"/>
                <a:cs typeface="Calibri"/>
              </a:rPr>
              <a:t>secured</a:t>
            </a:r>
            <a:r>
              <a:rPr lang="en-US" sz="1200" b="0">
                <a:latin typeface="Calibri"/>
                <a:ea typeface="+mn-lt"/>
                <a:cs typeface="Calibri"/>
              </a:rPr>
              <a:t> </a:t>
            </a:r>
            <a:r>
              <a:rPr lang="en-US" sz="1200">
                <a:latin typeface="Calibri"/>
                <a:ea typeface="+mn-lt"/>
                <a:cs typeface="Calibri"/>
              </a:rPr>
              <a:t>platforms</a:t>
            </a:r>
            <a:endParaRPr lang="en-US" sz="1200" b="0">
              <a:latin typeface="Calibri"/>
              <a:ea typeface="+mn-lt"/>
              <a:cs typeface="Calibri"/>
            </a:endParaRPr>
          </a:p>
          <a:p>
            <a:pPr marL="171450" lvl="1" indent="-171450">
              <a:buSzPct val="100000"/>
              <a:buFont typeface="Arial"/>
              <a:buChar char="•"/>
            </a:pPr>
            <a:r>
              <a:rPr lang="en-US" sz="1200">
                <a:latin typeface="Calibri"/>
                <a:ea typeface="+mn-lt"/>
                <a:cs typeface="Calibri"/>
              </a:rPr>
              <a:t>Verify seller profile </a:t>
            </a:r>
          </a:p>
          <a:p>
            <a:pPr marL="171450" lvl="1" indent="-171450">
              <a:buSzPct val="100000"/>
              <a:buFont typeface="Arial"/>
              <a:buChar char="•"/>
            </a:pPr>
            <a:r>
              <a:rPr lang="en-US" sz="1200">
                <a:latin typeface="Calibri"/>
                <a:ea typeface="+mn-lt"/>
                <a:cs typeface="Calibri"/>
              </a:rPr>
              <a:t>Review refund policy</a:t>
            </a:r>
            <a:br>
              <a:rPr lang="en-US" sz="1200">
                <a:latin typeface="Calibri"/>
                <a:ea typeface="+mn-lt"/>
                <a:cs typeface="Calibri"/>
              </a:rPr>
            </a:br>
            <a:r>
              <a:rPr lang="en-US" sz="600">
                <a:latin typeface="Calibri"/>
                <a:ea typeface="Verdana"/>
                <a:cs typeface="Calibri"/>
              </a:rPr>
              <a:t>  </a:t>
            </a:r>
            <a:endParaRPr lang="en-US" sz="600">
              <a:ea typeface="Verdana"/>
            </a:endParaRPr>
          </a:p>
          <a:p>
            <a:pPr marL="0" lvl="1">
              <a:buSzPct val="100000"/>
            </a:pPr>
            <a:r>
              <a:rPr lang="en-US" sz="1200" b="1">
                <a:latin typeface="Calibri"/>
                <a:ea typeface="+mn-lt"/>
                <a:cs typeface="Calibri"/>
              </a:rPr>
              <a:t>Protocol for Unavailable POC(s) During Events:</a:t>
            </a:r>
          </a:p>
          <a:p>
            <a:pPr marL="171450" lvl="1" indent="-171450">
              <a:buFont typeface="Arial"/>
              <a:buChar char="•"/>
            </a:pPr>
            <a:r>
              <a:rPr lang="en-US" sz="1200">
                <a:latin typeface="Calibri"/>
                <a:ea typeface="Verdana"/>
                <a:cs typeface="Calibri"/>
              </a:rPr>
              <a:t>Appoint alternate POC(s)</a:t>
            </a:r>
          </a:p>
          <a:p>
            <a:pPr marL="171450" lvl="1" indent="-171450">
              <a:buFont typeface="Arial"/>
              <a:buChar char="•"/>
            </a:pPr>
            <a:r>
              <a:rPr lang="en-US" sz="1200">
                <a:latin typeface="Calibri"/>
                <a:ea typeface="Verdana"/>
                <a:cs typeface="Calibri"/>
              </a:rPr>
              <a:t>Access digital version of protocol handbook</a:t>
            </a:r>
          </a:p>
          <a:p>
            <a:pPr marL="171450" lvl="1" indent="-171450">
              <a:buFont typeface="Arial"/>
              <a:buChar char="•"/>
            </a:pPr>
            <a:r>
              <a:rPr lang="en-US" sz="1200">
                <a:latin typeface="Calibri"/>
                <a:ea typeface="Verdana"/>
                <a:cs typeface="Calibri"/>
              </a:rPr>
              <a:t>Access physical version of protocol handbook</a:t>
            </a:r>
            <a:endParaRPr lang="en-US" sz="1200">
              <a:latin typeface="Calibri"/>
              <a:ea typeface="+mn-lt"/>
              <a:cs typeface="Calibri"/>
            </a:endParaRPr>
          </a:p>
        </p:txBody>
      </p:sp>
      <p:sp>
        <p:nvSpPr>
          <p:cNvPr id="20" name="TextBox 19">
            <a:extLst>
              <a:ext uri="{FF2B5EF4-FFF2-40B4-BE49-F238E27FC236}">
                <a16:creationId xmlns:a16="http://schemas.microsoft.com/office/drawing/2014/main" id="{1DF9C762-D708-425C-9396-223FB0993417}"/>
              </a:ext>
            </a:extLst>
          </p:cNvPr>
          <p:cNvSpPr txBox="1"/>
          <p:nvPr/>
        </p:nvSpPr>
        <p:spPr>
          <a:xfrm>
            <a:off x="8215500" y="3710705"/>
            <a:ext cx="3169679" cy="2215991"/>
          </a:xfrm>
          <a:prstGeom prst="rect">
            <a:avLst/>
          </a:prstGeom>
          <a:noFill/>
        </p:spPr>
        <p:txBody>
          <a:bodyPr wrap="square" lIns="0" tIns="0" rIns="0" bIns="0" rtlCol="0" anchor="t">
            <a:spAutoFit/>
          </a:bodyPr>
          <a:lstStyle/>
          <a:p>
            <a:r>
              <a:rPr lang="en-US" sz="1200" b="1">
                <a:latin typeface="Calibri"/>
                <a:ea typeface="+mn-lt"/>
                <a:cs typeface="Calibri"/>
              </a:rPr>
              <a:t>Assessment</a:t>
            </a:r>
          </a:p>
          <a:p>
            <a:r>
              <a:rPr lang="en-US" sz="1200">
                <a:latin typeface="Calibri"/>
                <a:ea typeface="+mn-lt"/>
                <a:cs typeface="Calibri"/>
              </a:rPr>
              <a:t>Conduct risk &amp; vulnerability assessment to determine security gaps</a:t>
            </a:r>
          </a:p>
          <a:p>
            <a:endParaRPr lang="en-US" sz="1200">
              <a:latin typeface="Calibri" panose="020F0502020204030204" pitchFamily="34" charset="0"/>
              <a:ea typeface="+mn-lt"/>
              <a:cs typeface="Calibri" panose="020F0502020204030204" pitchFamily="34" charset="0"/>
            </a:endParaRPr>
          </a:p>
          <a:p>
            <a:r>
              <a:rPr lang="en-US" sz="1200" b="1">
                <a:latin typeface="Calibri"/>
                <a:ea typeface="+mn-lt"/>
                <a:cs typeface="Calibri"/>
              </a:rPr>
              <a:t>Trainings</a:t>
            </a:r>
            <a:endParaRPr lang="en-US" sz="1200">
              <a:latin typeface="Calibri"/>
              <a:ea typeface="+mn-lt"/>
              <a:cs typeface="Calibri"/>
            </a:endParaRPr>
          </a:p>
          <a:p>
            <a:r>
              <a:rPr lang="en-US" sz="1200">
                <a:latin typeface="Calibri"/>
                <a:ea typeface="+mn-lt"/>
                <a:cs typeface="Calibri"/>
              </a:rPr>
              <a:t>Develop &amp; conduct regular trainings around phishing, ransomware, &amp; active shooters with MSP partners and local PD</a:t>
            </a:r>
          </a:p>
          <a:p>
            <a:endParaRPr lang="en-US" sz="1200">
              <a:latin typeface="Calibri" panose="020F0502020204030204" pitchFamily="34" charset="0"/>
              <a:ea typeface="+mn-lt"/>
              <a:cs typeface="Calibri" panose="020F0502020204030204" pitchFamily="34" charset="0"/>
            </a:endParaRPr>
          </a:p>
          <a:p>
            <a:r>
              <a:rPr lang="en-US" sz="1200" b="1">
                <a:latin typeface="Calibri"/>
                <a:ea typeface="+mn-lt"/>
                <a:cs typeface="Calibri"/>
              </a:rPr>
              <a:t>Updates</a:t>
            </a:r>
          </a:p>
          <a:p>
            <a:r>
              <a:rPr lang="en-US" sz="1200">
                <a:latin typeface="Calibri"/>
                <a:ea typeface="+mn-lt"/>
                <a:cs typeface="Calibri"/>
              </a:rPr>
              <a:t>Update firmware and anti-virus with any patches to prevent security gaps</a:t>
            </a:r>
          </a:p>
        </p:txBody>
      </p:sp>
      <p:sp>
        <p:nvSpPr>
          <p:cNvPr id="24" name="TextBox 23">
            <a:extLst>
              <a:ext uri="{FF2B5EF4-FFF2-40B4-BE49-F238E27FC236}">
                <a16:creationId xmlns:a16="http://schemas.microsoft.com/office/drawing/2014/main" id="{8AF6DCFC-5C26-4C51-9AB1-5222AAD0F91B}"/>
              </a:ext>
            </a:extLst>
          </p:cNvPr>
          <p:cNvSpPr txBox="1"/>
          <p:nvPr/>
        </p:nvSpPr>
        <p:spPr>
          <a:xfrm>
            <a:off x="9173583" y="9814"/>
            <a:ext cx="3018417" cy="846386"/>
          </a:xfrm>
          <a:prstGeom prst="rect">
            <a:avLst/>
          </a:prstGeom>
          <a:noFill/>
        </p:spPr>
        <p:txBody>
          <a:bodyPr wrap="square" lIns="0" tIns="0" rIns="0" bIns="0" rtlCol="0">
            <a:spAutoFit/>
          </a:bodyPr>
          <a:lstStyle/>
          <a:p>
            <a:pPr>
              <a:spcBef>
                <a:spcPts val="600"/>
              </a:spcBef>
              <a:buSzPct val="100000"/>
            </a:pPr>
            <a:r>
              <a:rPr lang="en-US" sz="1100" b="1" dirty="0">
                <a:solidFill>
                  <a:srgbClr val="313131"/>
                </a:solidFill>
              </a:rPr>
              <a:t>Note:</a:t>
            </a:r>
            <a:r>
              <a:rPr lang="en-US" sz="1100" dirty="0">
                <a:solidFill>
                  <a:srgbClr val="313131"/>
                </a:solidFill>
              </a:rPr>
              <a:t> Timeline is illustrative, with emphasis on decision planning; decision-making process would occur over a similar length of time after the start of the Cain Center’s new fiscal year in July 2022.</a:t>
            </a:r>
            <a:endParaRPr lang="en-US" sz="1100" b="1" dirty="0">
              <a:solidFill>
                <a:srgbClr val="313131"/>
              </a:solidFill>
            </a:endParaRPr>
          </a:p>
        </p:txBody>
      </p:sp>
    </p:spTree>
    <p:extLst>
      <p:ext uri="{BB962C8B-B14F-4D97-AF65-F5344CB8AC3E}">
        <p14:creationId xmlns:p14="http://schemas.microsoft.com/office/powerpoint/2010/main" val="135476122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336"/>
            <a:ext cx="11252200" cy="698501"/>
          </a:xfrm>
        </p:spPr>
        <p:txBody>
          <a:bodyPr/>
          <a:lstStyle/>
          <a:p>
            <a:r>
              <a:rPr lang="en-US" sz="2400" b="1">
                <a:latin typeface="Calibri" panose="020F0502020204030204" pitchFamily="34" charset="0"/>
                <a:cs typeface="Calibri" panose="020F0502020204030204" pitchFamily="34" charset="0"/>
              </a:rPr>
              <a:t>Business Continuity: Disaster Recovery</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2350368093"/>
              </p:ext>
            </p:extLst>
          </p:nvPr>
        </p:nvGraphicFramePr>
        <p:xfrm>
          <a:off x="530352" y="969264"/>
          <a:ext cx="11136929" cy="2379843"/>
        </p:xfrm>
        <a:graphic>
          <a:graphicData uri="http://schemas.openxmlformats.org/drawingml/2006/table">
            <a:tbl>
              <a:tblPr firstRow="1" bandRow="1">
                <a:tableStyleId>{5C22544A-7EE6-4342-B048-85BDC9FD1C3A}</a:tableStyleId>
              </a:tblPr>
              <a:tblGrid>
                <a:gridCol w="1280159">
                  <a:extLst>
                    <a:ext uri="{9D8B030D-6E8A-4147-A177-3AD203B41FA5}">
                      <a16:colId xmlns:a16="http://schemas.microsoft.com/office/drawing/2014/main" val="1980487662"/>
                    </a:ext>
                  </a:extLst>
                </a:gridCol>
                <a:gridCol w="9856770">
                  <a:extLst>
                    <a:ext uri="{9D8B030D-6E8A-4147-A177-3AD203B41FA5}">
                      <a16:colId xmlns:a16="http://schemas.microsoft.com/office/drawing/2014/main" val="827061533"/>
                    </a:ext>
                  </a:extLst>
                </a:gridCol>
              </a:tblGrid>
              <a:tr h="339969">
                <a:tc>
                  <a:txBody>
                    <a:bodyPr/>
                    <a:lstStyle/>
                    <a:p>
                      <a:pPr lvl="0" algn="ctr">
                        <a:buNone/>
                      </a:pPr>
                      <a:endParaRPr lang="en-US" sz="1600">
                        <a:solidFill>
                          <a:schemeClr val="bg1"/>
                        </a:solidFill>
                        <a:latin typeface="Calibri" panose="020F0502020204030204" pitchFamily="34" charset="0"/>
                        <a:cs typeface="Calibri" panose="020F0502020204030204" pitchFamily="34" charset="0"/>
                      </a:endParaRP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Disaster Recovery Considerations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2039874">
                <a:tc>
                  <a:txBody>
                    <a:bodyPr/>
                    <a:lstStyle/>
                    <a:p>
                      <a:pPr marL="182880" marR="0" lvl="0" algn="l">
                        <a:spcBef>
                          <a:spcPts val="0"/>
                        </a:spcBef>
                        <a:spcAft>
                          <a:spcPts val="0"/>
                        </a:spcAft>
                        <a:buNone/>
                      </a:pPr>
                      <a:r>
                        <a:rPr lang="en-US" sz="1600" b="1" i="0">
                          <a:effectLst/>
                          <a:latin typeface="Calibri"/>
                          <a:ea typeface="Calibri" panose="020F0502020204030204" pitchFamily="34" charset="0"/>
                          <a:cs typeface="Calibri"/>
                        </a:rPr>
                        <a:t>Examples</a:t>
                      </a:r>
                      <a:endParaRPr lang="en-US" sz="3200">
                        <a:latin typeface="Calibri"/>
                        <a:cs typeface="Calibri"/>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lvl="1" indent="0"/>
                      <a:r>
                        <a:rPr lang="en-US" sz="1600" b="1">
                          <a:latin typeface="Calibri"/>
                          <a:ea typeface="+mn-lt"/>
                          <a:cs typeface="Calibri"/>
                        </a:rPr>
                        <a:t>Protocol for a Bad Weather Event:</a:t>
                      </a:r>
                      <a:r>
                        <a:rPr lang="en-US" sz="1600">
                          <a:latin typeface="Calibri"/>
                          <a:ea typeface="+mn-lt"/>
                          <a:cs typeface="Calibri"/>
                        </a:rPr>
                        <a:t> </a:t>
                      </a:r>
                      <a:endParaRPr lang="en-US" sz="1600">
                        <a:latin typeface="Calibri"/>
                        <a:cs typeface="Calibri"/>
                      </a:endParaRPr>
                    </a:p>
                    <a:p>
                      <a:pPr marL="0" lvl="1" indent="0">
                        <a:buNone/>
                      </a:pPr>
                      <a:r>
                        <a:rPr lang="en-US" sz="1600">
                          <a:latin typeface="Calibri"/>
                          <a:ea typeface="+mn-lt"/>
                          <a:cs typeface="Calibri"/>
                        </a:rPr>
                        <a:t>Occurring while patrons are occupying the Cain Center (e.g., during a performance)</a:t>
                      </a:r>
                      <a:endParaRPr lang="en-US" sz="1600">
                        <a:latin typeface="Calibri"/>
                        <a:cs typeface="Calibri"/>
                      </a:endParaRPr>
                    </a:p>
                    <a:p>
                      <a:pPr marL="608965" lvl="2" indent="0">
                        <a:buFont typeface="Arial,Sans-Serif"/>
                        <a:buNone/>
                      </a:pPr>
                      <a:r>
                        <a:rPr lang="en-US" sz="1200">
                          <a:latin typeface="Calibri"/>
                          <a:ea typeface="+mn-lt"/>
                          <a:cs typeface="Calibri"/>
                        </a:rPr>
                        <a:t>  </a:t>
                      </a:r>
                    </a:p>
                    <a:p>
                      <a:pPr marL="0" lvl="1" indent="0"/>
                      <a:r>
                        <a:rPr lang="en-US" sz="1600" b="1">
                          <a:latin typeface="Calibri"/>
                          <a:ea typeface="+mn-lt"/>
                          <a:cs typeface="Calibri"/>
                        </a:rPr>
                        <a:t>Protocol for a Bad Weather Event:</a:t>
                      </a:r>
                      <a:r>
                        <a:rPr lang="en-US" sz="1600">
                          <a:latin typeface="Calibri"/>
                          <a:ea typeface="+mn-lt"/>
                          <a:cs typeface="Calibri"/>
                        </a:rPr>
                        <a:t> </a:t>
                      </a:r>
                    </a:p>
                    <a:p>
                      <a:pPr marL="0" lvl="1" indent="0">
                        <a:buNone/>
                      </a:pPr>
                      <a:r>
                        <a:rPr lang="en-US" sz="1600">
                          <a:latin typeface="Calibri"/>
                          <a:ea typeface="+mn-lt"/>
                          <a:cs typeface="Calibri"/>
                        </a:rPr>
                        <a:t>Predicted weather event forecasted in advance of an event or performance</a:t>
                      </a:r>
                      <a:endParaRPr lang="en-US"/>
                    </a:p>
                    <a:p>
                      <a:pPr marL="608965" lvl="2"/>
                      <a:r>
                        <a:rPr lang="en-US" sz="1200">
                          <a:latin typeface="Calibri"/>
                          <a:ea typeface="+mn-lt"/>
                          <a:cs typeface="Calibri"/>
                        </a:rPr>
                        <a:t>   </a:t>
                      </a:r>
                    </a:p>
                    <a:p>
                      <a:pPr marL="0" lvl="1" indent="0"/>
                      <a:r>
                        <a:rPr lang="en-US" sz="1600" b="1">
                          <a:latin typeface="Calibri"/>
                          <a:ea typeface="+mn-lt"/>
                          <a:cs typeface="Calibri"/>
                        </a:rPr>
                        <a:t>Protocols for Power or Water Outages: </a:t>
                      </a:r>
                      <a:r>
                        <a:rPr lang="en-US" sz="1600" b="0">
                          <a:latin typeface="Calibri"/>
                          <a:ea typeface="+mn-lt"/>
                          <a:cs typeface="Calibri"/>
                        </a:rPr>
                        <a:t>Occurring while patrons are occupying the Cain Center (e.g., during a performance) or while Cain Center staff are utilizing the building (e.g., day-to-day functions)</a:t>
                      </a:r>
                      <a:r>
                        <a:rPr lang="en-US" sz="1600" b="1">
                          <a:latin typeface="Calibri"/>
                          <a:ea typeface="+mn-lt"/>
                          <a:cs typeface="Calibri"/>
                        </a:rPr>
                        <a:t> </a:t>
                      </a:r>
                      <a:endParaRPr lang="en-US" sz="1600" b="1" i="1">
                        <a:latin typeface="Calibri"/>
                        <a:ea typeface="+mn-lt"/>
                        <a:cs typeface="Calibri"/>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bl>
          </a:graphicData>
        </a:graphic>
      </p:graphicFrame>
      <p:sp>
        <p:nvSpPr>
          <p:cNvPr id="7" name="TextBox 6">
            <a:extLst>
              <a:ext uri="{FF2B5EF4-FFF2-40B4-BE49-F238E27FC236}">
                <a16:creationId xmlns:a16="http://schemas.microsoft.com/office/drawing/2014/main" id="{6713C7A9-1E0F-45B4-9667-BE49F0F8195D}"/>
              </a:ext>
            </a:extLst>
          </p:cNvPr>
          <p:cNvSpPr txBox="1"/>
          <p:nvPr/>
        </p:nvSpPr>
        <p:spPr>
          <a:xfrm>
            <a:off x="526442" y="3609948"/>
            <a:ext cx="11243598" cy="2677656"/>
          </a:xfrm>
          <a:prstGeom prst="rect">
            <a:avLst/>
          </a:prstGeom>
          <a:noFill/>
        </p:spPr>
        <p:txBody>
          <a:bodyPr wrap="square" lIns="91440" tIns="45720" rIns="91440" bIns="45720" rtlCol="0" anchor="t">
            <a:spAutoFit/>
          </a:bodyPr>
          <a:lstStyle/>
          <a:p>
            <a:r>
              <a:rPr lang="en-US" sz="1600" b="1">
                <a:latin typeface="Calibri"/>
                <a:cs typeface="Calibri"/>
              </a:rPr>
              <a:t>Deloitte recommends:</a:t>
            </a:r>
            <a:br>
              <a:rPr lang="en-US" sz="1600" b="1">
                <a:latin typeface="Calibri"/>
                <a:cs typeface="Calibri"/>
              </a:rPr>
            </a:br>
            <a:r>
              <a:rPr lang="en-US" sz="800" b="1">
                <a:latin typeface="Calibri"/>
                <a:cs typeface="Calibri"/>
              </a:rPr>
              <a:t> </a:t>
            </a:r>
            <a:endParaRPr lang="en-US" sz="400" b="1">
              <a:latin typeface="Calibri"/>
              <a:cs typeface="Calibri"/>
            </a:endParaRPr>
          </a:p>
          <a:p>
            <a:pPr marL="342900" indent="-342900">
              <a:buFont typeface="+mj-lt"/>
              <a:buAutoNum type="arabicPeriod"/>
            </a:pPr>
            <a:r>
              <a:rPr lang="en-US" sz="1600">
                <a:latin typeface="Calibri"/>
                <a:ea typeface="+mn-lt"/>
                <a:cs typeface="Calibri"/>
              </a:rPr>
              <a:t>Enable employees to access company networks, data and systems remotely via the cloud or offsite datacenter.</a:t>
            </a:r>
            <a:br>
              <a:rPr lang="en-US" sz="1600">
                <a:latin typeface="Calibri"/>
                <a:ea typeface="+mn-lt"/>
                <a:cs typeface="Calibri"/>
              </a:rPr>
            </a:br>
            <a:r>
              <a:rPr lang="en-US" sz="800">
                <a:latin typeface="Calibri"/>
                <a:ea typeface="+mn-lt"/>
                <a:cs typeface="Calibri"/>
              </a:rPr>
              <a:t>  </a:t>
            </a:r>
            <a:endParaRPr lang="en-US" sz="800">
              <a:latin typeface="Calibri" panose="020F0502020204030204" pitchFamily="34" charset="0"/>
              <a:ea typeface="+mn-lt"/>
              <a:cs typeface="Calibri" panose="020F0502020204030204" pitchFamily="34" charset="0"/>
            </a:endParaRPr>
          </a:p>
          <a:p>
            <a:pPr marL="342900" indent="-342900">
              <a:buFont typeface="+mj-lt"/>
              <a:buAutoNum type="arabicPeriod"/>
            </a:pPr>
            <a:r>
              <a:rPr lang="en-US" sz="1600">
                <a:latin typeface="Calibri"/>
                <a:ea typeface="+mn-lt"/>
                <a:cs typeface="Calibri"/>
              </a:rPr>
              <a:t>Have a Plan B for quickly relocating the business or allowing operations to be decentralized.</a:t>
            </a:r>
            <a:br>
              <a:rPr lang="en-US" sz="1600">
                <a:latin typeface="Calibri"/>
                <a:ea typeface="+mn-lt"/>
                <a:cs typeface="Calibri"/>
              </a:rPr>
            </a:br>
            <a:r>
              <a:rPr lang="en-US" sz="800">
                <a:latin typeface="Calibri"/>
                <a:ea typeface="+mn-lt"/>
                <a:cs typeface="Calibri"/>
              </a:rPr>
              <a:t>  </a:t>
            </a:r>
            <a:endParaRPr lang="en-US" sz="800">
              <a:latin typeface="Calibri" panose="020F0502020204030204" pitchFamily="34" charset="0"/>
              <a:ea typeface="+mn-lt"/>
              <a:cs typeface="Calibri" panose="020F0502020204030204" pitchFamily="34" charset="0"/>
            </a:endParaRPr>
          </a:p>
          <a:p>
            <a:pPr marL="342900" indent="-342900">
              <a:buFont typeface="+mj-lt"/>
              <a:buAutoNum type="arabicPeriod"/>
            </a:pPr>
            <a:r>
              <a:rPr lang="en-US" sz="1600">
                <a:latin typeface="Calibri"/>
                <a:ea typeface="+mn-lt"/>
                <a:cs typeface="Calibri"/>
              </a:rPr>
              <a:t>Create plans that ensure employee safety – i.e., guidelines for evacuations, protocols for essential workers who cannot evacuate, guidance for shelters, etc.</a:t>
            </a:r>
            <a:br>
              <a:rPr lang="en-US" sz="1600">
                <a:latin typeface="Calibri"/>
                <a:ea typeface="+mn-lt"/>
                <a:cs typeface="Calibri"/>
              </a:rPr>
            </a:br>
            <a:r>
              <a:rPr lang="en-US" sz="800">
                <a:latin typeface="Calibri"/>
                <a:ea typeface="+mn-lt"/>
                <a:cs typeface="Calibri"/>
              </a:rPr>
              <a:t>  </a:t>
            </a:r>
          </a:p>
          <a:p>
            <a:pPr marL="342900" indent="-342900">
              <a:buFont typeface="+mj-lt"/>
              <a:buAutoNum type="arabicPeriod"/>
            </a:pPr>
            <a:r>
              <a:rPr lang="en-US" sz="1600">
                <a:latin typeface="Calibri"/>
                <a:ea typeface="+mn-lt"/>
                <a:cs typeface="Calibri"/>
              </a:rPr>
              <a:t>Strengthen protection for physical assets and equipment – i.e., boarding windows, installing flood detectors, fire alarms, fire suppression systems for server rooms, etc.</a:t>
            </a:r>
            <a:br>
              <a:rPr lang="en-US" sz="1600">
                <a:latin typeface="Calibri"/>
                <a:ea typeface="+mn-lt"/>
                <a:cs typeface="Calibri"/>
              </a:rPr>
            </a:br>
            <a:r>
              <a:rPr lang="en-US" sz="800">
                <a:latin typeface="Calibri"/>
                <a:ea typeface="+mn-lt"/>
                <a:cs typeface="Calibri"/>
              </a:rPr>
              <a:t>  </a:t>
            </a:r>
          </a:p>
          <a:p>
            <a:pPr marL="342900" indent="-342900">
              <a:buFont typeface="+mj-lt"/>
              <a:buAutoNum type="arabicPeriod"/>
            </a:pPr>
            <a:r>
              <a:rPr lang="en-US" sz="1600">
                <a:latin typeface="Calibri"/>
                <a:ea typeface="+mn-lt"/>
                <a:cs typeface="Calibri"/>
              </a:rPr>
              <a:t>Communication plans that ensure everyone can stay connected, especially if primary lines of communication are unavailable</a:t>
            </a:r>
            <a:endParaRPr lang="en-US" sz="1600">
              <a:latin typeface="Calibri"/>
              <a:ea typeface="Verdana"/>
              <a:cs typeface="Calibri"/>
            </a:endParaRPr>
          </a:p>
        </p:txBody>
      </p:sp>
    </p:spTree>
    <p:extLst>
      <p:ext uri="{BB962C8B-B14F-4D97-AF65-F5344CB8AC3E}">
        <p14:creationId xmlns:p14="http://schemas.microsoft.com/office/powerpoint/2010/main" val="43126330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Business Continuity: Business Operations</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413729031"/>
              </p:ext>
            </p:extLst>
          </p:nvPr>
        </p:nvGraphicFramePr>
        <p:xfrm>
          <a:off x="530353" y="969264"/>
          <a:ext cx="11131295" cy="1469992"/>
        </p:xfrm>
        <a:graphic>
          <a:graphicData uri="http://schemas.openxmlformats.org/drawingml/2006/table">
            <a:tbl>
              <a:tblPr firstRow="1" bandRow="1">
                <a:tableStyleId>{5C22544A-7EE6-4342-B048-85BDC9FD1C3A}</a:tableStyleId>
              </a:tblPr>
              <a:tblGrid>
                <a:gridCol w="1265027">
                  <a:extLst>
                    <a:ext uri="{9D8B030D-6E8A-4147-A177-3AD203B41FA5}">
                      <a16:colId xmlns:a16="http://schemas.microsoft.com/office/drawing/2014/main" val="1980487662"/>
                    </a:ext>
                  </a:extLst>
                </a:gridCol>
                <a:gridCol w="9866268">
                  <a:extLst>
                    <a:ext uri="{9D8B030D-6E8A-4147-A177-3AD203B41FA5}">
                      <a16:colId xmlns:a16="http://schemas.microsoft.com/office/drawing/2014/main" val="827061533"/>
                    </a:ext>
                  </a:extLst>
                </a:gridCol>
              </a:tblGrid>
              <a:tr h="308506">
                <a:tc>
                  <a:txBody>
                    <a:bodyPr/>
                    <a:lstStyle/>
                    <a:p>
                      <a:pPr algn="ctr"/>
                      <a:endParaRPr lang="en-US" sz="1600">
                        <a:solidFill>
                          <a:schemeClr val="bg1"/>
                        </a:solidFill>
                        <a:latin typeface="Calibri" panose="020F0502020204030204" pitchFamily="34" charset="0"/>
                        <a:cs typeface="Calibri" panose="020F0502020204030204" pitchFamily="34" charset="0"/>
                      </a:endParaRP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Day-to-Day Business Considerations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134712">
                <a:tc>
                  <a:txBody>
                    <a:bodyPr/>
                    <a:lstStyle/>
                    <a:p>
                      <a:pPr marL="182880" marR="0" algn="l">
                        <a:spcBef>
                          <a:spcPts val="0"/>
                        </a:spcBef>
                        <a:spcAft>
                          <a:spcPts val="0"/>
                        </a:spcAft>
                      </a:pPr>
                      <a:r>
                        <a:rPr lang="en-US" sz="1600" b="1" i="0">
                          <a:effectLst/>
                          <a:latin typeface="Calibri"/>
                          <a:ea typeface="Calibri" panose="020F0502020204030204" pitchFamily="34" charset="0"/>
                          <a:cs typeface="Calibri"/>
                        </a:rPr>
                        <a:t>Examples</a:t>
                      </a:r>
                      <a:endParaRPr lang="en-US" sz="3200">
                        <a:latin typeface="Calibri"/>
                        <a:cs typeface="Calibri"/>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lvl="0" indent="-608965" algn="l">
                        <a:buSzPct val="100000"/>
                      </a:pPr>
                      <a:r>
                        <a:rPr lang="en-US" sz="1600" b="1">
                          <a:latin typeface="Calibri"/>
                          <a:ea typeface="+mn-lt"/>
                          <a:cs typeface="Calibri"/>
                        </a:rPr>
                        <a:t>Ticketing Incidents: </a:t>
                      </a:r>
                      <a:r>
                        <a:rPr lang="en-US" sz="1600" b="0">
                          <a:latin typeface="Calibri"/>
                          <a:ea typeface="+mn-lt"/>
                          <a:cs typeface="Calibri"/>
                        </a:rPr>
                        <a:t>Double-Booked Seats or Counterfeit Tickets </a:t>
                      </a:r>
                    </a:p>
                    <a:p>
                      <a:pPr marL="0" lvl="0" indent="-609585" algn="ctr">
                        <a:buSzPct val="100000"/>
                      </a:pPr>
                      <a:endParaRPr lang="en-US" sz="1600" b="0">
                        <a:latin typeface="Calibri" panose="020F0502020204030204" pitchFamily="34" charset="0"/>
                        <a:ea typeface="+mn-lt"/>
                        <a:cs typeface="Calibri" panose="020F0502020204030204" pitchFamily="34" charset="0"/>
                      </a:endParaRPr>
                    </a:p>
                    <a:p>
                      <a:pPr marL="0" lvl="0" indent="-608965" algn="l">
                        <a:buSzPct val="100000"/>
                      </a:pPr>
                      <a:r>
                        <a:rPr lang="en-US" sz="1600" b="1">
                          <a:latin typeface="Calibri"/>
                          <a:ea typeface="+mn-lt"/>
                          <a:cs typeface="Calibri"/>
                        </a:rPr>
                        <a:t>POC Issues: </a:t>
                      </a:r>
                      <a:r>
                        <a:rPr lang="en-US" sz="1600" b="0">
                          <a:latin typeface="Calibri"/>
                          <a:ea typeface="+mn-lt"/>
                          <a:cs typeface="Calibri"/>
                        </a:rPr>
                        <a:t>Protocol for Unavailable Point of Contact During Events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bl>
          </a:graphicData>
        </a:graphic>
      </p:graphicFrame>
      <p:sp>
        <p:nvSpPr>
          <p:cNvPr id="7" name="TextBox 6">
            <a:extLst>
              <a:ext uri="{FF2B5EF4-FFF2-40B4-BE49-F238E27FC236}">
                <a16:creationId xmlns:a16="http://schemas.microsoft.com/office/drawing/2014/main" id="{6713C7A9-1E0F-45B4-9667-BE49F0F8195D}"/>
              </a:ext>
            </a:extLst>
          </p:cNvPr>
          <p:cNvSpPr txBox="1"/>
          <p:nvPr/>
        </p:nvSpPr>
        <p:spPr>
          <a:xfrm>
            <a:off x="530353" y="2562040"/>
            <a:ext cx="11131295" cy="3893374"/>
          </a:xfrm>
          <a:prstGeom prst="rect">
            <a:avLst/>
          </a:prstGeom>
          <a:noFill/>
        </p:spPr>
        <p:txBody>
          <a:bodyPr wrap="square" lIns="91440" tIns="45720" rIns="91440" bIns="45720" rtlCol="0" anchor="t">
            <a:spAutoFit/>
          </a:bodyPr>
          <a:lstStyle/>
          <a:p>
            <a:r>
              <a:rPr lang="en-US" sz="1600" b="1">
                <a:latin typeface="Calibri"/>
                <a:cs typeface="Calibri"/>
              </a:rPr>
              <a:t>Deloitte recommends:</a:t>
            </a:r>
            <a:br>
              <a:rPr lang="en-US" sz="1600" b="1">
                <a:latin typeface="Calibri"/>
                <a:cs typeface="Calibri"/>
              </a:rPr>
            </a:br>
            <a:r>
              <a:rPr lang="en-US" sz="600" b="1">
                <a:latin typeface="Calibri"/>
                <a:cs typeface="Calibri"/>
              </a:rPr>
              <a:t>    </a:t>
            </a:r>
          </a:p>
          <a:p>
            <a:pPr marL="342900" lvl="1" indent="-342900">
              <a:buFont typeface="+mj-lt"/>
              <a:buAutoNum type="arabicPeriod"/>
            </a:pPr>
            <a:r>
              <a:rPr lang="en-US" sz="1500">
                <a:latin typeface="Calibri"/>
                <a:ea typeface="+mn-lt"/>
                <a:cs typeface="Calibri"/>
              </a:rPr>
              <a:t>Protocol for Assisting Guests: Notify management or other appropriate personnel to assist guest(s) in rectifying issues/determine what issues have arisen. Ideally this would be done in an area away from the line of waiting patrons, to both ensure privacy/confidentiality, and maintain a steady flow of guests into the venue.</a:t>
            </a:r>
            <a:br>
              <a:rPr lang="en-US" sz="1600">
                <a:latin typeface="Calibri"/>
                <a:ea typeface="+mn-lt"/>
                <a:cs typeface="Calibri"/>
              </a:rPr>
            </a:br>
            <a:r>
              <a:rPr lang="en-US" sz="300">
                <a:latin typeface="Calibri"/>
                <a:ea typeface="+mn-lt"/>
                <a:cs typeface="Calibri"/>
              </a:rPr>
              <a:t>  </a:t>
            </a:r>
            <a:endParaRPr lang="en-US" sz="300" b="1">
              <a:latin typeface="Calibri"/>
              <a:ea typeface="+mn-lt"/>
              <a:cs typeface="Calibri"/>
            </a:endParaRPr>
          </a:p>
          <a:p>
            <a:pPr marL="342900" lvl="1" indent="-342900">
              <a:buFont typeface="+mj-lt"/>
              <a:buAutoNum type="arabicPeriod"/>
            </a:pPr>
            <a:r>
              <a:rPr lang="en-US" sz="1500">
                <a:latin typeface="Calibri"/>
                <a:ea typeface="+mn-lt"/>
                <a:cs typeface="Calibri"/>
              </a:rPr>
              <a:t>Use</a:t>
            </a:r>
            <a:r>
              <a:rPr lang="en-US" sz="1500">
                <a:solidFill>
                  <a:srgbClr val="000000"/>
                </a:solidFill>
                <a:latin typeface="Calibri"/>
                <a:ea typeface="Verdana"/>
                <a:cs typeface="Calibri"/>
              </a:rPr>
              <a:t> Secured Platforms: Only purchase tickets through secured platforms or vendors approved by Cain Center for the Arts.</a:t>
            </a:r>
            <a:br>
              <a:rPr lang="en-US" sz="1500">
                <a:solidFill>
                  <a:srgbClr val="000000"/>
                </a:solidFill>
                <a:latin typeface="Calibri"/>
                <a:ea typeface="Verdana"/>
                <a:cs typeface="Calibri"/>
              </a:rPr>
            </a:br>
            <a:endParaRPr lang="en-US" sz="300">
              <a:latin typeface="Calibri"/>
              <a:ea typeface="Verdana"/>
              <a:cs typeface="Calibri"/>
            </a:endParaRPr>
          </a:p>
          <a:p>
            <a:pPr marL="342900" lvl="1" indent="-342900">
              <a:buFont typeface="+mj-lt"/>
              <a:buAutoNum type="arabicPeriod"/>
            </a:pPr>
            <a:r>
              <a:rPr lang="en-US" sz="1500">
                <a:latin typeface="Calibri"/>
                <a:ea typeface="Verdana"/>
                <a:cs typeface="Calibri"/>
              </a:rPr>
              <a:t>Check</a:t>
            </a:r>
            <a:r>
              <a:rPr lang="en-US" sz="1500">
                <a:latin typeface="Calibri"/>
                <a:ea typeface="+mn-lt"/>
                <a:cs typeface="Calibri"/>
              </a:rPr>
              <a:t> Seller Profile and Know the Refund Policy: Make sure the tickets are bought from a legitimate or trusted site and a confirmation email or text and receipt is received after tickets are purchased.</a:t>
            </a:r>
            <a:br>
              <a:rPr lang="en-US" sz="1600">
                <a:latin typeface="Calibri"/>
                <a:ea typeface="+mn-lt"/>
                <a:cs typeface="Calibri"/>
              </a:rPr>
            </a:br>
            <a:endParaRPr lang="en-US" sz="300">
              <a:latin typeface="Calibri"/>
              <a:ea typeface="+mn-lt"/>
              <a:cs typeface="Calibri"/>
            </a:endParaRPr>
          </a:p>
          <a:p>
            <a:pPr marL="342900" lvl="1" indent="-342900">
              <a:buFont typeface="+mj-lt"/>
              <a:buAutoNum type="arabicPeriod"/>
            </a:pPr>
            <a:r>
              <a:rPr lang="en-US" sz="1500">
                <a:latin typeface="Calibri"/>
                <a:ea typeface="Verdana"/>
                <a:cs typeface="Calibri"/>
              </a:rPr>
              <a:t>Appoint Alternate POC(s): Arrange schedules so there is always a staff member trained in disruption remediation protocols available and/or on call.</a:t>
            </a:r>
            <a:br>
              <a:rPr lang="en-US" sz="1500">
                <a:latin typeface="Calibri"/>
                <a:ea typeface="Verdana"/>
                <a:cs typeface="Calibri"/>
              </a:rPr>
            </a:br>
            <a:endParaRPr lang="en-US" sz="300">
              <a:latin typeface="Calibri"/>
              <a:ea typeface="+mn-lt"/>
              <a:cs typeface="Calibri"/>
            </a:endParaRPr>
          </a:p>
          <a:p>
            <a:pPr marL="342900" lvl="1" indent="-342900">
              <a:buFont typeface="+mj-lt"/>
              <a:buAutoNum type="arabicPeriod"/>
            </a:pPr>
            <a:r>
              <a:rPr lang="en-US" sz="1500">
                <a:latin typeface="Calibri"/>
                <a:ea typeface="Verdana"/>
                <a:cs typeface="Calibri"/>
              </a:rPr>
              <a:t>Digital Version of Protocol Handbook: Accessible file on office computer with "What to do if..." instructions for all identified scenarios. Make sure all appropriate staff members are trained on accessing and using this file; to be updated regularly </a:t>
            </a:r>
            <a:br>
              <a:rPr lang="en-US" sz="1500">
                <a:latin typeface="Calibri"/>
                <a:ea typeface="Verdana"/>
                <a:cs typeface="Calibri"/>
              </a:rPr>
            </a:br>
            <a:r>
              <a:rPr lang="en-US" sz="1500">
                <a:latin typeface="Calibri"/>
                <a:ea typeface="Verdana"/>
                <a:cs typeface="Calibri"/>
              </a:rPr>
              <a:t>(yearly, biannually, or quarterly; as required).</a:t>
            </a:r>
            <a:br>
              <a:rPr lang="en-US" sz="1500">
                <a:latin typeface="Calibri"/>
                <a:ea typeface="Verdana"/>
                <a:cs typeface="Calibri"/>
              </a:rPr>
            </a:br>
            <a:endParaRPr lang="en-US" sz="300">
              <a:latin typeface="Calibri"/>
              <a:ea typeface="+mn-lt"/>
              <a:cs typeface="Calibri"/>
            </a:endParaRPr>
          </a:p>
          <a:p>
            <a:pPr marL="342900" lvl="1" indent="-342900">
              <a:buAutoNum type="arabicPeriod"/>
            </a:pPr>
            <a:r>
              <a:rPr lang="en-US" sz="1500">
                <a:latin typeface="Calibri"/>
                <a:ea typeface="Verdana"/>
                <a:cs typeface="Calibri"/>
              </a:rPr>
              <a:t>Physical Version of Protocol Handbook: A hardcopy version of the "What to do if..." instructions for use in event of the computer system being out of commission. Make sure all appropriate staff members are aware of the location of this manual; </a:t>
            </a:r>
            <a:br>
              <a:rPr lang="en-US" sz="1500">
                <a:latin typeface="Calibri"/>
                <a:ea typeface="Verdana"/>
                <a:cs typeface="Calibri"/>
              </a:rPr>
            </a:br>
            <a:r>
              <a:rPr lang="en-US" sz="1500">
                <a:latin typeface="Calibri"/>
                <a:ea typeface="Verdana"/>
                <a:cs typeface="Calibri"/>
              </a:rPr>
              <a:t>to be updated regularly (yearly, biannually, or quarterly; as required).</a:t>
            </a:r>
            <a:endParaRPr lang="en-US" sz="1500">
              <a:latin typeface="Calibri"/>
              <a:ea typeface="+mn-lt"/>
              <a:cs typeface="Calibri"/>
            </a:endParaRPr>
          </a:p>
        </p:txBody>
      </p:sp>
    </p:spTree>
    <p:extLst>
      <p:ext uri="{BB962C8B-B14F-4D97-AF65-F5344CB8AC3E}">
        <p14:creationId xmlns:p14="http://schemas.microsoft.com/office/powerpoint/2010/main" val="40828159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Business Continuity: Security</a:t>
            </a: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2982158796"/>
              </p:ext>
            </p:extLst>
          </p:nvPr>
        </p:nvGraphicFramePr>
        <p:xfrm>
          <a:off x="526142" y="907142"/>
          <a:ext cx="11131296" cy="2539438"/>
        </p:xfrm>
        <a:graphic>
          <a:graphicData uri="http://schemas.openxmlformats.org/drawingml/2006/table">
            <a:tbl>
              <a:tblPr firstRow="1" bandRow="1">
                <a:tableStyleId>{5C22544A-7EE6-4342-B048-85BDC9FD1C3A}</a:tableStyleId>
              </a:tblPr>
              <a:tblGrid>
                <a:gridCol w="1308930">
                  <a:extLst>
                    <a:ext uri="{9D8B030D-6E8A-4147-A177-3AD203B41FA5}">
                      <a16:colId xmlns:a16="http://schemas.microsoft.com/office/drawing/2014/main" val="1980487662"/>
                    </a:ext>
                  </a:extLst>
                </a:gridCol>
                <a:gridCol w="9822366">
                  <a:extLst>
                    <a:ext uri="{9D8B030D-6E8A-4147-A177-3AD203B41FA5}">
                      <a16:colId xmlns:a16="http://schemas.microsoft.com/office/drawing/2014/main" val="827061533"/>
                    </a:ext>
                  </a:extLst>
                </a:gridCol>
              </a:tblGrid>
              <a:tr h="408214">
                <a:tc>
                  <a:txBody>
                    <a:bodyPr/>
                    <a:lstStyle/>
                    <a:p>
                      <a:pPr lvl="0" algn="ctr">
                        <a:buNone/>
                      </a:pPr>
                      <a:endParaRPr lang="en-US" sz="1600">
                        <a:solidFill>
                          <a:schemeClr val="bg1"/>
                        </a:solidFill>
                        <a:latin typeface="Calibri" panose="020F0502020204030204" pitchFamily="34" charset="0"/>
                        <a:cs typeface="Calibri" panose="020F0502020204030204" pitchFamily="34" charset="0"/>
                      </a:endParaRP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lvl="0" algn="ctr">
                        <a:buNone/>
                      </a:pPr>
                      <a:r>
                        <a:rPr lang="en-US" sz="1600" b="1" i="0" u="none" strike="noStrike" noProof="0">
                          <a:solidFill>
                            <a:schemeClr val="bg1"/>
                          </a:solidFill>
                          <a:latin typeface="Calibri"/>
                          <a:cs typeface="Calibri"/>
                        </a:rPr>
                        <a:t>Security </a:t>
                      </a:r>
                      <a:r>
                        <a:rPr lang="en-US" sz="1600">
                          <a:solidFill>
                            <a:schemeClr val="bg1"/>
                          </a:solidFill>
                          <a:latin typeface="Calibri"/>
                          <a:cs typeface="Calibri"/>
                        </a:rPr>
                        <a:t>Considerations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2131224">
                <a:tc>
                  <a:txBody>
                    <a:bodyPr/>
                    <a:lstStyle/>
                    <a:p>
                      <a:pPr marL="182880" marR="0" lvl="0" algn="l">
                        <a:spcBef>
                          <a:spcPts val="0"/>
                        </a:spcBef>
                        <a:spcAft>
                          <a:spcPts val="0"/>
                        </a:spcAft>
                        <a:buNone/>
                      </a:pPr>
                      <a:r>
                        <a:rPr lang="en-US" sz="1600" b="1" i="0">
                          <a:effectLst/>
                          <a:latin typeface="Calibri"/>
                          <a:ea typeface="Calibri" panose="020F0502020204030204" pitchFamily="34" charset="0"/>
                          <a:cs typeface="Calibri"/>
                        </a:rPr>
                        <a:t>Examples</a:t>
                      </a:r>
                      <a:endParaRPr lang="en-US" sz="1600">
                        <a:latin typeface="Calibri"/>
                        <a:cs typeface="Calibri"/>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lvl="1">
                        <a:buSzPct val="100000"/>
                      </a:pPr>
                      <a:r>
                        <a:rPr lang="en-US" sz="1600" b="1">
                          <a:latin typeface="Calibri"/>
                          <a:ea typeface="+mn-lt"/>
                          <a:cs typeface="Calibri"/>
                        </a:rPr>
                        <a:t>Managerial Controls:</a:t>
                      </a:r>
                      <a:r>
                        <a:rPr lang="en-US" sz="1600">
                          <a:latin typeface="Calibri"/>
                          <a:ea typeface="+mn-lt"/>
                          <a:cs typeface="Calibri"/>
                        </a:rPr>
                        <a:t> </a:t>
                      </a:r>
                      <a:br>
                        <a:rPr lang="en-US" sz="1600">
                          <a:latin typeface="Calibri"/>
                          <a:ea typeface="+mn-lt"/>
                          <a:cs typeface="Calibri"/>
                        </a:rPr>
                      </a:br>
                      <a:r>
                        <a:rPr lang="en-US" sz="1600">
                          <a:latin typeface="Calibri"/>
                          <a:ea typeface="+mn-lt"/>
                          <a:cs typeface="Calibri"/>
                        </a:rPr>
                        <a:t>Primarily documentation and organization’s security policy (focused on managing risk) </a:t>
                      </a:r>
                      <a:endParaRPr lang="en-US" sz="1600">
                        <a:latin typeface="Calibri"/>
                        <a:cs typeface="Calibri"/>
                      </a:endParaRPr>
                    </a:p>
                    <a:p>
                      <a:pPr marL="0" lvl="1" indent="0">
                        <a:buSzPct val="100000"/>
                        <a:buFont typeface="Arial"/>
                        <a:buNone/>
                      </a:pPr>
                      <a:endParaRPr lang="en-US" sz="1600">
                        <a:latin typeface="Calibri" panose="020F0502020204030204" pitchFamily="34" charset="0"/>
                        <a:ea typeface="+mn-lt"/>
                        <a:cs typeface="Calibri" panose="020F0502020204030204" pitchFamily="34" charset="0"/>
                      </a:endParaRPr>
                    </a:p>
                    <a:p>
                      <a:pPr marL="0" lvl="1">
                        <a:buSzPct val="100000"/>
                      </a:pPr>
                      <a:r>
                        <a:rPr lang="en-US" sz="1600" b="1">
                          <a:latin typeface="Calibri"/>
                          <a:ea typeface="+mn-lt"/>
                          <a:cs typeface="Calibri"/>
                        </a:rPr>
                        <a:t>Operational Controls:</a:t>
                      </a:r>
                      <a:r>
                        <a:rPr lang="en-US" sz="1600">
                          <a:latin typeface="Calibri"/>
                          <a:ea typeface="+mn-lt"/>
                          <a:cs typeface="Calibri"/>
                        </a:rPr>
                        <a:t> </a:t>
                      </a:r>
                      <a:br>
                        <a:rPr lang="en-US" sz="1600">
                          <a:latin typeface="Calibri"/>
                          <a:ea typeface="+mn-lt"/>
                          <a:cs typeface="Calibri"/>
                        </a:rPr>
                      </a:br>
                      <a:r>
                        <a:rPr lang="en-US" sz="1600">
                          <a:latin typeface="Calibri"/>
                          <a:ea typeface="+mn-lt"/>
                          <a:cs typeface="Calibri"/>
                        </a:rPr>
                        <a:t>Helps ensure day-to-day operations of the organization comply with the security policy</a:t>
                      </a:r>
                    </a:p>
                    <a:p>
                      <a:pPr marL="0" lvl="1" indent="0">
                        <a:buSzPct val="100000"/>
                        <a:buFont typeface="Arial"/>
                        <a:buNone/>
                      </a:pPr>
                      <a:endParaRPr lang="en-US" sz="1600">
                        <a:latin typeface="Calibri" panose="020F0502020204030204" pitchFamily="34" charset="0"/>
                        <a:ea typeface="+mn-lt"/>
                        <a:cs typeface="Calibri" panose="020F0502020204030204" pitchFamily="34" charset="0"/>
                      </a:endParaRPr>
                    </a:p>
                    <a:p>
                      <a:pPr marL="0" lvl="1">
                        <a:buSzPct val="100000"/>
                      </a:pPr>
                      <a:r>
                        <a:rPr lang="en-US" sz="1600" b="1">
                          <a:latin typeface="Calibri"/>
                          <a:ea typeface="+mn-lt"/>
                          <a:cs typeface="Calibri"/>
                        </a:rPr>
                        <a:t>Technical Controls: </a:t>
                      </a:r>
                      <a:br>
                        <a:rPr lang="en-US" sz="1600">
                          <a:latin typeface="Calibri"/>
                          <a:ea typeface="+mn-lt"/>
                          <a:cs typeface="Calibri"/>
                        </a:rPr>
                      </a:br>
                      <a:r>
                        <a:rPr lang="en-US" sz="1600">
                          <a:latin typeface="Calibri"/>
                          <a:ea typeface="+mn-lt"/>
                          <a:cs typeface="Calibri"/>
                        </a:rPr>
                        <a:t>Uses technology such as hardware, software, and firmware to reduce vulnerabilities</a:t>
                      </a: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bl>
          </a:graphicData>
        </a:graphic>
      </p:graphicFrame>
      <p:sp>
        <p:nvSpPr>
          <p:cNvPr id="7" name="TextBox 6">
            <a:extLst>
              <a:ext uri="{FF2B5EF4-FFF2-40B4-BE49-F238E27FC236}">
                <a16:creationId xmlns:a16="http://schemas.microsoft.com/office/drawing/2014/main" id="{6713C7A9-1E0F-45B4-9667-BE49F0F8195D}"/>
              </a:ext>
            </a:extLst>
          </p:cNvPr>
          <p:cNvSpPr txBox="1"/>
          <p:nvPr/>
        </p:nvSpPr>
        <p:spPr>
          <a:xfrm>
            <a:off x="534563" y="3427795"/>
            <a:ext cx="11122876" cy="2846933"/>
          </a:xfrm>
          <a:prstGeom prst="rect">
            <a:avLst/>
          </a:prstGeom>
          <a:noFill/>
        </p:spPr>
        <p:txBody>
          <a:bodyPr wrap="square" lIns="91440" tIns="45720" rIns="91440" bIns="45720" rtlCol="0" anchor="t">
            <a:spAutoFit/>
          </a:bodyPr>
          <a:lstStyle/>
          <a:p>
            <a:r>
              <a:rPr lang="en-US" sz="1600" b="1">
                <a:latin typeface="Calibri"/>
                <a:cs typeface="Calibri"/>
              </a:rPr>
              <a:t>Deloitte recommends:</a:t>
            </a:r>
          </a:p>
          <a:p>
            <a:r>
              <a:rPr lang="en-US" sz="800" b="1">
                <a:latin typeface="Calibri"/>
                <a:cs typeface="Calibri"/>
              </a:rPr>
              <a:t>  </a:t>
            </a:r>
          </a:p>
          <a:p>
            <a:pPr marL="342900" lvl="1" indent="-342900">
              <a:buSzPct val="100000"/>
              <a:buFont typeface="+mj-lt"/>
              <a:buAutoNum type="arabicPeriod"/>
            </a:pPr>
            <a:r>
              <a:rPr lang="en-US" sz="1500">
                <a:latin typeface="Calibri"/>
                <a:cs typeface="Calibri"/>
              </a:rPr>
              <a:t>Conduct Risk Assessment that uses cost and asset values to quantify risks based on monetary value.</a:t>
            </a:r>
            <a:br>
              <a:rPr lang="en-US" sz="1500">
                <a:latin typeface="Calibri"/>
                <a:cs typeface="Calibri"/>
              </a:rPr>
            </a:br>
            <a:r>
              <a:rPr lang="en-US" sz="300">
                <a:latin typeface="Calibri"/>
                <a:cs typeface="Calibri"/>
              </a:rPr>
              <a:t>  </a:t>
            </a:r>
          </a:p>
          <a:p>
            <a:pPr marL="342900" lvl="1" indent="-342900">
              <a:buSzPct val="100000"/>
              <a:buFont typeface="+mj-lt"/>
              <a:buAutoNum type="arabicPeriod"/>
            </a:pPr>
            <a:r>
              <a:rPr lang="en-US" sz="1500">
                <a:latin typeface="Calibri"/>
                <a:cs typeface="Calibri"/>
              </a:rPr>
              <a:t>Conduct Vulnerability Assessment to discover current vulnerabilities to reduce risk.</a:t>
            </a:r>
            <a:br>
              <a:rPr lang="en-US" sz="1400">
                <a:latin typeface="Calibri"/>
                <a:cs typeface="Calibri"/>
              </a:rPr>
            </a:br>
            <a:r>
              <a:rPr lang="en-US" sz="300">
                <a:latin typeface="Calibri"/>
                <a:ea typeface="+mn-lt"/>
                <a:cs typeface="Calibri"/>
              </a:rPr>
              <a:t>  </a:t>
            </a:r>
          </a:p>
          <a:p>
            <a:pPr marL="342900" lvl="1" indent="-342900">
              <a:buAutoNum type="arabicPeriod"/>
            </a:pPr>
            <a:r>
              <a:rPr lang="en-US" sz="1500">
                <a:latin typeface="Calibri"/>
                <a:cs typeface="Calibri"/>
              </a:rPr>
              <a:t>Have policies in place where employees will follow compliance and policies.</a:t>
            </a:r>
            <a:br>
              <a:rPr lang="en-US" sz="1500">
                <a:latin typeface="Calibri"/>
                <a:cs typeface="Calibri"/>
              </a:rPr>
            </a:br>
            <a:r>
              <a:rPr lang="en-US" sz="300">
                <a:latin typeface="Calibri"/>
                <a:cs typeface="Calibri"/>
              </a:rPr>
              <a:t>   </a:t>
            </a:r>
          </a:p>
          <a:p>
            <a:pPr marL="342900" lvl="1" indent="-342900">
              <a:buAutoNum type="arabicPeriod"/>
            </a:pPr>
            <a:r>
              <a:rPr lang="en-US" sz="1500">
                <a:latin typeface="Calibri"/>
                <a:cs typeface="Calibri"/>
              </a:rPr>
              <a:t>Conduct mandatory educational trainings for all employees regarding Phishing, Ransomware, and Active Shooters.</a:t>
            </a:r>
          </a:p>
          <a:p>
            <a:pPr marL="342900" lvl="1" indent="-342900">
              <a:buAutoNum type="arabicPeriod"/>
            </a:pPr>
            <a:endParaRPr lang="en-US" sz="300">
              <a:latin typeface="Calibri"/>
              <a:cs typeface="Calibri"/>
            </a:endParaRPr>
          </a:p>
          <a:p>
            <a:pPr marL="342900" lvl="1" indent="-342900">
              <a:buAutoNum type="arabicPeriod"/>
            </a:pPr>
            <a:r>
              <a:rPr lang="en-US" sz="1500">
                <a:latin typeface="Calibri"/>
                <a:cs typeface="Calibri"/>
              </a:rPr>
              <a:t>Send Periodic Emails (Phishing Emails) to give awareness to employees for possible attacks.</a:t>
            </a:r>
            <a:endParaRPr lang="en-US" sz="1500">
              <a:latin typeface="Verdana"/>
              <a:ea typeface="Verdana"/>
              <a:cs typeface="Calibri"/>
            </a:endParaRPr>
          </a:p>
          <a:p>
            <a:pPr marL="342900" lvl="1" indent="-342900">
              <a:buAutoNum type="arabicPeriod"/>
            </a:pPr>
            <a:endParaRPr lang="en-US" sz="300">
              <a:latin typeface="Calibri"/>
              <a:cs typeface="Calibri"/>
            </a:endParaRPr>
          </a:p>
          <a:p>
            <a:pPr marL="342900" lvl="1" indent="-342900">
              <a:buAutoNum type="arabicPeriod"/>
            </a:pPr>
            <a:r>
              <a:rPr lang="en-US" sz="1500">
                <a:latin typeface="Calibri"/>
                <a:cs typeface="Calibri"/>
              </a:rPr>
              <a:t>Reach out / Partner with local law enforcement for training including Active shooters etc.</a:t>
            </a:r>
            <a:br>
              <a:rPr lang="en-US" sz="1500">
                <a:latin typeface="Calibri"/>
                <a:cs typeface="Calibri"/>
              </a:rPr>
            </a:br>
            <a:r>
              <a:rPr lang="en-US" sz="300">
                <a:latin typeface="Calibri"/>
                <a:ea typeface="Verdana"/>
                <a:cs typeface="Calibri"/>
              </a:rPr>
              <a:t>  </a:t>
            </a:r>
            <a:endParaRPr lang="en-US" sz="300">
              <a:ea typeface="Verdana"/>
            </a:endParaRPr>
          </a:p>
          <a:p>
            <a:pPr marL="342900" lvl="1" indent="-342900">
              <a:buAutoNum type="arabicPeriod"/>
            </a:pPr>
            <a:r>
              <a:rPr lang="en-US" sz="1500">
                <a:latin typeface="Calibri"/>
                <a:cs typeface="Calibri"/>
              </a:rPr>
              <a:t>Apply the Least Privilege Principle, specifying that individuals or processes are granted only the privileges needed to perform their assigned tasks or functions.</a:t>
            </a:r>
            <a:br>
              <a:rPr lang="en-US" sz="1500">
                <a:latin typeface="Calibri"/>
                <a:cs typeface="Calibri"/>
              </a:rPr>
            </a:br>
            <a:r>
              <a:rPr lang="en-US" sz="300">
                <a:latin typeface="Calibri"/>
                <a:cs typeface="Calibri"/>
              </a:rPr>
              <a:t>  </a:t>
            </a:r>
            <a:endParaRPr lang="en-US" sz="300">
              <a:latin typeface="Calibri" panose="020F0502020204030204" pitchFamily="34" charset="0"/>
              <a:cs typeface="Calibri" panose="020F0502020204030204" pitchFamily="34" charset="0"/>
            </a:endParaRPr>
          </a:p>
          <a:p>
            <a:pPr marL="342900" lvl="1" indent="-342900">
              <a:buAutoNum type="arabicPeriod"/>
            </a:pPr>
            <a:r>
              <a:rPr lang="en-US" sz="1500">
                <a:latin typeface="Calibri"/>
                <a:cs typeface="Calibri"/>
              </a:rPr>
              <a:t>Regularly update firmware, antivirus software and patching systems to prevent attacks.</a:t>
            </a:r>
            <a:endParaRPr lang="en-US" sz="1500">
              <a:latin typeface="Calibri"/>
              <a:ea typeface="+mn-lt"/>
              <a:cs typeface="Calibri"/>
            </a:endParaRPr>
          </a:p>
        </p:txBody>
      </p:sp>
    </p:spTree>
    <p:extLst>
      <p:ext uri="{BB962C8B-B14F-4D97-AF65-F5344CB8AC3E}">
        <p14:creationId xmlns:p14="http://schemas.microsoft.com/office/powerpoint/2010/main" val="12236785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a:cs typeface="Calibri"/>
              </a:rPr>
              <a:t>Business Continuity: Physical Controls</a:t>
            </a:r>
            <a:endParaRPr lang="en-US" sz="2400" b="1">
              <a:latin typeface="Calibri" panose="020F0502020204030204" pitchFamily="34" charset="0"/>
              <a:cs typeface="Calibri" panose="020F0502020204030204" pitchFamily="34" charset="0"/>
            </a:endParaRPr>
          </a:p>
        </p:txBody>
      </p:sp>
      <p:graphicFrame>
        <p:nvGraphicFramePr>
          <p:cNvPr id="8" name="Table 2">
            <a:extLst>
              <a:ext uri="{FF2B5EF4-FFF2-40B4-BE49-F238E27FC236}">
                <a16:creationId xmlns:a16="http://schemas.microsoft.com/office/drawing/2014/main" id="{0DFF4DF0-FA2D-4DD2-A03B-513D4857060A}"/>
              </a:ext>
            </a:extLst>
          </p:cNvPr>
          <p:cNvGraphicFramePr>
            <a:graphicFrameLocks noGrp="1"/>
          </p:cNvGraphicFramePr>
          <p:nvPr>
            <p:extLst>
              <p:ext uri="{D42A27DB-BD31-4B8C-83A1-F6EECF244321}">
                <p14:modId xmlns:p14="http://schemas.microsoft.com/office/powerpoint/2010/main" val="3259759589"/>
              </p:ext>
            </p:extLst>
          </p:nvPr>
        </p:nvGraphicFramePr>
        <p:xfrm>
          <a:off x="530353" y="969264"/>
          <a:ext cx="11131296" cy="2035987"/>
        </p:xfrm>
        <a:graphic>
          <a:graphicData uri="http://schemas.openxmlformats.org/drawingml/2006/table">
            <a:tbl>
              <a:tblPr firstRow="1" bandRow="1">
                <a:tableStyleId>{5C22544A-7EE6-4342-B048-85BDC9FD1C3A}</a:tableStyleId>
              </a:tblPr>
              <a:tblGrid>
                <a:gridCol w="1317772">
                  <a:extLst>
                    <a:ext uri="{9D8B030D-6E8A-4147-A177-3AD203B41FA5}">
                      <a16:colId xmlns:a16="http://schemas.microsoft.com/office/drawing/2014/main" val="1980487662"/>
                    </a:ext>
                  </a:extLst>
                </a:gridCol>
                <a:gridCol w="9813524">
                  <a:extLst>
                    <a:ext uri="{9D8B030D-6E8A-4147-A177-3AD203B41FA5}">
                      <a16:colId xmlns:a16="http://schemas.microsoft.com/office/drawing/2014/main" val="827061533"/>
                    </a:ext>
                  </a:extLst>
                </a:gridCol>
              </a:tblGrid>
              <a:tr h="333246">
                <a:tc>
                  <a:txBody>
                    <a:bodyPr/>
                    <a:lstStyle/>
                    <a:p>
                      <a:pPr lvl="0" algn="ctr">
                        <a:buNone/>
                      </a:pPr>
                      <a:endParaRPr lang="en-US" sz="1600">
                        <a:solidFill>
                          <a:schemeClr val="bg1"/>
                        </a:solidFill>
                        <a:latin typeface="Calibri" panose="020F0502020204030204" pitchFamily="34" charset="0"/>
                        <a:cs typeface="Calibri" panose="020F0502020204030204" pitchFamily="34" charset="0"/>
                      </a:endParaRPr>
                    </a:p>
                  </a:txBody>
                  <a:tcPr marL="18288" marR="18288"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tc>
                  <a:txBody>
                    <a:bodyPr/>
                    <a:lstStyle/>
                    <a:p>
                      <a:pPr algn="ctr"/>
                      <a:r>
                        <a:rPr lang="en-US" sz="1600">
                          <a:solidFill>
                            <a:schemeClr val="bg1"/>
                          </a:solidFill>
                          <a:latin typeface="Calibri"/>
                          <a:cs typeface="Calibri"/>
                        </a:rPr>
                        <a:t>Security Considerations</a:t>
                      </a:r>
                    </a:p>
                  </a:txBody>
                  <a:tcPr marL="18288" marR="1828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B w="28575" cap="flat" cmpd="sng" algn="ctr">
                      <a:solidFill>
                        <a:schemeClr val="bg1">
                          <a:lumMod val="75000"/>
                        </a:schemeClr>
                      </a:solidFill>
                      <a:prstDash val="solid"/>
                      <a:round/>
                      <a:headEnd type="none" w="med" len="med"/>
                      <a:tailEnd type="none" w="med" len="med"/>
                    </a:lnB>
                    <a:solidFill>
                      <a:srgbClr val="0078B3"/>
                    </a:solidFill>
                  </a:tcPr>
                </a:tc>
                <a:extLst>
                  <a:ext uri="{0D108BD9-81ED-4DB2-BD59-A6C34878D82A}">
                    <a16:rowId xmlns:a16="http://schemas.microsoft.com/office/drawing/2014/main" val="3158477634"/>
                  </a:ext>
                </a:extLst>
              </a:tr>
              <a:tr h="1700707">
                <a:tc>
                  <a:txBody>
                    <a:bodyPr/>
                    <a:lstStyle/>
                    <a:p>
                      <a:pPr marL="182880" marR="0" lvl="0" algn="l">
                        <a:spcBef>
                          <a:spcPts val="0"/>
                        </a:spcBef>
                        <a:spcAft>
                          <a:spcPts val="0"/>
                        </a:spcAft>
                        <a:buNone/>
                      </a:pPr>
                      <a:r>
                        <a:rPr lang="en-US" sz="1600" b="1" i="0">
                          <a:effectLst/>
                          <a:latin typeface="Calibri"/>
                          <a:ea typeface="Calibri" panose="020F0502020204030204" pitchFamily="34" charset="0"/>
                          <a:cs typeface="Calibri"/>
                        </a:rPr>
                        <a:t>Examples</a:t>
                      </a:r>
                      <a:endParaRPr lang="en-US" sz="1600">
                        <a:latin typeface="Calibri"/>
                        <a:cs typeface="Calibri"/>
                      </a:endParaRPr>
                    </a:p>
                  </a:txBody>
                  <a:tcPr marL="68580" marR="68580" marT="0" marB="0" anchor="ctr">
                    <a:lnL w="635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lumMod val="85000"/>
                      </a:schemeClr>
                    </a:solidFill>
                  </a:tcPr>
                </a:tc>
                <a:tc>
                  <a:txBody>
                    <a:bodyPr/>
                    <a:lstStyle/>
                    <a:p>
                      <a:pPr marL="0" lvl="1"/>
                      <a:r>
                        <a:rPr lang="en-US" sz="1600" b="1">
                          <a:latin typeface="Calibri"/>
                          <a:ea typeface="+mn-lt"/>
                          <a:cs typeface="Calibri"/>
                        </a:rPr>
                        <a:t>Physical Controls:</a:t>
                      </a:r>
                      <a:endParaRPr lang="en-US" sz="1600">
                        <a:latin typeface="Calibri"/>
                        <a:ea typeface="+mn-lt"/>
                        <a:cs typeface="Calibri"/>
                      </a:endParaRPr>
                    </a:p>
                    <a:p>
                      <a:pPr marL="0" lvl="1"/>
                      <a:r>
                        <a:rPr lang="en-US" sz="1600">
                          <a:latin typeface="Calibri"/>
                          <a:ea typeface="+mn-lt"/>
                          <a:cs typeface="Calibri"/>
                        </a:rPr>
                        <a:t>Any controls that you can physically touch. </a:t>
                      </a:r>
                      <a:br>
                        <a:rPr lang="en-US" sz="1600">
                          <a:latin typeface="Calibri"/>
                          <a:ea typeface="+mn-lt"/>
                          <a:cs typeface="Calibri"/>
                        </a:rPr>
                      </a:br>
                      <a:r>
                        <a:rPr lang="en-US" sz="1600">
                          <a:latin typeface="Calibri"/>
                          <a:ea typeface="+mn-lt"/>
                          <a:cs typeface="Calibri"/>
                        </a:rPr>
                        <a:t>Some examples include bollards &amp; other barricades, mantraps, security cameras, and cable &amp; physical locks.</a:t>
                      </a:r>
                      <a:endParaRPr lang="en-US" sz="1600">
                        <a:latin typeface="Calibri"/>
                        <a:ea typeface="Verdana"/>
                        <a:cs typeface="Calibri"/>
                      </a:endParaRPr>
                    </a:p>
                  </a:txBody>
                  <a:tcPr marL="68580" marR="6858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958444397"/>
                  </a:ext>
                </a:extLst>
              </a:tr>
            </a:tbl>
          </a:graphicData>
        </a:graphic>
      </p:graphicFrame>
      <p:sp>
        <p:nvSpPr>
          <p:cNvPr id="7" name="TextBox 6">
            <a:extLst>
              <a:ext uri="{FF2B5EF4-FFF2-40B4-BE49-F238E27FC236}">
                <a16:creationId xmlns:a16="http://schemas.microsoft.com/office/drawing/2014/main" id="{6713C7A9-1E0F-45B4-9667-BE49F0F8195D}"/>
              </a:ext>
            </a:extLst>
          </p:cNvPr>
          <p:cNvSpPr txBox="1"/>
          <p:nvPr/>
        </p:nvSpPr>
        <p:spPr>
          <a:xfrm>
            <a:off x="530352" y="3328428"/>
            <a:ext cx="11247119" cy="2377574"/>
          </a:xfrm>
          <a:prstGeom prst="rect">
            <a:avLst/>
          </a:prstGeom>
          <a:noFill/>
        </p:spPr>
        <p:txBody>
          <a:bodyPr wrap="square" lIns="91440" tIns="45720" rIns="91440" bIns="45720" rtlCol="0" anchor="t">
            <a:spAutoFit/>
          </a:bodyPr>
          <a:lstStyle/>
          <a:p>
            <a:r>
              <a:rPr lang="en-US" sz="1600" b="1">
                <a:latin typeface="Calibri"/>
                <a:cs typeface="Calibri"/>
              </a:rPr>
              <a:t>Deloitte recommends:</a:t>
            </a:r>
            <a:br>
              <a:rPr lang="en-US" sz="1600" b="1">
                <a:latin typeface="Calibri"/>
                <a:cs typeface="Calibri"/>
              </a:rPr>
            </a:br>
            <a:r>
              <a:rPr lang="en-US" sz="800" b="1">
                <a:latin typeface="Calibri"/>
                <a:cs typeface="Calibri"/>
              </a:rPr>
              <a:t>  </a:t>
            </a:r>
          </a:p>
          <a:p>
            <a:pPr marL="342900" lvl="1" indent="-342900">
              <a:spcBef>
                <a:spcPts val="300"/>
              </a:spcBef>
              <a:spcAft>
                <a:spcPts val="300"/>
              </a:spcAft>
              <a:buSzPct val="100000"/>
              <a:buFont typeface="+mj-lt"/>
              <a:buAutoNum type="arabicPeriod"/>
            </a:pPr>
            <a:r>
              <a:rPr lang="en-US" sz="1600">
                <a:latin typeface="Calibri"/>
                <a:cs typeface="Calibri"/>
              </a:rPr>
              <a:t>Mantraps can identify and authenticate individuals before allowing access.</a:t>
            </a:r>
            <a:br>
              <a:rPr lang="en-US" sz="1600">
                <a:latin typeface="Calibri"/>
                <a:cs typeface="Calibri"/>
              </a:rPr>
            </a:br>
            <a:r>
              <a:rPr lang="en-US" sz="800">
                <a:latin typeface="Calibri"/>
                <a:ea typeface="Verdana"/>
                <a:cs typeface="Calibri"/>
              </a:rPr>
              <a:t>  </a:t>
            </a:r>
          </a:p>
          <a:p>
            <a:pPr marL="342900" lvl="1" indent="-342900">
              <a:spcBef>
                <a:spcPts val="300"/>
              </a:spcBef>
              <a:spcAft>
                <a:spcPts val="300"/>
              </a:spcAft>
              <a:buSzPct val="100000"/>
              <a:buAutoNum type="arabicPeriod"/>
            </a:pPr>
            <a:r>
              <a:rPr lang="en-US" sz="1600">
                <a:latin typeface="Calibri"/>
                <a:cs typeface="Calibri"/>
              </a:rPr>
              <a:t>Buildings, server room, hardware and secure work areas should have restricted access. Visitors should need to get authorization and badge to enter these working areas. Hiring security guards to check and monitor people entering and exiting the building would be ideal.</a:t>
            </a:r>
            <a:br>
              <a:rPr lang="en-US" sz="1600">
                <a:latin typeface="Calibri"/>
                <a:cs typeface="Calibri"/>
              </a:rPr>
            </a:br>
            <a:r>
              <a:rPr lang="en-US" sz="800">
                <a:latin typeface="Calibri"/>
                <a:ea typeface="+mn-lt"/>
                <a:cs typeface="Calibri"/>
              </a:rPr>
              <a:t>  </a:t>
            </a:r>
          </a:p>
          <a:p>
            <a:pPr marL="342900" lvl="1" indent="-342900">
              <a:spcBef>
                <a:spcPts val="300"/>
              </a:spcBef>
              <a:spcAft>
                <a:spcPts val="300"/>
              </a:spcAft>
              <a:buFont typeface="+mj-lt"/>
              <a:buAutoNum type="arabicPeriod"/>
            </a:pPr>
            <a:r>
              <a:rPr lang="en-US" sz="1600">
                <a:latin typeface="Calibri"/>
                <a:cs typeface="Calibri"/>
              </a:rPr>
              <a:t>Video surveillance and security cameras provide the most reliable proof of a person's location and activity. It is recommended to have security cameras within a work environment to protect employees and enhance security in the workplace.</a:t>
            </a:r>
            <a:endParaRPr lang="en-US" sz="1600">
              <a:latin typeface="Calibri"/>
              <a:ea typeface="+mn-lt"/>
              <a:cs typeface="Calibri"/>
            </a:endParaRPr>
          </a:p>
        </p:txBody>
      </p:sp>
    </p:spTree>
    <p:extLst>
      <p:ext uri="{BB962C8B-B14F-4D97-AF65-F5344CB8AC3E}">
        <p14:creationId xmlns:p14="http://schemas.microsoft.com/office/powerpoint/2010/main" val="8349748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967C3-1426-4568-B99E-55601ED5F10B}"/>
              </a:ext>
            </a:extLst>
          </p:cNvPr>
          <p:cNvSpPr/>
          <p:nvPr/>
        </p:nvSpPr>
        <p:spPr bwMode="gray">
          <a:xfrm>
            <a:off x="-3858" y="963"/>
            <a:ext cx="12199714" cy="6325563"/>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Title 3">
            <a:extLst>
              <a:ext uri="{FF2B5EF4-FFF2-40B4-BE49-F238E27FC236}">
                <a16:creationId xmlns:a16="http://schemas.microsoft.com/office/drawing/2014/main" id="{84255330-8810-400C-8A2C-DD5A866D4633}"/>
              </a:ext>
            </a:extLst>
          </p:cNvPr>
          <p:cNvSpPr>
            <a:spLocks noGrp="1"/>
          </p:cNvSpPr>
          <p:nvPr>
            <p:ph type="title"/>
          </p:nvPr>
        </p:nvSpPr>
        <p:spPr>
          <a:xfrm>
            <a:off x="469900" y="2795617"/>
            <a:ext cx="10418233" cy="637492"/>
          </a:xfrm>
        </p:spPr>
        <p:txBody>
          <a:bodyPr/>
          <a:lstStyle/>
          <a:p>
            <a:r>
              <a:rPr lang="en-US" sz="4000">
                <a:latin typeface="Calibri" panose="020F0502020204030204" pitchFamily="34" charset="0"/>
                <a:ea typeface="Open Sans"/>
                <a:cs typeface="Calibri" panose="020F0502020204030204" pitchFamily="34" charset="0"/>
              </a:rPr>
              <a:t>Appendix</a:t>
            </a:r>
            <a:endParaRPr lang="en-US" sz="4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522197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dirty="0">
                <a:latin typeface="Calibri"/>
                <a:cs typeface="Calibri"/>
              </a:rPr>
              <a:t>Cost Analysis Summary: Spectrum, CCP (MSP), Deloitte</a:t>
            </a:r>
            <a:endParaRPr lang="en-US" sz="24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2E94505-CE59-427B-BF98-230F651C4CC7}"/>
              </a:ext>
            </a:extLst>
          </p:cNvPr>
          <p:cNvPicPr>
            <a:picLocks noChangeAspect="1"/>
          </p:cNvPicPr>
          <p:nvPr/>
        </p:nvPicPr>
        <p:blipFill>
          <a:blip r:embed="rId3"/>
          <a:stretch>
            <a:fillRect/>
          </a:stretch>
        </p:blipFill>
        <p:spPr>
          <a:xfrm>
            <a:off x="530352" y="1101087"/>
            <a:ext cx="8943818" cy="2789601"/>
          </a:xfrm>
          <a:prstGeom prst="rect">
            <a:avLst/>
          </a:prstGeom>
        </p:spPr>
      </p:pic>
      <p:sp>
        <p:nvSpPr>
          <p:cNvPr id="10" name="TextBox 9">
            <a:extLst>
              <a:ext uri="{FF2B5EF4-FFF2-40B4-BE49-F238E27FC236}">
                <a16:creationId xmlns:a16="http://schemas.microsoft.com/office/drawing/2014/main" id="{7497D86F-0BF3-4A64-870F-CFCEA9EDA7DA}"/>
              </a:ext>
            </a:extLst>
          </p:cNvPr>
          <p:cNvSpPr txBox="1"/>
          <p:nvPr/>
        </p:nvSpPr>
        <p:spPr>
          <a:xfrm>
            <a:off x="530352" y="4340646"/>
            <a:ext cx="8943818" cy="2092881"/>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400" dirty="0">
                <a:solidFill>
                  <a:srgbClr val="313131"/>
                </a:solidFill>
              </a:rPr>
              <a:t>Spectrum possess the lowest one-time cost, but highest subscription burden due to leased equipment, the benefit here is reduced maintenance or re-purchasing of aged or non-functional equipment and continuous management by the ISP</a:t>
            </a:r>
          </a:p>
          <a:p>
            <a:pPr marL="203200" indent="-203200">
              <a:spcBef>
                <a:spcPts val="600"/>
              </a:spcBef>
              <a:buSzPct val="100000"/>
              <a:buFont typeface="Arial"/>
              <a:buChar char="•"/>
            </a:pPr>
            <a:r>
              <a:rPr lang="en-US" sz="1400" dirty="0">
                <a:solidFill>
                  <a:srgbClr val="313131"/>
                </a:solidFill>
              </a:rPr>
              <a:t>CCP has the highest upfront one-time cost, due to “activation” fees, but is a healthy middle ground as a higher level of localized monitoring may yield superior benefits over time for the Cain Center</a:t>
            </a:r>
          </a:p>
          <a:p>
            <a:pPr marL="203200" indent="-203200">
              <a:spcBef>
                <a:spcPts val="600"/>
              </a:spcBef>
              <a:buSzPct val="100000"/>
              <a:buFont typeface="Arial"/>
              <a:buChar char="•"/>
            </a:pPr>
            <a:r>
              <a:rPr lang="en-US" sz="1400" dirty="0">
                <a:solidFill>
                  <a:srgbClr val="313131"/>
                </a:solidFill>
              </a:rPr>
              <a:t>Deloitte offers a blended approach, with a moderate one-time cost for surplus equipment and the upper-level MSP monitoring package, therefore the only difference between this option and the CCP choice is the equipment purchased</a:t>
            </a:r>
          </a:p>
        </p:txBody>
      </p:sp>
      <p:sp>
        <p:nvSpPr>
          <p:cNvPr id="11" name="TextBox 10">
            <a:extLst>
              <a:ext uri="{FF2B5EF4-FFF2-40B4-BE49-F238E27FC236}">
                <a16:creationId xmlns:a16="http://schemas.microsoft.com/office/drawing/2014/main" id="{20E97E78-AC61-40A4-B341-8A46B4516A30}"/>
              </a:ext>
            </a:extLst>
          </p:cNvPr>
          <p:cNvSpPr txBox="1"/>
          <p:nvPr/>
        </p:nvSpPr>
        <p:spPr>
          <a:xfrm>
            <a:off x="9738911" y="1101087"/>
            <a:ext cx="2043641" cy="2369880"/>
          </a:xfrm>
          <a:prstGeom prst="rect">
            <a:avLst/>
          </a:prstGeom>
          <a:noFill/>
        </p:spPr>
        <p:txBody>
          <a:bodyPr wrap="square" lIns="0" tIns="0" rIns="0" bIns="0" rtlCol="0">
            <a:spAutoFit/>
          </a:bodyPr>
          <a:lstStyle/>
          <a:p>
            <a:pPr>
              <a:spcBef>
                <a:spcPts val="600"/>
              </a:spcBef>
              <a:buSzPct val="100000"/>
            </a:pPr>
            <a:r>
              <a:rPr lang="en-US" sz="1400" b="1" dirty="0">
                <a:solidFill>
                  <a:srgbClr val="313131"/>
                </a:solidFill>
              </a:rPr>
              <a:t>Note: </a:t>
            </a:r>
            <a:r>
              <a:rPr lang="en-US" sz="1400" dirty="0">
                <a:solidFill>
                  <a:srgbClr val="313131"/>
                </a:solidFill>
              </a:rPr>
              <a:t>The table on this slide considers all recommended software reductions &amp; consolidations, and the blended hardware purchase, with the differentiating factor being the purchase of DocuSign over Adobe Sign.</a:t>
            </a:r>
          </a:p>
        </p:txBody>
      </p:sp>
    </p:spTree>
    <p:extLst>
      <p:ext uri="{BB962C8B-B14F-4D97-AF65-F5344CB8AC3E}">
        <p14:creationId xmlns:p14="http://schemas.microsoft.com/office/powerpoint/2010/main" val="31232303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Maturity Model </a:t>
            </a:r>
          </a:p>
        </p:txBody>
      </p:sp>
      <p:sp>
        <p:nvSpPr>
          <p:cNvPr id="6" name="Isosceles Triangle 5">
            <a:extLst>
              <a:ext uri="{FF2B5EF4-FFF2-40B4-BE49-F238E27FC236}">
                <a16:creationId xmlns:a16="http://schemas.microsoft.com/office/drawing/2014/main" id="{028DE5A4-037C-4872-A7EF-E5F899F98281}"/>
              </a:ext>
            </a:extLst>
          </p:cNvPr>
          <p:cNvSpPr/>
          <p:nvPr/>
        </p:nvSpPr>
        <p:spPr>
          <a:xfrm>
            <a:off x="1882634" y="1318845"/>
            <a:ext cx="6704421" cy="1811635"/>
          </a:xfrm>
          <a:prstGeom prst="triangle">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bg1"/>
                </a:solidFill>
                <a:latin typeface="Calibri" panose="020F0502020204030204" pitchFamily="34" charset="0"/>
                <a:cs typeface="Calibri" panose="020F0502020204030204" pitchFamily="34" charset="0"/>
              </a:rPr>
              <a:t>Support &amp; Maintenance</a:t>
            </a:r>
          </a:p>
        </p:txBody>
      </p:sp>
      <p:sp>
        <p:nvSpPr>
          <p:cNvPr id="7" name="Rectangle 6">
            <a:extLst>
              <a:ext uri="{FF2B5EF4-FFF2-40B4-BE49-F238E27FC236}">
                <a16:creationId xmlns:a16="http://schemas.microsoft.com/office/drawing/2014/main" id="{6EE15AF1-63B0-48E1-BAFE-C3A5B1C6C9D3}"/>
              </a:ext>
            </a:extLst>
          </p:cNvPr>
          <p:cNvSpPr/>
          <p:nvPr/>
        </p:nvSpPr>
        <p:spPr>
          <a:xfrm>
            <a:off x="1882634" y="4816661"/>
            <a:ext cx="6704421" cy="331906"/>
          </a:xfrm>
          <a:prstGeom prst="rect">
            <a:avLst/>
          </a:prstGeom>
          <a:solidFill>
            <a:schemeClr val="accent4"/>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bg1"/>
                </a:solidFill>
                <a:latin typeface="Calibri" panose="020F0502020204030204" pitchFamily="34" charset="0"/>
                <a:cs typeface="Calibri" panose="020F0502020204030204" pitchFamily="34" charset="0"/>
              </a:rPr>
              <a:t>Technology Plan</a:t>
            </a:r>
          </a:p>
        </p:txBody>
      </p:sp>
      <p:sp>
        <p:nvSpPr>
          <p:cNvPr id="8" name="Rectangle 7">
            <a:extLst>
              <a:ext uri="{FF2B5EF4-FFF2-40B4-BE49-F238E27FC236}">
                <a16:creationId xmlns:a16="http://schemas.microsoft.com/office/drawing/2014/main" id="{13B46ABD-EC90-4B2C-996D-C69DEE3D8B5B}"/>
              </a:ext>
            </a:extLst>
          </p:cNvPr>
          <p:cNvSpPr/>
          <p:nvPr/>
        </p:nvSpPr>
        <p:spPr>
          <a:xfrm>
            <a:off x="1882634" y="3172085"/>
            <a:ext cx="6701748" cy="77298"/>
          </a:xfrm>
          <a:prstGeom prst="rect">
            <a:avLst/>
          </a:prstGeom>
          <a:solidFill>
            <a:schemeClr val="bg1">
              <a:lumMod val="75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solidFill>
                <a:schemeClr val="tx1"/>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4CBC9A8A-17F6-49C5-8B45-BF0495192F09}"/>
              </a:ext>
            </a:extLst>
          </p:cNvPr>
          <p:cNvGrpSpPr/>
          <p:nvPr/>
        </p:nvGrpSpPr>
        <p:grpSpPr>
          <a:xfrm>
            <a:off x="8786048" y="3416750"/>
            <a:ext cx="2525484" cy="2182207"/>
            <a:chOff x="6286696" y="2871270"/>
            <a:chExt cx="2525484" cy="2182207"/>
          </a:xfrm>
        </p:grpSpPr>
        <p:sp>
          <p:nvSpPr>
            <p:cNvPr id="10" name="Rectangle 9">
              <a:extLst>
                <a:ext uri="{FF2B5EF4-FFF2-40B4-BE49-F238E27FC236}">
                  <a16:creationId xmlns:a16="http://schemas.microsoft.com/office/drawing/2014/main" id="{5CC991FE-06E0-49F3-874F-6DFE7010D34A}"/>
                </a:ext>
              </a:extLst>
            </p:cNvPr>
            <p:cNvSpPr/>
            <p:nvPr/>
          </p:nvSpPr>
          <p:spPr>
            <a:xfrm>
              <a:off x="7024570" y="4763250"/>
              <a:ext cx="1065718" cy="290227"/>
            </a:xfrm>
            <a:prstGeom prst="rect">
              <a:avLst/>
            </a:prstGeom>
            <a:solidFill>
              <a:schemeClr val="accent4"/>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alibri" panose="020F0502020204030204" pitchFamily="34" charset="0"/>
                  <a:cs typeface="Calibri" panose="020F0502020204030204" pitchFamily="34" charset="0"/>
                </a:rPr>
                <a:t>Deficient</a:t>
              </a:r>
            </a:p>
          </p:txBody>
        </p:sp>
        <p:sp>
          <p:nvSpPr>
            <p:cNvPr id="11" name="Rectangle 10">
              <a:extLst>
                <a:ext uri="{FF2B5EF4-FFF2-40B4-BE49-F238E27FC236}">
                  <a16:creationId xmlns:a16="http://schemas.microsoft.com/office/drawing/2014/main" id="{E1F4F678-ECE3-47D8-8751-6F4BB31AED19}"/>
                </a:ext>
              </a:extLst>
            </p:cNvPr>
            <p:cNvSpPr/>
            <p:nvPr/>
          </p:nvSpPr>
          <p:spPr>
            <a:xfrm>
              <a:off x="7016579" y="4395051"/>
              <a:ext cx="1065718" cy="290227"/>
            </a:xfrm>
            <a:prstGeom prst="rect">
              <a:avLst/>
            </a:prstGeom>
            <a:solidFill>
              <a:schemeClr val="accent2"/>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alibri" panose="020F0502020204030204" pitchFamily="34" charset="0"/>
                  <a:cs typeface="Calibri" panose="020F0502020204030204" pitchFamily="34" charset="0"/>
                </a:rPr>
                <a:t>Reactive</a:t>
              </a:r>
            </a:p>
          </p:txBody>
        </p:sp>
        <p:sp>
          <p:nvSpPr>
            <p:cNvPr id="12" name="Rectangle 11">
              <a:extLst>
                <a:ext uri="{FF2B5EF4-FFF2-40B4-BE49-F238E27FC236}">
                  <a16:creationId xmlns:a16="http://schemas.microsoft.com/office/drawing/2014/main" id="{D10D7355-6630-4E5D-927C-3D6F599B2042}"/>
                </a:ext>
              </a:extLst>
            </p:cNvPr>
            <p:cNvSpPr/>
            <p:nvPr/>
          </p:nvSpPr>
          <p:spPr>
            <a:xfrm>
              <a:off x="7024570" y="4023341"/>
              <a:ext cx="1065718" cy="290227"/>
            </a:xfrm>
            <a:prstGeom prst="rect">
              <a:avLst/>
            </a:prstGeom>
            <a:solidFill>
              <a:schemeClr val="accent5"/>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latin typeface="Calibri" panose="020F0502020204030204" pitchFamily="34" charset="0"/>
                  <a:cs typeface="Calibri" panose="020F0502020204030204" pitchFamily="34" charset="0"/>
                </a:rPr>
                <a:t>Stable</a:t>
              </a:r>
            </a:p>
          </p:txBody>
        </p:sp>
        <p:sp>
          <p:nvSpPr>
            <p:cNvPr id="13" name="Rectangle 12">
              <a:extLst>
                <a:ext uri="{FF2B5EF4-FFF2-40B4-BE49-F238E27FC236}">
                  <a16:creationId xmlns:a16="http://schemas.microsoft.com/office/drawing/2014/main" id="{6C134D95-3807-4D1D-9DB4-1D43C99345CA}"/>
                </a:ext>
              </a:extLst>
            </p:cNvPr>
            <p:cNvSpPr/>
            <p:nvPr/>
          </p:nvSpPr>
          <p:spPr>
            <a:xfrm>
              <a:off x="7024570" y="3655216"/>
              <a:ext cx="1065718" cy="290227"/>
            </a:xfrm>
            <a:prstGeom prst="rect">
              <a:avLst/>
            </a:prstGeom>
            <a:solidFill>
              <a:schemeClr val="accent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cs typeface="Calibri" panose="020F0502020204030204" pitchFamily="34" charset="0"/>
                </a:rPr>
                <a:t>Proactive</a:t>
              </a:r>
            </a:p>
          </p:txBody>
        </p:sp>
        <p:sp>
          <p:nvSpPr>
            <p:cNvPr id="14" name="Rectangle 13">
              <a:extLst>
                <a:ext uri="{FF2B5EF4-FFF2-40B4-BE49-F238E27FC236}">
                  <a16:creationId xmlns:a16="http://schemas.microsoft.com/office/drawing/2014/main" id="{A26C2E17-0506-479D-9527-B1A03E5C0DDF}"/>
                </a:ext>
              </a:extLst>
            </p:cNvPr>
            <p:cNvSpPr/>
            <p:nvPr/>
          </p:nvSpPr>
          <p:spPr>
            <a:xfrm>
              <a:off x="7016579" y="3283432"/>
              <a:ext cx="1065718" cy="290227"/>
            </a:xfrm>
            <a:prstGeom prst="rect">
              <a:avLst/>
            </a:prstGeom>
            <a:solidFill>
              <a:schemeClr val="accent3"/>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Calibri" panose="020F0502020204030204" pitchFamily="34" charset="0"/>
                  <a:cs typeface="Calibri" panose="020F0502020204030204" pitchFamily="34" charset="0"/>
                </a:rPr>
                <a:t>Strategic</a:t>
              </a:r>
            </a:p>
          </p:txBody>
        </p:sp>
        <p:sp>
          <p:nvSpPr>
            <p:cNvPr id="15" name="Rectangle 14">
              <a:extLst>
                <a:ext uri="{FF2B5EF4-FFF2-40B4-BE49-F238E27FC236}">
                  <a16:creationId xmlns:a16="http://schemas.microsoft.com/office/drawing/2014/main" id="{AD4DECCB-EA00-46C5-9469-CB2B24792AF5}"/>
                </a:ext>
              </a:extLst>
            </p:cNvPr>
            <p:cNvSpPr/>
            <p:nvPr/>
          </p:nvSpPr>
          <p:spPr>
            <a:xfrm>
              <a:off x="6286696" y="2871270"/>
              <a:ext cx="2525484" cy="330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sng">
                  <a:solidFill>
                    <a:schemeClr val="tx1"/>
                  </a:solidFill>
                  <a:latin typeface="Calibri" panose="020F0502020204030204" pitchFamily="34" charset="0"/>
                  <a:cs typeface="Calibri" panose="020F0502020204030204" pitchFamily="34" charset="0"/>
                </a:rPr>
                <a:t>Assessment Scale</a:t>
              </a:r>
            </a:p>
          </p:txBody>
        </p:sp>
      </p:grpSp>
      <p:sp>
        <p:nvSpPr>
          <p:cNvPr id="16" name="Rectangle 15">
            <a:extLst>
              <a:ext uri="{FF2B5EF4-FFF2-40B4-BE49-F238E27FC236}">
                <a16:creationId xmlns:a16="http://schemas.microsoft.com/office/drawing/2014/main" id="{062F9FFB-A4F1-474A-8F40-1D6C7F2C5AE4}"/>
              </a:ext>
            </a:extLst>
          </p:cNvPr>
          <p:cNvSpPr/>
          <p:nvPr/>
        </p:nvSpPr>
        <p:spPr>
          <a:xfrm>
            <a:off x="1882634" y="5189645"/>
            <a:ext cx="6703555" cy="331906"/>
          </a:xfrm>
          <a:prstGeom prst="rect">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bg1"/>
                </a:solidFill>
                <a:latin typeface="Calibri" panose="020F0502020204030204" pitchFamily="34" charset="0"/>
                <a:cs typeface="Calibri" panose="020F0502020204030204" pitchFamily="34" charset="0"/>
              </a:rPr>
              <a:t>Technology Budget</a:t>
            </a:r>
          </a:p>
        </p:txBody>
      </p:sp>
      <p:sp>
        <p:nvSpPr>
          <p:cNvPr id="17" name="Rectangle 16">
            <a:extLst>
              <a:ext uri="{FF2B5EF4-FFF2-40B4-BE49-F238E27FC236}">
                <a16:creationId xmlns:a16="http://schemas.microsoft.com/office/drawing/2014/main" id="{4398C885-BEF2-4BF5-A032-3BAA738A2AED}"/>
              </a:ext>
            </a:extLst>
          </p:cNvPr>
          <p:cNvSpPr/>
          <p:nvPr/>
        </p:nvSpPr>
        <p:spPr>
          <a:xfrm>
            <a:off x="1882634" y="5571095"/>
            <a:ext cx="6703152" cy="334510"/>
          </a:xfrm>
          <a:prstGeom prst="rect">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bg1"/>
                </a:solidFill>
                <a:latin typeface="Calibri" panose="020F0502020204030204" pitchFamily="34" charset="0"/>
                <a:cs typeface="Calibri" panose="020F0502020204030204" pitchFamily="34" charset="0"/>
              </a:rPr>
              <a:t>Technology Policies</a:t>
            </a:r>
          </a:p>
        </p:txBody>
      </p:sp>
      <p:sp>
        <p:nvSpPr>
          <p:cNvPr id="19" name="Rectangle 18">
            <a:extLst>
              <a:ext uri="{FF2B5EF4-FFF2-40B4-BE49-F238E27FC236}">
                <a16:creationId xmlns:a16="http://schemas.microsoft.com/office/drawing/2014/main" id="{168360B0-03BE-4309-A4D2-9998AD538573}"/>
              </a:ext>
            </a:extLst>
          </p:cNvPr>
          <p:cNvSpPr/>
          <p:nvPr/>
        </p:nvSpPr>
        <p:spPr>
          <a:xfrm>
            <a:off x="1880577" y="3298419"/>
            <a:ext cx="704088" cy="1463040"/>
          </a:xfrm>
          <a:prstGeom prst="rect">
            <a:avLst/>
          </a:prstGeom>
          <a:solidFill>
            <a:schemeClr val="accent4"/>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a:solidFill>
                  <a:schemeClr val="bg1"/>
                </a:solidFill>
                <a:latin typeface="Calibri"/>
                <a:cs typeface="Calibri"/>
              </a:rPr>
              <a:t>Hardware, Servers, &amp; Devices</a:t>
            </a:r>
          </a:p>
        </p:txBody>
      </p:sp>
      <p:sp>
        <p:nvSpPr>
          <p:cNvPr id="20" name="Rectangle 19">
            <a:extLst>
              <a:ext uri="{FF2B5EF4-FFF2-40B4-BE49-F238E27FC236}">
                <a16:creationId xmlns:a16="http://schemas.microsoft.com/office/drawing/2014/main" id="{1E86EFC2-1C40-4D74-86EA-39153D53EF52}"/>
              </a:ext>
            </a:extLst>
          </p:cNvPr>
          <p:cNvSpPr/>
          <p:nvPr/>
        </p:nvSpPr>
        <p:spPr>
          <a:xfrm>
            <a:off x="3381203" y="3298419"/>
            <a:ext cx="704088" cy="1463040"/>
          </a:xfrm>
          <a:prstGeom prst="rect">
            <a:avLst/>
          </a:prstGeom>
          <a:solidFill>
            <a:schemeClr val="accent3"/>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a:solidFill>
                  <a:schemeClr val="tx1"/>
                </a:solidFill>
                <a:latin typeface="Calibri"/>
                <a:cs typeface="Calibri"/>
              </a:rPr>
              <a:t>Skilled Staff</a:t>
            </a:r>
          </a:p>
        </p:txBody>
      </p:sp>
      <p:sp>
        <p:nvSpPr>
          <p:cNvPr id="21" name="Rectangle 20">
            <a:extLst>
              <a:ext uri="{FF2B5EF4-FFF2-40B4-BE49-F238E27FC236}">
                <a16:creationId xmlns:a16="http://schemas.microsoft.com/office/drawing/2014/main" id="{448B7824-E51A-47A8-8EA9-1FAE003FF878}"/>
              </a:ext>
            </a:extLst>
          </p:cNvPr>
          <p:cNvSpPr/>
          <p:nvPr/>
        </p:nvSpPr>
        <p:spPr>
          <a:xfrm>
            <a:off x="2633472" y="3298419"/>
            <a:ext cx="704088" cy="1463040"/>
          </a:xfrm>
          <a:prstGeom prst="rect">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900">
              <a:solidFill>
                <a:schemeClr val="bg1"/>
              </a:solidFill>
              <a:latin typeface="Calibri"/>
              <a:cs typeface="Calibri"/>
            </a:endParaRPr>
          </a:p>
        </p:txBody>
      </p:sp>
      <p:sp>
        <p:nvSpPr>
          <p:cNvPr id="22" name="Rectangle 21">
            <a:extLst>
              <a:ext uri="{FF2B5EF4-FFF2-40B4-BE49-F238E27FC236}">
                <a16:creationId xmlns:a16="http://schemas.microsoft.com/office/drawing/2014/main" id="{6DE55F94-3E9F-4737-BA80-4D8EFEF23A3A}"/>
              </a:ext>
            </a:extLst>
          </p:cNvPr>
          <p:cNvSpPr/>
          <p:nvPr/>
        </p:nvSpPr>
        <p:spPr>
          <a:xfrm>
            <a:off x="4131516" y="3298419"/>
            <a:ext cx="704088" cy="1463040"/>
          </a:xfrm>
          <a:prstGeom prst="rect">
            <a:avLst/>
          </a:prstGeom>
          <a:solidFill>
            <a:schemeClr val="accent4"/>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a:solidFill>
                  <a:schemeClr val="bg1"/>
                </a:solidFill>
                <a:latin typeface="Calibri"/>
                <a:cs typeface="Calibri"/>
              </a:rPr>
              <a:t>Data </a:t>
            </a:r>
            <a:br>
              <a:rPr lang="en-US" sz="900">
                <a:solidFill>
                  <a:schemeClr val="bg1"/>
                </a:solidFill>
                <a:latin typeface="Calibri"/>
                <a:cs typeface="Calibri"/>
              </a:rPr>
            </a:br>
            <a:r>
              <a:rPr lang="en-US" sz="900">
                <a:solidFill>
                  <a:schemeClr val="bg1"/>
                </a:solidFill>
                <a:latin typeface="Calibri"/>
                <a:cs typeface="Calibri"/>
              </a:rPr>
              <a:t>Backups</a:t>
            </a:r>
            <a:endParaRPr lang="en-US">
              <a:solidFill>
                <a:schemeClr val="bg1"/>
              </a:solidFill>
            </a:endParaRPr>
          </a:p>
        </p:txBody>
      </p:sp>
      <p:sp>
        <p:nvSpPr>
          <p:cNvPr id="23" name="Rectangle 22">
            <a:extLst>
              <a:ext uri="{FF2B5EF4-FFF2-40B4-BE49-F238E27FC236}">
                <a16:creationId xmlns:a16="http://schemas.microsoft.com/office/drawing/2014/main" id="{1227C052-C9BE-4A95-BF32-D17D792DA89F}"/>
              </a:ext>
            </a:extLst>
          </p:cNvPr>
          <p:cNvSpPr/>
          <p:nvPr/>
        </p:nvSpPr>
        <p:spPr>
          <a:xfrm>
            <a:off x="4881829" y="3298419"/>
            <a:ext cx="704088" cy="1463040"/>
          </a:xfrm>
          <a:prstGeom prst="rect">
            <a:avLst/>
          </a:prstGeom>
          <a:solidFill>
            <a:schemeClr val="accent3"/>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b="1">
                <a:solidFill>
                  <a:schemeClr val="tx1"/>
                </a:solidFill>
                <a:latin typeface="Calibri"/>
                <a:cs typeface="Calibri"/>
              </a:rPr>
              <a:t>Website</a:t>
            </a:r>
          </a:p>
        </p:txBody>
      </p:sp>
      <p:sp>
        <p:nvSpPr>
          <p:cNvPr id="24" name="Rectangle 23">
            <a:extLst>
              <a:ext uri="{FF2B5EF4-FFF2-40B4-BE49-F238E27FC236}">
                <a16:creationId xmlns:a16="http://schemas.microsoft.com/office/drawing/2014/main" id="{0A262275-AAE9-4E56-8E9C-7A3BD1D4DC36}"/>
              </a:ext>
            </a:extLst>
          </p:cNvPr>
          <p:cNvSpPr/>
          <p:nvPr/>
        </p:nvSpPr>
        <p:spPr>
          <a:xfrm>
            <a:off x="5632142" y="3298419"/>
            <a:ext cx="704088" cy="1463040"/>
          </a:xfrm>
          <a:prstGeom prst="rect">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a:solidFill>
                  <a:schemeClr val="bg1"/>
                </a:solidFill>
                <a:latin typeface="Calibri" panose="020F0502020204030204" pitchFamily="34" charset="0"/>
                <a:cs typeface="Calibri" panose="020F0502020204030204" pitchFamily="34" charset="0"/>
              </a:rPr>
              <a:t>Reporting</a:t>
            </a:r>
          </a:p>
        </p:txBody>
      </p:sp>
      <p:sp>
        <p:nvSpPr>
          <p:cNvPr id="25" name="Rectangle 24">
            <a:extLst>
              <a:ext uri="{FF2B5EF4-FFF2-40B4-BE49-F238E27FC236}">
                <a16:creationId xmlns:a16="http://schemas.microsoft.com/office/drawing/2014/main" id="{B842D5DC-B0FB-436A-99F4-1747C81CB4A3}"/>
              </a:ext>
            </a:extLst>
          </p:cNvPr>
          <p:cNvSpPr/>
          <p:nvPr/>
        </p:nvSpPr>
        <p:spPr>
          <a:xfrm>
            <a:off x="6382455" y="3298419"/>
            <a:ext cx="704088" cy="1463040"/>
          </a:xfrm>
          <a:prstGeom prst="rect">
            <a:avLst/>
          </a:prstGeom>
          <a:solidFill>
            <a:schemeClr val="accent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a:solidFill>
                  <a:schemeClr val="bg1"/>
                </a:solidFill>
                <a:latin typeface="Calibri" panose="020F0502020204030204" pitchFamily="34" charset="0"/>
                <a:cs typeface="Calibri" panose="020F0502020204030204" pitchFamily="34" charset="0"/>
              </a:rPr>
              <a:t>Security</a:t>
            </a:r>
            <a:endParaRPr lang="en-US" sz="1000">
              <a:solidFill>
                <a:schemeClr val="bg1"/>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9C4ED7A0-6F1C-4BDE-972F-0086CEE221DA}"/>
              </a:ext>
            </a:extLst>
          </p:cNvPr>
          <p:cNvSpPr/>
          <p:nvPr/>
        </p:nvSpPr>
        <p:spPr>
          <a:xfrm>
            <a:off x="7132768" y="3298419"/>
            <a:ext cx="704088" cy="1463040"/>
          </a:xfrm>
          <a:prstGeom prst="rect">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a:solidFill>
                  <a:schemeClr val="bg1"/>
                </a:solidFill>
                <a:latin typeface="Calibri" panose="020F0502020204030204" pitchFamily="34" charset="0"/>
                <a:cs typeface="Calibri" panose="020F0502020204030204" pitchFamily="34" charset="0"/>
              </a:rPr>
              <a:t>Internet</a:t>
            </a:r>
          </a:p>
        </p:txBody>
      </p:sp>
      <p:sp>
        <p:nvSpPr>
          <p:cNvPr id="27" name="Rectangle 26">
            <a:extLst>
              <a:ext uri="{FF2B5EF4-FFF2-40B4-BE49-F238E27FC236}">
                <a16:creationId xmlns:a16="http://schemas.microsoft.com/office/drawing/2014/main" id="{EB4604C8-9543-4009-A181-9690CF29B400}"/>
              </a:ext>
            </a:extLst>
          </p:cNvPr>
          <p:cNvSpPr/>
          <p:nvPr/>
        </p:nvSpPr>
        <p:spPr>
          <a:xfrm>
            <a:off x="7883085" y="3298419"/>
            <a:ext cx="704088" cy="1463040"/>
          </a:xfrm>
          <a:prstGeom prst="rect">
            <a:avLst/>
          </a:prstGeom>
          <a:solidFill>
            <a:schemeClr val="accent2"/>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900">
                <a:solidFill>
                  <a:schemeClr val="bg1"/>
                </a:solidFill>
                <a:latin typeface="Calibri" panose="020F0502020204030204" pitchFamily="34" charset="0"/>
                <a:cs typeface="Calibri" panose="020F0502020204030204" pitchFamily="34" charset="0"/>
              </a:rPr>
              <a:t>Phone System</a:t>
            </a:r>
          </a:p>
        </p:txBody>
      </p:sp>
      <p:sp>
        <p:nvSpPr>
          <p:cNvPr id="2" name="TextBox 1">
            <a:extLst>
              <a:ext uri="{FF2B5EF4-FFF2-40B4-BE49-F238E27FC236}">
                <a16:creationId xmlns:a16="http://schemas.microsoft.com/office/drawing/2014/main" id="{36C9825B-9B3B-4C9B-BF47-1C16157ACA90}"/>
              </a:ext>
            </a:extLst>
          </p:cNvPr>
          <p:cNvSpPr txBox="1"/>
          <p:nvPr/>
        </p:nvSpPr>
        <p:spPr>
          <a:xfrm>
            <a:off x="2643553" y="3868615"/>
            <a:ext cx="668216" cy="276999"/>
          </a:xfrm>
          <a:prstGeom prst="rect">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900">
                <a:solidFill>
                  <a:schemeClr val="bg1"/>
                </a:solidFill>
                <a:latin typeface="Calibri"/>
                <a:ea typeface="Verdana"/>
                <a:cs typeface="Calibri"/>
              </a:rPr>
              <a:t>Business </a:t>
            </a:r>
            <a:br>
              <a:rPr lang="en-US" sz="900">
                <a:solidFill>
                  <a:schemeClr val="bg1"/>
                </a:solidFill>
                <a:latin typeface="Calibri"/>
                <a:ea typeface="Verdana"/>
                <a:cs typeface="Calibri"/>
              </a:rPr>
            </a:br>
            <a:r>
              <a:rPr lang="en-US" sz="900">
                <a:solidFill>
                  <a:schemeClr val="bg1"/>
                </a:solidFill>
                <a:latin typeface="Calibri"/>
                <a:ea typeface="Verdana"/>
                <a:cs typeface="Calibri"/>
              </a:rPr>
              <a:t>Applications</a:t>
            </a:r>
            <a:endParaRPr lang="en-US" sz="900">
              <a:solidFill>
                <a:schemeClr val="bg1"/>
              </a:solidFill>
              <a:ea typeface="+mn-lt"/>
              <a:cs typeface="+mn-lt"/>
            </a:endParaRPr>
          </a:p>
        </p:txBody>
      </p:sp>
      <p:sp>
        <p:nvSpPr>
          <p:cNvPr id="28" name="Rectangle 27">
            <a:extLst>
              <a:ext uri="{FF2B5EF4-FFF2-40B4-BE49-F238E27FC236}">
                <a16:creationId xmlns:a16="http://schemas.microsoft.com/office/drawing/2014/main" id="{7BF5596E-92CE-4F9C-8E77-115FA905264C}"/>
              </a:ext>
            </a:extLst>
          </p:cNvPr>
          <p:cNvSpPr/>
          <p:nvPr/>
        </p:nvSpPr>
        <p:spPr bwMode="gray">
          <a:xfrm>
            <a:off x="530352" y="788262"/>
            <a:ext cx="1977717" cy="307200"/>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Illustrative</a:t>
            </a:r>
          </a:p>
        </p:txBody>
      </p:sp>
      <p:pic>
        <p:nvPicPr>
          <p:cNvPr id="29" name="Picture 28">
            <a:extLst>
              <a:ext uri="{FF2B5EF4-FFF2-40B4-BE49-F238E27FC236}">
                <a16:creationId xmlns:a16="http://schemas.microsoft.com/office/drawing/2014/main" id="{5B6687AD-4164-479B-B83F-BC7AF2CC39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4278" y="107751"/>
            <a:ext cx="880533" cy="731520"/>
          </a:xfrm>
          <a:prstGeom prst="rect">
            <a:avLst/>
          </a:prstGeom>
          <a:noFill/>
          <a:ln>
            <a:noFill/>
          </a:ln>
        </p:spPr>
      </p:pic>
    </p:spTree>
    <p:extLst>
      <p:ext uri="{BB962C8B-B14F-4D97-AF65-F5344CB8AC3E}">
        <p14:creationId xmlns:p14="http://schemas.microsoft.com/office/powerpoint/2010/main" val="403229663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normAutofit/>
          </a:bodyPr>
          <a:lstStyle/>
          <a:p>
            <a:r>
              <a:rPr lang="en-US" sz="2400" b="1">
                <a:latin typeface="Calibri" panose="020F0502020204030204" pitchFamily="34" charset="0"/>
                <a:cs typeface="Calibri" panose="020F0502020204030204" pitchFamily="34" charset="0"/>
              </a:rPr>
              <a:t>Infrastructure: Network Example</a:t>
            </a:r>
          </a:p>
        </p:txBody>
      </p:sp>
      <p:pic>
        <p:nvPicPr>
          <p:cNvPr id="7" name="Picture 6">
            <a:extLst>
              <a:ext uri="{FF2B5EF4-FFF2-40B4-BE49-F238E27FC236}">
                <a16:creationId xmlns:a16="http://schemas.microsoft.com/office/drawing/2014/main" id="{38AB38D2-CD6A-4D50-B9FB-8BED57048986}"/>
              </a:ext>
            </a:extLst>
          </p:cNvPr>
          <p:cNvPicPr>
            <a:picLocks noChangeAspect="1"/>
          </p:cNvPicPr>
          <p:nvPr/>
        </p:nvPicPr>
        <p:blipFill>
          <a:blip r:embed="rId3"/>
          <a:stretch>
            <a:fillRect/>
          </a:stretch>
        </p:blipFill>
        <p:spPr>
          <a:xfrm>
            <a:off x="2287759" y="751836"/>
            <a:ext cx="7616481" cy="5822579"/>
          </a:xfrm>
          <a:prstGeom prst="rect">
            <a:avLst/>
          </a:prstGeom>
        </p:spPr>
      </p:pic>
      <p:sp>
        <p:nvSpPr>
          <p:cNvPr id="9" name="Rectangle 8">
            <a:extLst>
              <a:ext uri="{FF2B5EF4-FFF2-40B4-BE49-F238E27FC236}">
                <a16:creationId xmlns:a16="http://schemas.microsoft.com/office/drawing/2014/main" id="{61EA07A5-4678-4B03-87D0-CB85EF57006F}"/>
              </a:ext>
            </a:extLst>
          </p:cNvPr>
          <p:cNvSpPr/>
          <p:nvPr/>
        </p:nvSpPr>
        <p:spPr bwMode="gray">
          <a:xfrm rot="2627611">
            <a:off x="8057847" y="1165095"/>
            <a:ext cx="3305060" cy="698501"/>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Illustrative</a:t>
            </a:r>
          </a:p>
        </p:txBody>
      </p:sp>
    </p:spTree>
    <p:extLst>
      <p:ext uri="{BB962C8B-B14F-4D97-AF65-F5344CB8AC3E}">
        <p14:creationId xmlns:p14="http://schemas.microsoft.com/office/powerpoint/2010/main" val="118084259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normAutofit/>
          </a:bodyPr>
          <a:lstStyle/>
          <a:p>
            <a:r>
              <a:rPr lang="en-US" sz="2400" b="1">
                <a:latin typeface="Calibri" panose="020F0502020204030204" pitchFamily="34" charset="0"/>
                <a:cs typeface="Calibri" panose="020F0502020204030204" pitchFamily="34" charset="0"/>
              </a:rPr>
              <a:t>Infrastructure: AP Placement – First Floor</a:t>
            </a:r>
          </a:p>
        </p:txBody>
      </p:sp>
      <p:pic>
        <p:nvPicPr>
          <p:cNvPr id="3" name="Picture 2">
            <a:extLst>
              <a:ext uri="{FF2B5EF4-FFF2-40B4-BE49-F238E27FC236}">
                <a16:creationId xmlns:a16="http://schemas.microsoft.com/office/drawing/2014/main" id="{97F8553E-A57D-48EA-87F6-A81EACA70EC5}"/>
              </a:ext>
            </a:extLst>
          </p:cNvPr>
          <p:cNvPicPr>
            <a:picLocks noChangeAspect="1"/>
          </p:cNvPicPr>
          <p:nvPr/>
        </p:nvPicPr>
        <p:blipFill>
          <a:blip r:embed="rId3"/>
          <a:stretch>
            <a:fillRect/>
          </a:stretch>
        </p:blipFill>
        <p:spPr>
          <a:xfrm>
            <a:off x="1075826" y="855849"/>
            <a:ext cx="9324095" cy="6002151"/>
          </a:xfrm>
          <a:prstGeom prst="rect">
            <a:avLst/>
          </a:prstGeom>
        </p:spPr>
      </p:pic>
      <p:sp>
        <p:nvSpPr>
          <p:cNvPr id="5" name="Rectangle 4">
            <a:extLst>
              <a:ext uri="{FF2B5EF4-FFF2-40B4-BE49-F238E27FC236}">
                <a16:creationId xmlns:a16="http://schemas.microsoft.com/office/drawing/2014/main" id="{CF44A9E9-E001-46F3-A92B-EE8F18199CE1}"/>
              </a:ext>
            </a:extLst>
          </p:cNvPr>
          <p:cNvSpPr/>
          <p:nvPr/>
        </p:nvSpPr>
        <p:spPr bwMode="gray">
          <a:xfrm rot="2627611">
            <a:off x="8057847" y="1165095"/>
            <a:ext cx="3305060" cy="698501"/>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Illustrative</a:t>
            </a:r>
          </a:p>
        </p:txBody>
      </p:sp>
    </p:spTree>
    <p:extLst>
      <p:ext uri="{BB962C8B-B14F-4D97-AF65-F5344CB8AC3E}">
        <p14:creationId xmlns:p14="http://schemas.microsoft.com/office/powerpoint/2010/main" val="56510229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normAutofit/>
          </a:bodyPr>
          <a:lstStyle/>
          <a:p>
            <a:r>
              <a:rPr lang="en-US" sz="2400" b="1">
                <a:latin typeface="Calibri" panose="020F0502020204030204" pitchFamily="34" charset="0"/>
                <a:cs typeface="Calibri" panose="020F0502020204030204" pitchFamily="34" charset="0"/>
              </a:rPr>
              <a:t>Infrastructure: AP Placement – Second Floor </a:t>
            </a:r>
          </a:p>
        </p:txBody>
      </p:sp>
      <p:pic>
        <p:nvPicPr>
          <p:cNvPr id="3" name="Picture 2">
            <a:extLst>
              <a:ext uri="{FF2B5EF4-FFF2-40B4-BE49-F238E27FC236}">
                <a16:creationId xmlns:a16="http://schemas.microsoft.com/office/drawing/2014/main" id="{DA69DF12-78A1-4053-A42C-B975671BF1F6}"/>
              </a:ext>
            </a:extLst>
          </p:cNvPr>
          <p:cNvPicPr>
            <a:picLocks noChangeAspect="1"/>
          </p:cNvPicPr>
          <p:nvPr/>
        </p:nvPicPr>
        <p:blipFill>
          <a:blip r:embed="rId3"/>
          <a:stretch>
            <a:fillRect/>
          </a:stretch>
        </p:blipFill>
        <p:spPr>
          <a:xfrm>
            <a:off x="1450402" y="751836"/>
            <a:ext cx="8222408" cy="6095616"/>
          </a:xfrm>
          <a:prstGeom prst="rect">
            <a:avLst/>
          </a:prstGeom>
        </p:spPr>
      </p:pic>
      <p:sp>
        <p:nvSpPr>
          <p:cNvPr id="5" name="Rectangle 4">
            <a:extLst>
              <a:ext uri="{FF2B5EF4-FFF2-40B4-BE49-F238E27FC236}">
                <a16:creationId xmlns:a16="http://schemas.microsoft.com/office/drawing/2014/main" id="{49F24471-E5A9-45B5-BCDA-89A26D3F9C30}"/>
              </a:ext>
            </a:extLst>
          </p:cNvPr>
          <p:cNvSpPr/>
          <p:nvPr/>
        </p:nvSpPr>
        <p:spPr bwMode="gray">
          <a:xfrm rot="2627611">
            <a:off x="8057847" y="1165095"/>
            <a:ext cx="3305060" cy="698501"/>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Illustrative</a:t>
            </a:r>
          </a:p>
        </p:txBody>
      </p:sp>
    </p:spTree>
    <p:extLst>
      <p:ext uri="{BB962C8B-B14F-4D97-AF65-F5344CB8AC3E}">
        <p14:creationId xmlns:p14="http://schemas.microsoft.com/office/powerpoint/2010/main" val="37494216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1AAE4-C653-4965-8352-E54CA6CB63A8}"/>
              </a:ext>
            </a:extLst>
          </p:cNvPr>
          <p:cNvSpPr>
            <a:spLocks noGrp="1"/>
          </p:cNvSpPr>
          <p:nvPr>
            <p:ph type="title"/>
          </p:nvPr>
        </p:nvSpPr>
        <p:spPr>
          <a:xfrm>
            <a:off x="530352" y="402586"/>
            <a:ext cx="11252200" cy="698501"/>
          </a:xfrm>
        </p:spPr>
        <p:txBody>
          <a:bodyPr/>
          <a:lstStyle/>
          <a:p>
            <a:r>
              <a:rPr lang="en-US" sz="2400" b="1">
                <a:latin typeface="Calibri" panose="020F0502020204030204" pitchFamily="34" charset="0"/>
                <a:cs typeface="Calibri" panose="020F0502020204030204" pitchFamily="34" charset="0"/>
              </a:rPr>
              <a:t>Maturity Model </a:t>
            </a:r>
          </a:p>
        </p:txBody>
      </p:sp>
      <p:sp>
        <p:nvSpPr>
          <p:cNvPr id="29" name="Right Arrow 24">
            <a:extLst>
              <a:ext uri="{FF2B5EF4-FFF2-40B4-BE49-F238E27FC236}">
                <a16:creationId xmlns:a16="http://schemas.microsoft.com/office/drawing/2014/main" id="{85152E65-CD97-4365-84E6-1FB147B2C308}"/>
              </a:ext>
            </a:extLst>
          </p:cNvPr>
          <p:cNvSpPr/>
          <p:nvPr/>
        </p:nvSpPr>
        <p:spPr>
          <a:xfrm>
            <a:off x="1642655" y="6151015"/>
            <a:ext cx="7924800" cy="574675"/>
          </a:xfrm>
          <a:prstGeom prst="rightArrow">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Calibri" panose="020F0502020204030204" pitchFamily="34" charset="0"/>
              <a:cs typeface="Calibri" panose="020F0502020204030204" pitchFamily="34" charset="0"/>
            </a:endParaRPr>
          </a:p>
        </p:txBody>
      </p:sp>
      <p:sp>
        <p:nvSpPr>
          <p:cNvPr id="30" name="Rectangle 29">
            <a:extLst>
              <a:ext uri="{FF2B5EF4-FFF2-40B4-BE49-F238E27FC236}">
                <a16:creationId xmlns:a16="http://schemas.microsoft.com/office/drawing/2014/main" id="{87202D61-7EB3-4E69-9E64-21ADE0FDE364}"/>
              </a:ext>
            </a:extLst>
          </p:cNvPr>
          <p:cNvSpPr/>
          <p:nvPr/>
        </p:nvSpPr>
        <p:spPr bwMode="auto">
          <a:xfrm>
            <a:off x="184895" y="1526527"/>
            <a:ext cx="1608481" cy="4572000"/>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09538" indent="-109538">
              <a:defRPr/>
            </a:pPr>
            <a:r>
              <a:rPr lang="en-US" sz="1400" b="1" u="sng">
                <a:solidFill>
                  <a:schemeClr val="bg1"/>
                </a:solidFill>
                <a:latin typeface="Calibri" panose="020F0502020204030204" pitchFamily="34" charset="0"/>
                <a:cs typeface="Calibri" panose="020F0502020204030204" pitchFamily="34" charset="0"/>
              </a:rPr>
              <a:t>Deficient</a:t>
            </a:r>
          </a:p>
          <a:p>
            <a:pPr marL="109538" indent="-109538">
              <a:buFont typeface="Arial" pitchFamily="34" charset="0"/>
              <a:buChar char="•"/>
              <a:defRPr/>
            </a:pPr>
            <a:endParaRPr lang="en-US" sz="1400">
              <a:solidFill>
                <a:schemeClr val="bg1"/>
              </a:solidFill>
              <a:latin typeface="Calibri" panose="020F0502020204030204" pitchFamily="34" charset="0"/>
              <a:cs typeface="Calibri" panose="020F0502020204030204" pitchFamily="34" charset="0"/>
            </a:endParaRP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Technology infrastructure is outdated</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No IT Support</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No data backups</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No technology plan or budget</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Manual or excel based processes</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0% to 20% of staff have skills needed to do their job efficiently</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No reporting</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No website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No technology policies in place</a:t>
            </a:r>
          </a:p>
        </p:txBody>
      </p:sp>
      <p:sp>
        <p:nvSpPr>
          <p:cNvPr id="31" name="Rectangle 30">
            <a:extLst>
              <a:ext uri="{FF2B5EF4-FFF2-40B4-BE49-F238E27FC236}">
                <a16:creationId xmlns:a16="http://schemas.microsoft.com/office/drawing/2014/main" id="{FE0EF55D-6F04-4B08-861A-9B1E9B2022A0}"/>
              </a:ext>
            </a:extLst>
          </p:cNvPr>
          <p:cNvSpPr/>
          <p:nvPr/>
        </p:nvSpPr>
        <p:spPr bwMode="auto">
          <a:xfrm>
            <a:off x="342339" y="1229413"/>
            <a:ext cx="1293593" cy="3146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1"/>
                </a:solidFill>
                <a:latin typeface="Calibri" panose="020F0502020204030204" pitchFamily="34" charset="0"/>
                <a:cs typeface="Calibri" panose="020F0502020204030204" pitchFamily="34" charset="0"/>
              </a:rPr>
              <a:t>Level 1</a:t>
            </a:r>
          </a:p>
        </p:txBody>
      </p:sp>
      <p:sp>
        <p:nvSpPr>
          <p:cNvPr id="32" name="Rectangle 31">
            <a:extLst>
              <a:ext uri="{FF2B5EF4-FFF2-40B4-BE49-F238E27FC236}">
                <a16:creationId xmlns:a16="http://schemas.microsoft.com/office/drawing/2014/main" id="{4CF8C7BC-A540-4A1D-B7B7-41AEF2310D49}"/>
              </a:ext>
            </a:extLst>
          </p:cNvPr>
          <p:cNvSpPr/>
          <p:nvPr/>
        </p:nvSpPr>
        <p:spPr bwMode="auto">
          <a:xfrm>
            <a:off x="1843658" y="1526527"/>
            <a:ext cx="2131378" cy="457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09538" indent="-109538">
              <a:defRPr/>
            </a:pPr>
            <a:r>
              <a:rPr lang="en-US" sz="1400" b="1" u="sng">
                <a:solidFill>
                  <a:schemeClr val="bg1"/>
                </a:solidFill>
                <a:latin typeface="Calibri" panose="020F0502020204030204" pitchFamily="34" charset="0"/>
                <a:cs typeface="Calibri" panose="020F0502020204030204" pitchFamily="34" charset="0"/>
              </a:rPr>
              <a:t>Reactive</a:t>
            </a:r>
          </a:p>
          <a:p>
            <a:pPr marL="109538" indent="-109538">
              <a:buFont typeface="Arial" pitchFamily="34" charset="0"/>
              <a:buChar char="•"/>
              <a:defRPr/>
            </a:pPr>
            <a:endParaRPr lang="en-US" sz="1200">
              <a:solidFill>
                <a:schemeClr val="bg1"/>
              </a:solidFill>
              <a:latin typeface="Calibri" panose="020F0502020204030204" pitchFamily="34" charset="0"/>
              <a:cs typeface="Calibri" panose="020F0502020204030204" pitchFamily="34" charset="0"/>
            </a:endParaRP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Technology infrastructure outdated but stable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Limited technology support for break fix issues</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Data backs ups are ad hoc back up to external drive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No formal technology plan but break fix projects underway</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Small technology budget imbedded with other budgets in organization</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Operating on unsupported versions of business applications</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20% to 40% of staff have tech skills needed to do their job efficiently</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Outdated and unstable website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Reporting very manual with data clean up required each time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Technology policies out of date</a:t>
            </a:r>
            <a:endParaRPr lang="en-US" sz="800">
              <a:solidFill>
                <a:schemeClr val="bg1"/>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1C939DB9-5298-4669-B243-1D905A1C5338}"/>
              </a:ext>
            </a:extLst>
          </p:cNvPr>
          <p:cNvSpPr/>
          <p:nvPr/>
        </p:nvSpPr>
        <p:spPr bwMode="auto">
          <a:xfrm>
            <a:off x="2253841" y="1189094"/>
            <a:ext cx="1293594" cy="395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1"/>
                </a:solidFill>
                <a:latin typeface="Calibri" panose="020F0502020204030204" pitchFamily="34" charset="0"/>
                <a:cs typeface="Calibri" panose="020F0502020204030204" pitchFamily="34" charset="0"/>
              </a:rPr>
              <a:t>Level 2</a:t>
            </a:r>
          </a:p>
        </p:txBody>
      </p:sp>
      <p:sp>
        <p:nvSpPr>
          <p:cNvPr id="34" name="Rectangle 33">
            <a:extLst>
              <a:ext uri="{FF2B5EF4-FFF2-40B4-BE49-F238E27FC236}">
                <a16:creationId xmlns:a16="http://schemas.microsoft.com/office/drawing/2014/main" id="{4C50C54F-C402-4BBC-AA4D-B000C53304BF}"/>
              </a:ext>
            </a:extLst>
          </p:cNvPr>
          <p:cNvSpPr/>
          <p:nvPr/>
        </p:nvSpPr>
        <p:spPr bwMode="auto">
          <a:xfrm>
            <a:off x="4025318" y="1526527"/>
            <a:ext cx="2131377" cy="4572000"/>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09538" indent="-109538">
              <a:defRPr/>
            </a:pPr>
            <a:r>
              <a:rPr lang="en-US" sz="1400" b="1" u="sng">
                <a:solidFill>
                  <a:schemeClr val="bg1"/>
                </a:solidFill>
                <a:latin typeface="Calibri" panose="020F0502020204030204" pitchFamily="34" charset="0"/>
                <a:cs typeface="Calibri" panose="020F0502020204030204" pitchFamily="34" charset="0"/>
              </a:rPr>
              <a:t>Stable</a:t>
            </a:r>
          </a:p>
          <a:p>
            <a:pPr marL="109538" indent="-109538">
              <a:buFont typeface="Arial" pitchFamily="34" charset="0"/>
              <a:buChar char="•"/>
              <a:defRPr/>
            </a:pPr>
            <a:endParaRPr lang="en-US" sz="1200">
              <a:solidFill>
                <a:schemeClr val="bg1"/>
              </a:solidFill>
              <a:latin typeface="Calibri" panose="020F0502020204030204" pitchFamily="34" charset="0"/>
              <a:cs typeface="Calibri" panose="020F0502020204030204" pitchFamily="34" charset="0"/>
            </a:endParaRP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Current and stable infrastructure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Technology support adequate for break fix and ad hoc maintenance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Regularly schedule back up to external drive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Technology plan documented for break fix items and maintenance only</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Small technology budget for only break fix or maintenance items</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Current versions of business applications</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40% to 60% of staff have tech skills needed to do their job efficiently</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Outdated but stable website</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Automated reporting with useable information</a:t>
            </a:r>
          </a:p>
          <a:p>
            <a:pPr marL="109538" indent="-109538">
              <a:buFont typeface="Arial" pitchFamily="34" charset="0"/>
              <a:buChar char="•"/>
              <a:defRPr/>
            </a:pPr>
            <a:r>
              <a:rPr lang="en-US" sz="1100">
                <a:solidFill>
                  <a:schemeClr val="bg1"/>
                </a:solidFill>
                <a:latin typeface="Calibri" panose="020F0502020204030204" pitchFamily="34" charset="0"/>
                <a:cs typeface="Calibri" panose="020F0502020204030204" pitchFamily="34" charset="0"/>
              </a:rPr>
              <a:t>Technology Policies up to date</a:t>
            </a:r>
          </a:p>
          <a:p>
            <a:pPr marL="109538" indent="-109538">
              <a:buFont typeface="Arial" pitchFamily="34" charset="0"/>
              <a:buChar char="•"/>
              <a:defRPr/>
            </a:pPr>
            <a:endParaRPr lang="en-US" sz="900">
              <a:solidFill>
                <a:schemeClr val="bg1"/>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D8F548C5-3918-45A8-B857-9DE1769537A8}"/>
              </a:ext>
            </a:extLst>
          </p:cNvPr>
          <p:cNvSpPr/>
          <p:nvPr/>
        </p:nvSpPr>
        <p:spPr bwMode="auto">
          <a:xfrm>
            <a:off x="4435500" y="1186008"/>
            <a:ext cx="1293594" cy="40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1"/>
                </a:solidFill>
                <a:latin typeface="Calibri" panose="020F0502020204030204" pitchFamily="34" charset="0"/>
                <a:cs typeface="Calibri" panose="020F0502020204030204" pitchFamily="34" charset="0"/>
              </a:rPr>
              <a:t>Level 3</a:t>
            </a:r>
          </a:p>
        </p:txBody>
      </p:sp>
      <p:sp>
        <p:nvSpPr>
          <p:cNvPr id="36" name="Rectangle 35">
            <a:extLst>
              <a:ext uri="{FF2B5EF4-FFF2-40B4-BE49-F238E27FC236}">
                <a16:creationId xmlns:a16="http://schemas.microsoft.com/office/drawing/2014/main" id="{0F382650-307B-4CAA-9440-33145227D548}"/>
              </a:ext>
            </a:extLst>
          </p:cNvPr>
          <p:cNvSpPr/>
          <p:nvPr/>
        </p:nvSpPr>
        <p:spPr bwMode="auto">
          <a:xfrm>
            <a:off x="6206977" y="1526527"/>
            <a:ext cx="2624951" cy="457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t"/>
          <a:lstStyle/>
          <a:p>
            <a:pPr marL="109220" indent="-109220">
              <a:defRPr/>
            </a:pPr>
            <a:r>
              <a:rPr lang="en-US" sz="1400" b="1" u="sng">
                <a:solidFill>
                  <a:schemeClr val="tx1"/>
                </a:solidFill>
                <a:latin typeface="Calibri" panose="020F0502020204030204" pitchFamily="34" charset="0"/>
                <a:cs typeface="Calibri" panose="020F0502020204030204" pitchFamily="34" charset="0"/>
              </a:rPr>
              <a:t>Proactive</a:t>
            </a:r>
            <a:endParaRPr lang="en-US" sz="2800">
              <a:solidFill>
                <a:schemeClr val="tx1"/>
              </a:solidFill>
              <a:latin typeface="Calibri" panose="020F0502020204030204" pitchFamily="34" charset="0"/>
              <a:cs typeface="Calibri" panose="020F0502020204030204" pitchFamily="34" charset="0"/>
            </a:endParaRPr>
          </a:p>
          <a:p>
            <a:pPr marL="109220" indent="-109220">
              <a:buFont typeface="Arial" pitchFamily="34" charset="0"/>
              <a:buChar char="•"/>
              <a:defRPr/>
            </a:pP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Current, stable infrastructure with regularly scheduled maintenance and support</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Regularly scheduled maintenance and support</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Regularly scheduled back up</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Technology plan only considers short term (6 months)</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Technology budget for short term (6 month) tactical projects</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Operating on current versions and regularly scheduled maintenance and staff working on same or integrated applications or planning to move to same or integrated applications</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60% to 80% of staff have skills needed to do their job efficiently with plan to educate remaining staff</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Current and stable website</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Automated reporting with useable information, historical data available</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Technology policies up to date and reviewed to ensure adherence</a:t>
            </a:r>
            <a:endParaRPr lang="en-US" sz="1100">
              <a:solidFill>
                <a:schemeClr val="tx1"/>
              </a:solidFill>
              <a:latin typeface="Calibri" panose="020F0502020204030204" pitchFamily="34" charset="0"/>
              <a:ea typeface="Verdana"/>
              <a:cs typeface="Calibri" panose="020F0502020204030204" pitchFamily="34" charset="0"/>
            </a:endParaRPr>
          </a:p>
          <a:p>
            <a:pPr marL="109220" indent="-109220">
              <a:buFont typeface="Arial" pitchFamily="34" charset="0"/>
              <a:buChar char="•"/>
              <a:defRPr/>
            </a:pPr>
            <a:endParaRPr lang="en-US" sz="900">
              <a:solidFill>
                <a:schemeClr val="tx1"/>
              </a:solidFill>
              <a:latin typeface="Calibri" panose="020F0502020204030204" pitchFamily="34" charset="0"/>
              <a:ea typeface="Verdana"/>
              <a:cs typeface="Calibri" panose="020F0502020204030204" pitchFamily="34" charset="0"/>
            </a:endParaRPr>
          </a:p>
        </p:txBody>
      </p:sp>
      <p:sp>
        <p:nvSpPr>
          <p:cNvPr id="37" name="Rectangle 36">
            <a:extLst>
              <a:ext uri="{FF2B5EF4-FFF2-40B4-BE49-F238E27FC236}">
                <a16:creationId xmlns:a16="http://schemas.microsoft.com/office/drawing/2014/main" id="{55873E9B-C7F7-4BDF-8E6E-57FBD043A716}"/>
              </a:ext>
            </a:extLst>
          </p:cNvPr>
          <p:cNvSpPr/>
          <p:nvPr/>
        </p:nvSpPr>
        <p:spPr bwMode="auto">
          <a:xfrm>
            <a:off x="6863946" y="1163974"/>
            <a:ext cx="1293594" cy="44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1"/>
                </a:solidFill>
                <a:latin typeface="Calibri" panose="020F0502020204030204" pitchFamily="34" charset="0"/>
                <a:cs typeface="Calibri" panose="020F0502020204030204" pitchFamily="34" charset="0"/>
              </a:rPr>
              <a:t>Level 4</a:t>
            </a:r>
          </a:p>
        </p:txBody>
      </p:sp>
      <p:sp>
        <p:nvSpPr>
          <p:cNvPr id="38" name="Rectangle 37">
            <a:extLst>
              <a:ext uri="{FF2B5EF4-FFF2-40B4-BE49-F238E27FC236}">
                <a16:creationId xmlns:a16="http://schemas.microsoft.com/office/drawing/2014/main" id="{F1F56D81-B596-4307-893E-1990294AE878}"/>
              </a:ext>
            </a:extLst>
          </p:cNvPr>
          <p:cNvSpPr/>
          <p:nvPr/>
        </p:nvSpPr>
        <p:spPr bwMode="auto">
          <a:xfrm>
            <a:off x="8882209" y="1526527"/>
            <a:ext cx="3116056" cy="4572000"/>
          </a:xfrm>
          <a:prstGeom prst="rect">
            <a:avLst/>
          </a:prstGeom>
          <a:solidFill>
            <a:schemeClr val="accent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09538" indent="-109538">
              <a:defRPr/>
            </a:pPr>
            <a:r>
              <a:rPr lang="en-US" sz="1400" b="1" u="sng">
                <a:solidFill>
                  <a:schemeClr val="tx1"/>
                </a:solidFill>
                <a:latin typeface="Calibri" panose="020F0502020204030204" pitchFamily="34" charset="0"/>
                <a:cs typeface="Calibri" panose="020F0502020204030204" pitchFamily="34" charset="0"/>
              </a:rPr>
              <a:t>Strategic</a:t>
            </a:r>
          </a:p>
          <a:p>
            <a:pPr marL="109538" indent="-109538">
              <a:buFont typeface="Arial" pitchFamily="34" charset="0"/>
              <a:buChar char="•"/>
              <a:defRPr/>
            </a:pPr>
            <a:endParaRPr lang="en-US" sz="1100">
              <a:solidFill>
                <a:schemeClr val="tx1"/>
              </a:solidFill>
              <a:latin typeface="Calibri" panose="020F0502020204030204" pitchFamily="34" charset="0"/>
              <a:cs typeface="Calibri" panose="020F0502020204030204" pitchFamily="34" charset="0"/>
            </a:endParaRP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Regularly scheduled maintenance and support and future minded goals set</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Regularly scheduled maintenance and support provided; Plan for IT support included in any future tech changes</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Data stored on cloud with backups</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Current Executive Sponsorship of Tech Plan and project plan to implement</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Executive sponsorship of current and future technology budget</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Appropriate applications implemented to manage and share data for each component of the organizations and staff working on same or integrated applications</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80% to 100% of staff have skills needed to do their job with plan to educate remaining staff</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Current and stable website with plan to keep up to date</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Automated reporting with useable info, Strategic / dynamic reporting to understand what was successful and how you can improve for the future</a:t>
            </a:r>
          </a:p>
          <a:p>
            <a:pPr marL="109538" indent="-109538">
              <a:buFont typeface="Arial" pitchFamily="34" charset="0"/>
              <a:buChar char="•"/>
              <a:defRPr/>
            </a:pPr>
            <a:r>
              <a:rPr lang="en-US" sz="1100">
                <a:solidFill>
                  <a:schemeClr val="tx1"/>
                </a:solidFill>
                <a:latin typeface="Calibri" panose="020F0502020204030204" pitchFamily="34" charset="0"/>
                <a:cs typeface="Calibri" panose="020F0502020204030204" pitchFamily="34" charset="0"/>
              </a:rPr>
              <a:t>Policies up to date, reviewed ongoing and re-evaluated based on change in goals</a:t>
            </a:r>
          </a:p>
          <a:p>
            <a:pPr marL="109538" indent="-109538">
              <a:buFont typeface="Arial" pitchFamily="34" charset="0"/>
              <a:buChar char="•"/>
              <a:defRPr/>
            </a:pPr>
            <a:endParaRPr lang="en-US" sz="1100">
              <a:solidFill>
                <a:schemeClr val="tx1"/>
              </a:solidFill>
              <a:latin typeface="Calibri" panose="020F0502020204030204" pitchFamily="34" charset="0"/>
              <a:cs typeface="Calibri" panose="020F0502020204030204" pitchFamily="34" charset="0"/>
            </a:endParaRPr>
          </a:p>
          <a:p>
            <a:pPr marL="109538" indent="-109538">
              <a:buFont typeface="Arial" pitchFamily="34" charset="0"/>
              <a:buChar char="•"/>
              <a:defRPr/>
            </a:pPr>
            <a:endParaRPr lang="en-US" sz="900">
              <a:solidFill>
                <a:schemeClr val="tx1"/>
              </a:solidFill>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BFD4D26E-FDB1-4D3C-A665-2625613889E4}"/>
              </a:ext>
            </a:extLst>
          </p:cNvPr>
          <p:cNvSpPr/>
          <p:nvPr/>
        </p:nvSpPr>
        <p:spPr bwMode="auto">
          <a:xfrm>
            <a:off x="9793440" y="1237292"/>
            <a:ext cx="1293594" cy="312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a:solidFill>
                  <a:schemeClr val="tx1"/>
                </a:solidFill>
                <a:latin typeface="Calibri" panose="020F0502020204030204" pitchFamily="34" charset="0"/>
                <a:cs typeface="Calibri" panose="020F0502020204030204" pitchFamily="34" charset="0"/>
              </a:rPr>
              <a:t>Level 5</a:t>
            </a:r>
          </a:p>
        </p:txBody>
      </p:sp>
      <p:sp>
        <p:nvSpPr>
          <p:cNvPr id="40" name="Rectangle 18">
            <a:extLst>
              <a:ext uri="{FF2B5EF4-FFF2-40B4-BE49-F238E27FC236}">
                <a16:creationId xmlns:a16="http://schemas.microsoft.com/office/drawing/2014/main" id="{B783998C-5815-4942-8D8D-4616B1D75EE9}"/>
              </a:ext>
            </a:extLst>
          </p:cNvPr>
          <p:cNvSpPr>
            <a:spLocks noChangeArrowheads="1"/>
          </p:cNvSpPr>
          <p:nvPr/>
        </p:nvSpPr>
        <p:spPr bwMode="auto">
          <a:xfrm>
            <a:off x="2039277" y="6284463"/>
            <a:ext cx="1873333" cy="338554"/>
          </a:xfrm>
          <a:prstGeom prst="rect">
            <a:avLst/>
          </a:prstGeom>
          <a:noFill/>
          <a:ln w="9525">
            <a:noFill/>
            <a:miter lim="800000"/>
            <a:headEnd/>
            <a:tailEnd/>
          </a:ln>
        </p:spPr>
        <p:txBody>
          <a:bodyPr wrap="none">
            <a:spAutoFit/>
          </a:bodyPr>
          <a:lstStyle/>
          <a:p>
            <a:r>
              <a:rPr lang="en-US" sz="1600" b="1">
                <a:latin typeface="Calibri" panose="020F0502020204030204" pitchFamily="34" charset="0"/>
                <a:cs typeface="Calibri" panose="020F0502020204030204" pitchFamily="34" charset="0"/>
              </a:rPr>
              <a:t>Get Stable &amp; Secure</a:t>
            </a:r>
          </a:p>
        </p:txBody>
      </p:sp>
      <p:sp>
        <p:nvSpPr>
          <p:cNvPr id="41" name="Rectangle 19">
            <a:extLst>
              <a:ext uri="{FF2B5EF4-FFF2-40B4-BE49-F238E27FC236}">
                <a16:creationId xmlns:a16="http://schemas.microsoft.com/office/drawing/2014/main" id="{1289C7C7-6C57-4218-8515-4D889BDD572E}"/>
              </a:ext>
            </a:extLst>
          </p:cNvPr>
          <p:cNvSpPr>
            <a:spLocks noChangeArrowheads="1"/>
          </p:cNvSpPr>
          <p:nvPr/>
        </p:nvSpPr>
        <p:spPr bwMode="auto">
          <a:xfrm>
            <a:off x="4348682" y="6269488"/>
            <a:ext cx="2410403" cy="338554"/>
          </a:xfrm>
          <a:prstGeom prst="rect">
            <a:avLst/>
          </a:prstGeom>
          <a:noFill/>
          <a:ln w="9525">
            <a:noFill/>
            <a:miter lim="800000"/>
            <a:headEnd/>
            <a:tailEnd/>
          </a:ln>
        </p:spPr>
        <p:txBody>
          <a:bodyPr wrap="none">
            <a:spAutoFit/>
          </a:bodyPr>
          <a:lstStyle/>
          <a:p>
            <a:r>
              <a:rPr lang="en-US" sz="1600" b="1">
                <a:latin typeface="Calibri" panose="020F0502020204030204" pitchFamily="34" charset="0"/>
                <a:cs typeface="Calibri" panose="020F0502020204030204" pitchFamily="34" charset="0"/>
              </a:rPr>
              <a:t>Optimize Mission Delivery</a:t>
            </a:r>
          </a:p>
        </p:txBody>
      </p:sp>
      <p:sp>
        <p:nvSpPr>
          <p:cNvPr id="42" name="Rectangle 20">
            <a:extLst>
              <a:ext uri="{FF2B5EF4-FFF2-40B4-BE49-F238E27FC236}">
                <a16:creationId xmlns:a16="http://schemas.microsoft.com/office/drawing/2014/main" id="{B4DDFCDE-6A33-4550-BB15-F0004BE2C37C}"/>
              </a:ext>
            </a:extLst>
          </p:cNvPr>
          <p:cNvSpPr>
            <a:spLocks noChangeArrowheads="1"/>
          </p:cNvSpPr>
          <p:nvPr/>
        </p:nvSpPr>
        <p:spPr bwMode="auto">
          <a:xfrm>
            <a:off x="7208548" y="6269489"/>
            <a:ext cx="1988558" cy="338554"/>
          </a:xfrm>
          <a:prstGeom prst="rect">
            <a:avLst/>
          </a:prstGeom>
          <a:noFill/>
          <a:ln w="9525">
            <a:noFill/>
            <a:miter lim="800000"/>
            <a:headEnd/>
            <a:tailEnd/>
          </a:ln>
        </p:spPr>
        <p:txBody>
          <a:bodyPr wrap="none">
            <a:spAutoFit/>
          </a:bodyPr>
          <a:lstStyle/>
          <a:p>
            <a:r>
              <a:rPr lang="en-US" sz="1600" b="1">
                <a:latin typeface="Calibri" panose="020F0502020204030204" pitchFamily="34" charset="0"/>
                <a:cs typeface="Calibri" panose="020F0502020204030204" pitchFamily="34" charset="0"/>
              </a:rPr>
              <a:t>Transform Your Work</a:t>
            </a:r>
          </a:p>
        </p:txBody>
      </p:sp>
      <p:pic>
        <p:nvPicPr>
          <p:cNvPr id="20" name="Picture 19">
            <a:extLst>
              <a:ext uri="{FF2B5EF4-FFF2-40B4-BE49-F238E27FC236}">
                <a16:creationId xmlns:a16="http://schemas.microsoft.com/office/drawing/2014/main" id="{30530D23-C3EE-4025-88EF-476A6703A0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4278" y="107751"/>
            <a:ext cx="880533" cy="731520"/>
          </a:xfrm>
          <a:prstGeom prst="rect">
            <a:avLst/>
          </a:prstGeom>
          <a:noFill/>
          <a:ln>
            <a:noFill/>
          </a:ln>
        </p:spPr>
      </p:pic>
      <p:sp>
        <p:nvSpPr>
          <p:cNvPr id="21" name="Rectangle 20">
            <a:extLst>
              <a:ext uri="{FF2B5EF4-FFF2-40B4-BE49-F238E27FC236}">
                <a16:creationId xmlns:a16="http://schemas.microsoft.com/office/drawing/2014/main" id="{53DD1CA5-D7BD-4312-BCE5-4149DC244E6E}"/>
              </a:ext>
            </a:extLst>
          </p:cNvPr>
          <p:cNvSpPr/>
          <p:nvPr/>
        </p:nvSpPr>
        <p:spPr bwMode="gray">
          <a:xfrm>
            <a:off x="530352" y="788262"/>
            <a:ext cx="1977717" cy="307200"/>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Illustrative</a:t>
            </a:r>
          </a:p>
        </p:txBody>
      </p:sp>
    </p:spTree>
    <p:extLst>
      <p:ext uri="{BB962C8B-B14F-4D97-AF65-F5344CB8AC3E}">
        <p14:creationId xmlns:p14="http://schemas.microsoft.com/office/powerpoint/2010/main" val="28281900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Connector 132">
            <a:extLst>
              <a:ext uri="{FF2B5EF4-FFF2-40B4-BE49-F238E27FC236}">
                <a16:creationId xmlns:a16="http://schemas.microsoft.com/office/drawing/2014/main" id="{13F086D8-2A65-4997-A22D-8C5E68C1D3BF}"/>
              </a:ext>
            </a:extLst>
          </p:cNvPr>
          <p:cNvCxnSpPr>
            <a:cxnSpLocks/>
          </p:cNvCxnSpPr>
          <p:nvPr/>
        </p:nvCxnSpPr>
        <p:spPr>
          <a:xfrm>
            <a:off x="319975" y="3967201"/>
            <a:ext cx="11586233"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D15B9723-8522-4FF9-9326-4C9C4D37A6EF}"/>
              </a:ext>
            </a:extLst>
          </p:cNvPr>
          <p:cNvSpPr/>
          <p:nvPr/>
        </p:nvSpPr>
        <p:spPr bwMode="gray">
          <a:xfrm>
            <a:off x="319975" y="3434098"/>
            <a:ext cx="2240280" cy="2743200"/>
          </a:xfrm>
          <a:prstGeom prst="rect">
            <a:avLst/>
          </a:prstGeom>
          <a:noFill/>
          <a:ln w="3810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135" name="Rectangle 134">
            <a:extLst>
              <a:ext uri="{FF2B5EF4-FFF2-40B4-BE49-F238E27FC236}">
                <a16:creationId xmlns:a16="http://schemas.microsoft.com/office/drawing/2014/main" id="{ED67AC4C-A31D-46C5-8D99-C83598ACAFEC}"/>
              </a:ext>
            </a:extLst>
          </p:cNvPr>
          <p:cNvSpPr/>
          <p:nvPr/>
        </p:nvSpPr>
        <p:spPr bwMode="gray">
          <a:xfrm>
            <a:off x="2656463" y="3434098"/>
            <a:ext cx="2240280" cy="2743200"/>
          </a:xfrm>
          <a:prstGeom prst="rect">
            <a:avLst/>
          </a:prstGeom>
          <a:noFill/>
          <a:ln w="38100" algn="ctr">
            <a:solidFill>
              <a:schemeClr val="accent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136" name="Rectangle 135">
            <a:extLst>
              <a:ext uri="{FF2B5EF4-FFF2-40B4-BE49-F238E27FC236}">
                <a16:creationId xmlns:a16="http://schemas.microsoft.com/office/drawing/2014/main" id="{5A8CB34E-0ED4-486D-9AE6-20A7476510FD}"/>
              </a:ext>
            </a:extLst>
          </p:cNvPr>
          <p:cNvSpPr/>
          <p:nvPr/>
        </p:nvSpPr>
        <p:spPr bwMode="gray">
          <a:xfrm>
            <a:off x="4992951" y="3434098"/>
            <a:ext cx="2240280" cy="2743200"/>
          </a:xfrm>
          <a:prstGeom prst="rect">
            <a:avLst/>
          </a:prstGeom>
          <a:noFill/>
          <a:ln w="3810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137" name="Rectangle 136">
            <a:extLst>
              <a:ext uri="{FF2B5EF4-FFF2-40B4-BE49-F238E27FC236}">
                <a16:creationId xmlns:a16="http://schemas.microsoft.com/office/drawing/2014/main" id="{B8E8FB0D-2EAE-4A00-8058-438AFEF94B13}"/>
              </a:ext>
            </a:extLst>
          </p:cNvPr>
          <p:cNvSpPr/>
          <p:nvPr/>
        </p:nvSpPr>
        <p:spPr bwMode="gray">
          <a:xfrm>
            <a:off x="7329439" y="3434098"/>
            <a:ext cx="2240280" cy="2743200"/>
          </a:xfrm>
          <a:prstGeom prst="rect">
            <a:avLst/>
          </a:prstGeom>
          <a:noFill/>
          <a:ln w="3810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138" name="Rectangle 137">
            <a:extLst>
              <a:ext uri="{FF2B5EF4-FFF2-40B4-BE49-F238E27FC236}">
                <a16:creationId xmlns:a16="http://schemas.microsoft.com/office/drawing/2014/main" id="{AE4F45B1-15C3-4B1E-A08D-C1882FD5B089}"/>
              </a:ext>
            </a:extLst>
          </p:cNvPr>
          <p:cNvSpPr/>
          <p:nvPr/>
        </p:nvSpPr>
        <p:spPr bwMode="gray">
          <a:xfrm>
            <a:off x="9665928" y="3434098"/>
            <a:ext cx="2240280" cy="2743200"/>
          </a:xfrm>
          <a:prstGeom prst="rect">
            <a:avLst/>
          </a:prstGeom>
          <a:noFill/>
          <a:ln w="38100"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Calibri" panose="020F0502020204030204" pitchFamily="34" charset="0"/>
              <a:cs typeface="Calibri" panose="020F0502020204030204" pitchFamily="34" charset="0"/>
            </a:endParaRPr>
          </a:p>
        </p:txBody>
      </p:sp>
      <p:sp>
        <p:nvSpPr>
          <p:cNvPr id="141" name="Title 3">
            <a:extLst>
              <a:ext uri="{FF2B5EF4-FFF2-40B4-BE49-F238E27FC236}">
                <a16:creationId xmlns:a16="http://schemas.microsoft.com/office/drawing/2014/main" id="{D9AFB49D-60BC-47F9-B7BF-0DD73FFE5DEF}"/>
              </a:ext>
            </a:extLst>
          </p:cNvPr>
          <p:cNvSpPr>
            <a:spLocks noGrp="1"/>
          </p:cNvSpPr>
          <p:nvPr>
            <p:ph type="title"/>
          </p:nvPr>
        </p:nvSpPr>
        <p:spPr>
          <a:xfrm>
            <a:off x="530352" y="402586"/>
            <a:ext cx="11252200" cy="698501"/>
          </a:xfrm>
        </p:spPr>
        <p:txBody>
          <a:bodyPr/>
          <a:lstStyle/>
          <a:p>
            <a:r>
              <a:rPr lang="en-US" sz="2400" b="1" dirty="0">
                <a:latin typeface="Calibri" panose="020F0502020204030204" pitchFamily="34" charset="0"/>
                <a:cs typeface="Calibri" panose="020F0502020204030204" pitchFamily="34" charset="0"/>
              </a:rPr>
              <a:t>Executive Summary: Timeline / Phases</a:t>
            </a:r>
            <a:endParaRPr lang="en-US" sz="2400" b="1" dirty="0">
              <a:highlight>
                <a:srgbClr val="FFFF00"/>
              </a:highlight>
              <a:latin typeface="Calibri" panose="020F0502020204030204" pitchFamily="34" charset="0"/>
              <a:cs typeface="Calibri" panose="020F0502020204030204" pitchFamily="34" charset="0"/>
            </a:endParaRPr>
          </a:p>
        </p:txBody>
      </p:sp>
      <p:sp>
        <p:nvSpPr>
          <p:cNvPr id="143" name="TextBox 142">
            <a:extLst>
              <a:ext uri="{FF2B5EF4-FFF2-40B4-BE49-F238E27FC236}">
                <a16:creationId xmlns:a16="http://schemas.microsoft.com/office/drawing/2014/main" id="{8AF3745D-2B41-408E-BD8F-A612BE8B4B00}"/>
              </a:ext>
            </a:extLst>
          </p:cNvPr>
          <p:cNvSpPr txBox="1"/>
          <p:nvPr/>
        </p:nvSpPr>
        <p:spPr>
          <a:xfrm>
            <a:off x="427246" y="4076445"/>
            <a:ext cx="1979029" cy="1446550"/>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050" dirty="0">
                <a:solidFill>
                  <a:srgbClr val="313131"/>
                </a:solidFill>
                <a:latin typeface="Calibri" panose="020F0502020204030204" pitchFamily="34" charset="0"/>
                <a:cs typeface="Calibri" panose="020F0502020204030204" pitchFamily="34" charset="0"/>
              </a:rPr>
              <a:t>Use of new-surplus or refurbished items to reduce costs </a:t>
            </a:r>
          </a:p>
          <a:p>
            <a:pPr marL="203200" indent="-203200">
              <a:spcBef>
                <a:spcPts val="600"/>
              </a:spcBef>
              <a:buSzPct val="100000"/>
              <a:buFont typeface="Arial"/>
              <a:buChar char="•"/>
            </a:pPr>
            <a:r>
              <a:rPr lang="en-US" sz="1050" i="0" dirty="0">
                <a:effectLst/>
                <a:latin typeface="Calibri" panose="020F0502020204030204" pitchFamily="34" charset="0"/>
                <a:ea typeface="Calibri" panose="020F0502020204030204" pitchFamily="34" charset="0"/>
                <a:cs typeface="Calibri" panose="020F0502020204030204" pitchFamily="34" charset="0"/>
              </a:rPr>
              <a:t>300mbps or 500mbps bandwidth plan</a:t>
            </a:r>
          </a:p>
          <a:p>
            <a:pPr marL="171450" indent="-171450">
              <a:spcBef>
                <a:spcPts val="600"/>
              </a:spcBef>
              <a:buSzPct val="100000"/>
              <a:buFont typeface="Arial" panose="020B0604020202020204" pitchFamily="34" charset="0"/>
              <a:buChar char="•"/>
            </a:pPr>
            <a:r>
              <a:rPr lang="en-US" sz="1050" dirty="0">
                <a:latin typeface="Calibri" panose="020F0502020204030204" pitchFamily="34" charset="0"/>
                <a:ea typeface="Calibri" panose="020F0502020204030204" pitchFamily="34" charset="0"/>
                <a:cs typeface="Calibri" panose="020F0502020204030204" pitchFamily="34" charset="0"/>
              </a:rPr>
              <a:t>Guest Wi-Fi </a:t>
            </a:r>
            <a:r>
              <a:rPr lang="en-US" sz="1050" i="0" dirty="0">
                <a:effectLst/>
                <a:latin typeface="Calibri" panose="020F0502020204030204" pitchFamily="34" charset="0"/>
                <a:ea typeface="Calibri" panose="020F0502020204030204" pitchFamily="34" charset="0"/>
                <a:cs typeface="Calibri" panose="020F0502020204030204" pitchFamily="34" charset="0"/>
              </a:rPr>
              <a:t>separately-named, 2.4ghz band, with simple password protection</a:t>
            </a:r>
          </a:p>
        </p:txBody>
      </p:sp>
      <p:sp>
        <p:nvSpPr>
          <p:cNvPr id="144" name="TextBox 143">
            <a:extLst>
              <a:ext uri="{FF2B5EF4-FFF2-40B4-BE49-F238E27FC236}">
                <a16:creationId xmlns:a16="http://schemas.microsoft.com/office/drawing/2014/main" id="{8262F1FB-9152-48A2-BA50-2688FEAB3F46}"/>
              </a:ext>
            </a:extLst>
          </p:cNvPr>
          <p:cNvSpPr txBox="1"/>
          <p:nvPr/>
        </p:nvSpPr>
        <p:spPr>
          <a:xfrm>
            <a:off x="10007633" y="3469154"/>
            <a:ext cx="1556870" cy="492443"/>
          </a:xfrm>
          <a:prstGeom prst="rect">
            <a:avLst/>
          </a:prstGeom>
          <a:noFill/>
        </p:spPr>
        <p:txBody>
          <a:bodyPr wrap="square" lIns="0" tIns="0" rIns="0" bIns="0" rtlCol="0" anchor="t">
            <a:spAutoFit/>
          </a:bodyPr>
          <a:lstStyle/>
          <a:p>
            <a:pPr algn="ctr">
              <a:spcBef>
                <a:spcPts val="600"/>
              </a:spcBef>
            </a:pPr>
            <a:r>
              <a:rPr lang="en-US" sz="1600" b="1">
                <a:solidFill>
                  <a:srgbClr val="313131"/>
                </a:solidFill>
                <a:latin typeface="Calibri"/>
                <a:cs typeface="Calibri"/>
              </a:rPr>
              <a:t>Business Continuity</a:t>
            </a:r>
            <a:endParaRPr lang="en-US"/>
          </a:p>
        </p:txBody>
      </p:sp>
      <p:sp>
        <p:nvSpPr>
          <p:cNvPr id="148" name="TextBox 147">
            <a:extLst>
              <a:ext uri="{FF2B5EF4-FFF2-40B4-BE49-F238E27FC236}">
                <a16:creationId xmlns:a16="http://schemas.microsoft.com/office/drawing/2014/main" id="{ECBFE636-65EC-435D-8E49-87776E31169B}"/>
              </a:ext>
            </a:extLst>
          </p:cNvPr>
          <p:cNvSpPr txBox="1"/>
          <p:nvPr/>
        </p:nvSpPr>
        <p:spPr>
          <a:xfrm>
            <a:off x="2754229" y="3469154"/>
            <a:ext cx="2179442" cy="492443"/>
          </a:xfrm>
          <a:prstGeom prst="rect">
            <a:avLst/>
          </a:prstGeom>
          <a:no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IT Support &amp; Maintenance</a:t>
            </a:r>
          </a:p>
        </p:txBody>
      </p:sp>
      <p:sp>
        <p:nvSpPr>
          <p:cNvPr id="149" name="TextBox 148">
            <a:extLst>
              <a:ext uri="{FF2B5EF4-FFF2-40B4-BE49-F238E27FC236}">
                <a16:creationId xmlns:a16="http://schemas.microsoft.com/office/drawing/2014/main" id="{AE8B52C5-8D8E-48C3-AD74-257956402F40}"/>
              </a:ext>
            </a:extLst>
          </p:cNvPr>
          <p:cNvSpPr txBox="1"/>
          <p:nvPr/>
        </p:nvSpPr>
        <p:spPr>
          <a:xfrm>
            <a:off x="5239164" y="3469154"/>
            <a:ext cx="1817860" cy="492443"/>
          </a:xfrm>
          <a:prstGeom prst="rect">
            <a:avLst/>
          </a:prstGeom>
          <a:no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Software Applications</a:t>
            </a:r>
          </a:p>
        </p:txBody>
      </p:sp>
      <p:sp>
        <p:nvSpPr>
          <p:cNvPr id="150" name="TextBox 149">
            <a:extLst>
              <a:ext uri="{FF2B5EF4-FFF2-40B4-BE49-F238E27FC236}">
                <a16:creationId xmlns:a16="http://schemas.microsoft.com/office/drawing/2014/main" id="{78F71DF2-B363-4255-8759-2AC699B3B374}"/>
              </a:ext>
            </a:extLst>
          </p:cNvPr>
          <p:cNvSpPr txBox="1"/>
          <p:nvPr/>
        </p:nvSpPr>
        <p:spPr>
          <a:xfrm>
            <a:off x="7748548" y="3592265"/>
            <a:ext cx="1662372" cy="246221"/>
          </a:xfrm>
          <a:prstGeom prst="rect">
            <a:avLst/>
          </a:prstGeom>
          <a:no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Hardware</a:t>
            </a:r>
          </a:p>
        </p:txBody>
      </p:sp>
      <p:sp>
        <p:nvSpPr>
          <p:cNvPr id="151" name="TextBox 150">
            <a:extLst>
              <a:ext uri="{FF2B5EF4-FFF2-40B4-BE49-F238E27FC236}">
                <a16:creationId xmlns:a16="http://schemas.microsoft.com/office/drawing/2014/main" id="{9E5F78EE-2FE8-41A9-9BE6-17EC5A074867}"/>
              </a:ext>
            </a:extLst>
          </p:cNvPr>
          <p:cNvSpPr txBox="1"/>
          <p:nvPr/>
        </p:nvSpPr>
        <p:spPr>
          <a:xfrm>
            <a:off x="705916" y="3592265"/>
            <a:ext cx="1662372" cy="246221"/>
          </a:xfrm>
          <a:prstGeom prst="rect">
            <a:avLst/>
          </a:prstGeom>
          <a:noFill/>
        </p:spPr>
        <p:txBody>
          <a:bodyPr wrap="square" lIns="0" tIns="0" rIns="0" bIns="0" rtlCol="0">
            <a:spAutoFit/>
          </a:bodyPr>
          <a:lstStyle/>
          <a:p>
            <a:pPr algn="ctr">
              <a:spcBef>
                <a:spcPts val="600"/>
              </a:spcBef>
              <a:buSzPct val="100000"/>
            </a:pPr>
            <a:r>
              <a:rPr lang="en-US" sz="1600" b="1">
                <a:solidFill>
                  <a:srgbClr val="313131"/>
                </a:solidFill>
                <a:latin typeface="Calibri" panose="020F0502020204030204" pitchFamily="34" charset="0"/>
                <a:cs typeface="Calibri" panose="020F0502020204030204" pitchFamily="34" charset="0"/>
              </a:rPr>
              <a:t>Infrastructure</a:t>
            </a:r>
          </a:p>
        </p:txBody>
      </p:sp>
      <p:cxnSp>
        <p:nvCxnSpPr>
          <p:cNvPr id="230" name="Straight Connector 229">
            <a:extLst>
              <a:ext uri="{FF2B5EF4-FFF2-40B4-BE49-F238E27FC236}">
                <a16:creationId xmlns:a16="http://schemas.microsoft.com/office/drawing/2014/main" id="{E02C6177-EFFC-4A73-A62C-8092CD8F697D}"/>
              </a:ext>
            </a:extLst>
          </p:cNvPr>
          <p:cNvCxnSpPr>
            <a:cxnSpLocks/>
          </p:cNvCxnSpPr>
          <p:nvPr/>
        </p:nvCxnSpPr>
        <p:spPr>
          <a:xfrm flipH="1">
            <a:off x="319975" y="3184894"/>
            <a:ext cx="11462865" cy="20772"/>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4" name="Rectangle 233">
            <a:extLst>
              <a:ext uri="{FF2B5EF4-FFF2-40B4-BE49-F238E27FC236}">
                <a16:creationId xmlns:a16="http://schemas.microsoft.com/office/drawing/2014/main" id="{91C0D340-4489-415D-B31D-3503D9A5B8BC}"/>
              </a:ext>
            </a:extLst>
          </p:cNvPr>
          <p:cNvSpPr/>
          <p:nvPr/>
        </p:nvSpPr>
        <p:spPr bwMode="gray">
          <a:xfrm>
            <a:off x="4010790" y="3017743"/>
            <a:ext cx="4092052" cy="332346"/>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800" b="1">
                <a:latin typeface="Calibri" panose="020F0502020204030204" pitchFamily="34" charset="0"/>
                <a:cs typeface="Calibri" panose="020F0502020204030204" pitchFamily="34" charset="0"/>
              </a:rPr>
              <a:t>Key Observations &amp; Recommendations</a:t>
            </a:r>
          </a:p>
        </p:txBody>
      </p:sp>
      <p:sp>
        <p:nvSpPr>
          <p:cNvPr id="235" name="TextBox 234">
            <a:extLst>
              <a:ext uri="{FF2B5EF4-FFF2-40B4-BE49-F238E27FC236}">
                <a16:creationId xmlns:a16="http://schemas.microsoft.com/office/drawing/2014/main" id="{80DD55DA-DEBE-478D-A6B4-075EAFA74921}"/>
              </a:ext>
            </a:extLst>
          </p:cNvPr>
          <p:cNvSpPr txBox="1"/>
          <p:nvPr/>
        </p:nvSpPr>
        <p:spPr>
          <a:xfrm>
            <a:off x="2742027" y="3999544"/>
            <a:ext cx="2055458" cy="2246769"/>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Utilize checklist and details to find an MSP provider recommended by </a:t>
            </a:r>
            <a:r>
              <a:rPr lang="en-US" sz="1050" b="1">
                <a:solidFill>
                  <a:srgbClr val="313131"/>
                </a:solidFill>
                <a:latin typeface="Calibri" panose="020F0502020204030204" pitchFamily="34" charset="0"/>
                <a:cs typeface="Calibri" panose="020F0502020204030204" pitchFamily="34" charset="0"/>
              </a:rPr>
              <a:t>Apparo</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Weekly cadence of data backups at minimum</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Work with MSP to create IT security guidelines and trainings</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Purchase McAfee Anti-Virus support </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Add security service to website</a:t>
            </a:r>
          </a:p>
          <a:p>
            <a:pPr marL="203200" indent="-203200">
              <a:spcBef>
                <a:spcPts val="600"/>
              </a:spcBef>
              <a:buSzPct val="100000"/>
              <a:buFont typeface="Arial"/>
              <a:buChar char="•"/>
            </a:pPr>
            <a:r>
              <a:rPr lang="en-US" sz="1050" i="0" u="none" strike="noStrike" cap="none">
                <a:solidFill>
                  <a:srgbClr val="313131"/>
                </a:solidFill>
                <a:effectLst/>
                <a:latin typeface="Calibri" panose="020F0502020204030204" pitchFamily="34" charset="0"/>
                <a:cs typeface="Calibri" panose="020F0502020204030204" pitchFamily="34" charset="0"/>
              </a:rPr>
              <a:t>Test firewall quarterly</a:t>
            </a:r>
            <a:endParaRPr lang="en-US" sz="1200" b="0" i="0" u="none" strike="noStrike" cap="none">
              <a:solidFill>
                <a:schemeClr val="dk1"/>
              </a:solidFill>
              <a:effectLst/>
              <a:latin typeface="Calibri" panose="020F0502020204030204" pitchFamily="34" charset="0"/>
              <a:cs typeface="Calibri" panose="020F0502020204030204" pitchFamily="34" charset="0"/>
            </a:endParaRPr>
          </a:p>
        </p:txBody>
      </p:sp>
      <p:sp>
        <p:nvSpPr>
          <p:cNvPr id="236" name="TextBox 235">
            <a:extLst>
              <a:ext uri="{FF2B5EF4-FFF2-40B4-BE49-F238E27FC236}">
                <a16:creationId xmlns:a16="http://schemas.microsoft.com/office/drawing/2014/main" id="{23A91A92-3AA8-4ABE-B2D4-F1E16A7CAFC3}"/>
              </a:ext>
            </a:extLst>
          </p:cNvPr>
          <p:cNvSpPr txBox="1"/>
          <p:nvPr/>
        </p:nvSpPr>
        <p:spPr>
          <a:xfrm>
            <a:off x="5078515" y="4099566"/>
            <a:ext cx="2036559" cy="2008242"/>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Utilize Microsoft Office as the go-forward software integration software application</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Utilize Adobe DC for Teams for PDF solutions</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Utilize Microsoft SharePoint going forward and retire Egnyte subscription</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Maintain CRM memberships unless in-house solution can be created</a:t>
            </a:r>
          </a:p>
        </p:txBody>
      </p:sp>
      <p:sp>
        <p:nvSpPr>
          <p:cNvPr id="237" name="TextBox 236">
            <a:extLst>
              <a:ext uri="{FF2B5EF4-FFF2-40B4-BE49-F238E27FC236}">
                <a16:creationId xmlns:a16="http://schemas.microsoft.com/office/drawing/2014/main" id="{A0FDCE94-6F29-4F50-AE81-C45325013D8B}"/>
              </a:ext>
            </a:extLst>
          </p:cNvPr>
          <p:cNvSpPr txBox="1"/>
          <p:nvPr/>
        </p:nvSpPr>
        <p:spPr>
          <a:xfrm>
            <a:off x="7511211" y="4076445"/>
            <a:ext cx="1662372" cy="1531188"/>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Pair Dell Laptops with a hybrid approach to peripherals &amp; accessories to maximize cost savings</a:t>
            </a:r>
          </a:p>
          <a:p>
            <a:pPr marL="203200" indent="-203200">
              <a:spcBef>
                <a:spcPts val="600"/>
              </a:spcBef>
              <a:buSzPct val="100000"/>
              <a:buFont typeface="Arial"/>
              <a:buChar char="•"/>
            </a:pPr>
            <a:r>
              <a:rPr lang="en-US" sz="1050">
                <a:solidFill>
                  <a:srgbClr val="313131"/>
                </a:solidFill>
                <a:latin typeface="Calibri" panose="020F0502020204030204" pitchFamily="34" charset="0"/>
                <a:cs typeface="Calibri" panose="020F0502020204030204" pitchFamily="34" charset="0"/>
              </a:rPr>
              <a:t>Partner with an MSP to “right-size” copier &amp; VOIP-technology needs and leverage non-profit GPOs to reduce copier costs</a:t>
            </a:r>
          </a:p>
        </p:txBody>
      </p:sp>
      <p:sp>
        <p:nvSpPr>
          <p:cNvPr id="238" name="TextBox 237">
            <a:extLst>
              <a:ext uri="{FF2B5EF4-FFF2-40B4-BE49-F238E27FC236}">
                <a16:creationId xmlns:a16="http://schemas.microsoft.com/office/drawing/2014/main" id="{C3F026D1-908A-478D-9EBA-5356E1BA7A5F}"/>
              </a:ext>
            </a:extLst>
          </p:cNvPr>
          <p:cNvSpPr txBox="1"/>
          <p:nvPr/>
        </p:nvSpPr>
        <p:spPr>
          <a:xfrm>
            <a:off x="9759484" y="4106828"/>
            <a:ext cx="1865572" cy="1208023"/>
          </a:xfrm>
          <a:prstGeom prst="rect">
            <a:avLst/>
          </a:prstGeom>
          <a:noFill/>
        </p:spPr>
        <p:txBody>
          <a:bodyPr wrap="square" lIns="0" tIns="0" rIns="0" bIns="0" rtlCol="0" anchor="t">
            <a:spAutoFit/>
          </a:bodyPr>
          <a:lstStyle/>
          <a:p>
            <a:pPr marL="203200" indent="-203200">
              <a:spcBef>
                <a:spcPts val="600"/>
              </a:spcBef>
              <a:buSzPct val="100000"/>
              <a:buFont typeface="Arial"/>
              <a:buChar char="•"/>
            </a:pPr>
            <a:r>
              <a:rPr lang="en-US" sz="1050">
                <a:solidFill>
                  <a:srgbClr val="313131"/>
                </a:solidFill>
                <a:latin typeface="Calibri"/>
                <a:cs typeface="Calibri"/>
              </a:rPr>
              <a:t>Partner with MSP to develop Disaster Recovery and Business Continuity policies</a:t>
            </a:r>
            <a:endParaRPr lang="en-US" sz="1050">
              <a:solidFill>
                <a:srgbClr val="313131"/>
              </a:solidFill>
              <a:latin typeface="Calibri" panose="020F0502020204030204" pitchFamily="34" charset="0"/>
              <a:cs typeface="Calibri" panose="020F0502020204030204" pitchFamily="34" charset="0"/>
            </a:endParaRPr>
          </a:p>
          <a:p>
            <a:pPr marL="203200" indent="-203200">
              <a:spcBef>
                <a:spcPts val="600"/>
              </a:spcBef>
              <a:buSzPct val="100000"/>
              <a:buFont typeface="Arial"/>
              <a:buChar char="•"/>
            </a:pPr>
            <a:r>
              <a:rPr lang="en-US" sz="1050">
                <a:solidFill>
                  <a:srgbClr val="313131"/>
                </a:solidFill>
                <a:latin typeface="Calibri"/>
                <a:cs typeface="Calibri"/>
              </a:rPr>
              <a:t>Implement a security training policy for both digital and physical threats for all Cain Center staff</a:t>
            </a:r>
          </a:p>
        </p:txBody>
      </p:sp>
      <p:graphicFrame>
        <p:nvGraphicFramePr>
          <p:cNvPr id="44" name="Table 2">
            <a:extLst>
              <a:ext uri="{FF2B5EF4-FFF2-40B4-BE49-F238E27FC236}">
                <a16:creationId xmlns:a16="http://schemas.microsoft.com/office/drawing/2014/main" id="{A3BD4C07-DEF1-41A8-8DC2-CB62665798F7}"/>
              </a:ext>
            </a:extLst>
          </p:cNvPr>
          <p:cNvGraphicFramePr>
            <a:graphicFrameLocks noGrp="1"/>
          </p:cNvGraphicFramePr>
          <p:nvPr>
            <p:extLst>
              <p:ext uri="{D42A27DB-BD31-4B8C-83A1-F6EECF244321}">
                <p14:modId xmlns:p14="http://schemas.microsoft.com/office/powerpoint/2010/main" val="4057257441"/>
              </p:ext>
            </p:extLst>
          </p:nvPr>
        </p:nvGraphicFramePr>
        <p:xfrm>
          <a:off x="395956" y="1024097"/>
          <a:ext cx="11373975" cy="567831"/>
        </p:xfrm>
        <a:graphic>
          <a:graphicData uri="http://schemas.openxmlformats.org/drawingml/2006/table">
            <a:tbl>
              <a:tblPr firstRow="1" bandRow="1">
                <a:tableStyleId>{5C22544A-7EE6-4342-B048-85BDC9FD1C3A}</a:tableStyleId>
              </a:tblPr>
              <a:tblGrid>
                <a:gridCol w="758265">
                  <a:extLst>
                    <a:ext uri="{9D8B030D-6E8A-4147-A177-3AD203B41FA5}">
                      <a16:colId xmlns:a16="http://schemas.microsoft.com/office/drawing/2014/main" val="1064630862"/>
                    </a:ext>
                  </a:extLst>
                </a:gridCol>
                <a:gridCol w="758265">
                  <a:extLst>
                    <a:ext uri="{9D8B030D-6E8A-4147-A177-3AD203B41FA5}">
                      <a16:colId xmlns:a16="http://schemas.microsoft.com/office/drawing/2014/main" val="3034464931"/>
                    </a:ext>
                  </a:extLst>
                </a:gridCol>
                <a:gridCol w="758265">
                  <a:extLst>
                    <a:ext uri="{9D8B030D-6E8A-4147-A177-3AD203B41FA5}">
                      <a16:colId xmlns:a16="http://schemas.microsoft.com/office/drawing/2014/main" val="2942137534"/>
                    </a:ext>
                  </a:extLst>
                </a:gridCol>
                <a:gridCol w="758265">
                  <a:extLst>
                    <a:ext uri="{9D8B030D-6E8A-4147-A177-3AD203B41FA5}">
                      <a16:colId xmlns:a16="http://schemas.microsoft.com/office/drawing/2014/main" val="3938274828"/>
                    </a:ext>
                  </a:extLst>
                </a:gridCol>
                <a:gridCol w="758265">
                  <a:extLst>
                    <a:ext uri="{9D8B030D-6E8A-4147-A177-3AD203B41FA5}">
                      <a16:colId xmlns:a16="http://schemas.microsoft.com/office/drawing/2014/main" val="2216985269"/>
                    </a:ext>
                  </a:extLst>
                </a:gridCol>
                <a:gridCol w="758265">
                  <a:extLst>
                    <a:ext uri="{9D8B030D-6E8A-4147-A177-3AD203B41FA5}">
                      <a16:colId xmlns:a16="http://schemas.microsoft.com/office/drawing/2014/main" val="736598404"/>
                    </a:ext>
                  </a:extLst>
                </a:gridCol>
                <a:gridCol w="758265">
                  <a:extLst>
                    <a:ext uri="{9D8B030D-6E8A-4147-A177-3AD203B41FA5}">
                      <a16:colId xmlns:a16="http://schemas.microsoft.com/office/drawing/2014/main" val="2262424518"/>
                    </a:ext>
                  </a:extLst>
                </a:gridCol>
                <a:gridCol w="758265">
                  <a:extLst>
                    <a:ext uri="{9D8B030D-6E8A-4147-A177-3AD203B41FA5}">
                      <a16:colId xmlns:a16="http://schemas.microsoft.com/office/drawing/2014/main" val="4038042953"/>
                    </a:ext>
                  </a:extLst>
                </a:gridCol>
                <a:gridCol w="758265">
                  <a:extLst>
                    <a:ext uri="{9D8B030D-6E8A-4147-A177-3AD203B41FA5}">
                      <a16:colId xmlns:a16="http://schemas.microsoft.com/office/drawing/2014/main" val="2659124908"/>
                    </a:ext>
                  </a:extLst>
                </a:gridCol>
                <a:gridCol w="758265">
                  <a:extLst>
                    <a:ext uri="{9D8B030D-6E8A-4147-A177-3AD203B41FA5}">
                      <a16:colId xmlns:a16="http://schemas.microsoft.com/office/drawing/2014/main" val="4128286544"/>
                    </a:ext>
                  </a:extLst>
                </a:gridCol>
                <a:gridCol w="758265">
                  <a:extLst>
                    <a:ext uri="{9D8B030D-6E8A-4147-A177-3AD203B41FA5}">
                      <a16:colId xmlns:a16="http://schemas.microsoft.com/office/drawing/2014/main" val="1907156453"/>
                    </a:ext>
                  </a:extLst>
                </a:gridCol>
                <a:gridCol w="758265">
                  <a:extLst>
                    <a:ext uri="{9D8B030D-6E8A-4147-A177-3AD203B41FA5}">
                      <a16:colId xmlns:a16="http://schemas.microsoft.com/office/drawing/2014/main" val="2500014490"/>
                    </a:ext>
                  </a:extLst>
                </a:gridCol>
                <a:gridCol w="758265">
                  <a:extLst>
                    <a:ext uri="{9D8B030D-6E8A-4147-A177-3AD203B41FA5}">
                      <a16:colId xmlns:a16="http://schemas.microsoft.com/office/drawing/2014/main" val="1910688927"/>
                    </a:ext>
                  </a:extLst>
                </a:gridCol>
                <a:gridCol w="758265">
                  <a:extLst>
                    <a:ext uri="{9D8B030D-6E8A-4147-A177-3AD203B41FA5}">
                      <a16:colId xmlns:a16="http://schemas.microsoft.com/office/drawing/2014/main" val="3304253020"/>
                    </a:ext>
                  </a:extLst>
                </a:gridCol>
                <a:gridCol w="758265">
                  <a:extLst>
                    <a:ext uri="{9D8B030D-6E8A-4147-A177-3AD203B41FA5}">
                      <a16:colId xmlns:a16="http://schemas.microsoft.com/office/drawing/2014/main" val="798463627"/>
                    </a:ext>
                  </a:extLst>
                </a:gridCol>
              </a:tblGrid>
              <a:tr h="216190">
                <a:tc gridSpan="12">
                  <a:txBody>
                    <a:bodyPr/>
                    <a:lstStyle/>
                    <a:p>
                      <a:pPr algn="ctr"/>
                      <a:r>
                        <a:rPr lang="en-US" sz="1400">
                          <a:latin typeface="Calibri" panose="020F0502020204030204" pitchFamily="34" charset="0"/>
                          <a:cs typeface="Calibri" panose="020F0502020204030204" pitchFamily="34" charset="0"/>
                        </a:rPr>
                        <a:t>2022</a:t>
                      </a:r>
                    </a:p>
                  </a:txBody>
                  <a:tcPr>
                    <a:solidFill>
                      <a:srgbClr val="86868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lang="en-US" sz="1400">
                          <a:latin typeface="Calibri" panose="020F0502020204030204" pitchFamily="34" charset="0"/>
                          <a:cs typeface="Calibri" panose="020F0502020204030204" pitchFamily="34" charset="0"/>
                        </a:rPr>
                        <a:t>2023</a:t>
                      </a:r>
                    </a:p>
                  </a:txBody>
                  <a:tcPr>
                    <a:solidFill>
                      <a:srgbClr val="86868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626934"/>
                  </a:ext>
                </a:extLst>
              </a:tr>
              <a:tr h="263031">
                <a:tc>
                  <a:txBody>
                    <a:bodyPr/>
                    <a:lstStyle/>
                    <a:p>
                      <a:pPr algn="ctr"/>
                      <a:r>
                        <a:rPr lang="en-US" sz="1100" b="1">
                          <a:solidFill>
                            <a:schemeClr val="bg1"/>
                          </a:solidFill>
                          <a:latin typeface="Calibri" panose="020F0502020204030204" pitchFamily="34" charset="0"/>
                          <a:cs typeface="Calibri" panose="020F0502020204030204" pitchFamily="34" charset="0"/>
                        </a:rPr>
                        <a:t>Jan</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Feb</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Mar</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Apr</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May</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Jun</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Jul</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Aug</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Sept</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Oct</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Nov</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Dec</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Jan</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Feb</a:t>
                      </a:r>
                    </a:p>
                  </a:txBody>
                  <a:tcPr>
                    <a:solidFill>
                      <a:srgbClr val="ABABAB"/>
                    </a:solidFill>
                  </a:tcPr>
                </a:tc>
                <a:tc>
                  <a:txBody>
                    <a:bodyPr/>
                    <a:lstStyle/>
                    <a:p>
                      <a:pPr algn="ctr"/>
                      <a:r>
                        <a:rPr lang="en-US" sz="1100" b="1">
                          <a:solidFill>
                            <a:schemeClr val="bg1"/>
                          </a:solidFill>
                          <a:latin typeface="Calibri" panose="020F0502020204030204" pitchFamily="34" charset="0"/>
                          <a:cs typeface="Calibri" panose="020F0502020204030204" pitchFamily="34" charset="0"/>
                        </a:rPr>
                        <a:t>Mar</a:t>
                      </a:r>
                    </a:p>
                  </a:txBody>
                  <a:tcPr>
                    <a:solidFill>
                      <a:srgbClr val="ABABAB"/>
                    </a:solidFill>
                  </a:tcPr>
                </a:tc>
                <a:extLst>
                  <a:ext uri="{0D108BD9-81ED-4DB2-BD59-A6C34878D82A}">
                    <a16:rowId xmlns:a16="http://schemas.microsoft.com/office/drawing/2014/main" val="980038040"/>
                  </a:ext>
                </a:extLst>
              </a:tr>
            </a:tbl>
          </a:graphicData>
        </a:graphic>
      </p:graphicFrame>
      <p:sp>
        <p:nvSpPr>
          <p:cNvPr id="4" name="Arrow: Pentagon 3">
            <a:extLst>
              <a:ext uri="{FF2B5EF4-FFF2-40B4-BE49-F238E27FC236}">
                <a16:creationId xmlns:a16="http://schemas.microsoft.com/office/drawing/2014/main" id="{4750B6A1-BB57-406D-8803-CB04AF0736AE}"/>
              </a:ext>
            </a:extLst>
          </p:cNvPr>
          <p:cNvSpPr/>
          <p:nvPr/>
        </p:nvSpPr>
        <p:spPr bwMode="gray">
          <a:xfrm>
            <a:off x="1150070" y="1636179"/>
            <a:ext cx="2287722" cy="228600"/>
          </a:xfrm>
          <a:prstGeom prst="homePlat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1</a:t>
            </a:r>
          </a:p>
        </p:txBody>
      </p:sp>
      <p:sp>
        <p:nvSpPr>
          <p:cNvPr id="48" name="Arrow: Pentagon 47">
            <a:extLst>
              <a:ext uri="{FF2B5EF4-FFF2-40B4-BE49-F238E27FC236}">
                <a16:creationId xmlns:a16="http://schemas.microsoft.com/office/drawing/2014/main" id="{34CB62B1-EEC7-4B96-9E03-CDAB854C7EFC}"/>
              </a:ext>
            </a:extLst>
          </p:cNvPr>
          <p:cNvSpPr/>
          <p:nvPr/>
        </p:nvSpPr>
        <p:spPr bwMode="gray">
          <a:xfrm>
            <a:off x="1150070" y="1901240"/>
            <a:ext cx="3034002" cy="228600"/>
          </a:xfrm>
          <a:prstGeom prst="homePlate">
            <a:avLst/>
          </a:prstGeom>
          <a:solidFill>
            <a:schemeClr val="accent2"/>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2</a:t>
            </a:r>
          </a:p>
        </p:txBody>
      </p:sp>
      <p:sp>
        <p:nvSpPr>
          <p:cNvPr id="49" name="Arrow: Pentagon 48">
            <a:extLst>
              <a:ext uri="{FF2B5EF4-FFF2-40B4-BE49-F238E27FC236}">
                <a16:creationId xmlns:a16="http://schemas.microsoft.com/office/drawing/2014/main" id="{D63BB2F2-0872-495B-8D7E-B3E8F1A019B1}"/>
              </a:ext>
            </a:extLst>
          </p:cNvPr>
          <p:cNvSpPr/>
          <p:nvPr/>
        </p:nvSpPr>
        <p:spPr bwMode="gray">
          <a:xfrm>
            <a:off x="3464117" y="2178987"/>
            <a:ext cx="1525289" cy="228600"/>
          </a:xfrm>
          <a:prstGeom prst="homePlate">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3</a:t>
            </a:r>
          </a:p>
        </p:txBody>
      </p:sp>
      <p:sp>
        <p:nvSpPr>
          <p:cNvPr id="50" name="Arrow: Pentagon 49">
            <a:extLst>
              <a:ext uri="{FF2B5EF4-FFF2-40B4-BE49-F238E27FC236}">
                <a16:creationId xmlns:a16="http://schemas.microsoft.com/office/drawing/2014/main" id="{137B53B7-5B22-4941-BAC1-3FC600453C97}"/>
              </a:ext>
            </a:extLst>
          </p:cNvPr>
          <p:cNvSpPr/>
          <p:nvPr/>
        </p:nvSpPr>
        <p:spPr bwMode="gray">
          <a:xfrm>
            <a:off x="3464116" y="2444048"/>
            <a:ext cx="1525289" cy="228600"/>
          </a:xfrm>
          <a:prstGeom prst="homePlate">
            <a:avLst/>
          </a:prstGeom>
          <a:solidFill>
            <a:schemeClr val="accent4"/>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4</a:t>
            </a:r>
          </a:p>
        </p:txBody>
      </p:sp>
      <p:sp>
        <p:nvSpPr>
          <p:cNvPr id="51" name="Arrow: Pentagon 50">
            <a:extLst>
              <a:ext uri="{FF2B5EF4-FFF2-40B4-BE49-F238E27FC236}">
                <a16:creationId xmlns:a16="http://schemas.microsoft.com/office/drawing/2014/main" id="{22F55ACF-FB56-4E11-9AD3-1C5E0A9466C4}"/>
              </a:ext>
            </a:extLst>
          </p:cNvPr>
          <p:cNvSpPr/>
          <p:nvPr/>
        </p:nvSpPr>
        <p:spPr bwMode="gray">
          <a:xfrm>
            <a:off x="3421426" y="2696422"/>
            <a:ext cx="3034002" cy="228600"/>
          </a:xfrm>
          <a:prstGeom prst="homePlate">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5</a:t>
            </a:r>
          </a:p>
        </p:txBody>
      </p:sp>
      <p:sp>
        <p:nvSpPr>
          <p:cNvPr id="2" name="Flowchart: Connector 1">
            <a:extLst>
              <a:ext uri="{FF2B5EF4-FFF2-40B4-BE49-F238E27FC236}">
                <a16:creationId xmlns:a16="http://schemas.microsoft.com/office/drawing/2014/main" id="{A8ED9860-2949-4152-8713-3DDD4220C3F2}"/>
              </a:ext>
            </a:extLst>
          </p:cNvPr>
          <p:cNvSpPr/>
          <p:nvPr/>
        </p:nvSpPr>
        <p:spPr bwMode="gray">
          <a:xfrm>
            <a:off x="439929" y="3559791"/>
            <a:ext cx="348133" cy="306132"/>
          </a:xfrm>
          <a:prstGeom prst="flowChartConnector">
            <a:avLst/>
          </a:prstGeom>
          <a:solidFill>
            <a:schemeClr val="accent1"/>
          </a:solidFill>
          <a:ln w="19050" algn="ctr">
            <a:solidFill>
              <a:schemeClr val="accent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1</a:t>
            </a:r>
          </a:p>
        </p:txBody>
      </p:sp>
      <p:sp>
        <p:nvSpPr>
          <p:cNvPr id="30" name="Flowchart: Connector 29">
            <a:extLst>
              <a:ext uri="{FF2B5EF4-FFF2-40B4-BE49-F238E27FC236}">
                <a16:creationId xmlns:a16="http://schemas.microsoft.com/office/drawing/2014/main" id="{177BE159-EDE9-4A6B-AB39-241913D0A6C0}"/>
              </a:ext>
            </a:extLst>
          </p:cNvPr>
          <p:cNvSpPr/>
          <p:nvPr/>
        </p:nvSpPr>
        <p:spPr bwMode="gray">
          <a:xfrm>
            <a:off x="2787397" y="3557630"/>
            <a:ext cx="348133" cy="306132"/>
          </a:xfrm>
          <a:prstGeom prst="flowChartConnector">
            <a:avLst/>
          </a:prstGeom>
          <a:solidFill>
            <a:schemeClr val="accent2"/>
          </a:solidFill>
          <a:ln w="19050" algn="ctr">
            <a:solidFill>
              <a:schemeClr val="accent2"/>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2</a:t>
            </a:r>
          </a:p>
        </p:txBody>
      </p:sp>
      <p:sp>
        <p:nvSpPr>
          <p:cNvPr id="31" name="Flowchart: Connector 30">
            <a:extLst>
              <a:ext uri="{FF2B5EF4-FFF2-40B4-BE49-F238E27FC236}">
                <a16:creationId xmlns:a16="http://schemas.microsoft.com/office/drawing/2014/main" id="{F0394BE9-85D3-4010-92A4-0216D304CFDB}"/>
              </a:ext>
            </a:extLst>
          </p:cNvPr>
          <p:cNvSpPr/>
          <p:nvPr/>
        </p:nvSpPr>
        <p:spPr bwMode="gray">
          <a:xfrm>
            <a:off x="5168060" y="3568581"/>
            <a:ext cx="348133" cy="306132"/>
          </a:xfrm>
          <a:prstGeom prst="flowChartConnector">
            <a:avLst/>
          </a:prstGeom>
          <a:solidFill>
            <a:schemeClr val="accent3"/>
          </a:solidFill>
          <a:ln w="19050" algn="ctr">
            <a:solidFill>
              <a:schemeClr val="accent3"/>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3</a:t>
            </a:r>
          </a:p>
        </p:txBody>
      </p:sp>
      <p:sp>
        <p:nvSpPr>
          <p:cNvPr id="32" name="Flowchart: Connector 31">
            <a:extLst>
              <a:ext uri="{FF2B5EF4-FFF2-40B4-BE49-F238E27FC236}">
                <a16:creationId xmlns:a16="http://schemas.microsoft.com/office/drawing/2014/main" id="{76024637-FBE1-4484-A349-14F609B8CD76}"/>
              </a:ext>
            </a:extLst>
          </p:cNvPr>
          <p:cNvSpPr/>
          <p:nvPr/>
        </p:nvSpPr>
        <p:spPr bwMode="gray">
          <a:xfrm>
            <a:off x="7526734" y="3568581"/>
            <a:ext cx="348133" cy="306132"/>
          </a:xfrm>
          <a:prstGeom prst="flowChartConnector">
            <a:avLst/>
          </a:prstGeom>
          <a:solidFill>
            <a:schemeClr val="accent4"/>
          </a:solidFill>
          <a:ln w="1905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4</a:t>
            </a:r>
          </a:p>
        </p:txBody>
      </p:sp>
      <p:sp>
        <p:nvSpPr>
          <p:cNvPr id="33" name="Flowchart: Connector 32">
            <a:extLst>
              <a:ext uri="{FF2B5EF4-FFF2-40B4-BE49-F238E27FC236}">
                <a16:creationId xmlns:a16="http://schemas.microsoft.com/office/drawing/2014/main" id="{5AB5DE88-E085-4F28-A0FA-FAB7B88F30C1}"/>
              </a:ext>
            </a:extLst>
          </p:cNvPr>
          <p:cNvSpPr/>
          <p:nvPr/>
        </p:nvSpPr>
        <p:spPr bwMode="gray">
          <a:xfrm>
            <a:off x="9833566" y="3557630"/>
            <a:ext cx="348133" cy="306132"/>
          </a:xfrm>
          <a:prstGeom prst="flowChartConnector">
            <a:avLst/>
          </a:prstGeom>
          <a:solidFill>
            <a:schemeClr val="accent5"/>
          </a:solidFill>
          <a:ln w="19050"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a:solidFill>
                  <a:schemeClr val="bg1"/>
                </a:solidFill>
              </a:rPr>
              <a:t>5</a:t>
            </a:r>
          </a:p>
        </p:txBody>
      </p:sp>
      <p:sp>
        <p:nvSpPr>
          <p:cNvPr id="3" name="TextBox 2">
            <a:extLst>
              <a:ext uri="{FF2B5EF4-FFF2-40B4-BE49-F238E27FC236}">
                <a16:creationId xmlns:a16="http://schemas.microsoft.com/office/drawing/2014/main" id="{09CC3982-0845-4135-9B3E-FF209ED76EB3}"/>
              </a:ext>
            </a:extLst>
          </p:cNvPr>
          <p:cNvSpPr txBox="1"/>
          <p:nvPr/>
        </p:nvSpPr>
        <p:spPr>
          <a:xfrm>
            <a:off x="9173583" y="9813"/>
            <a:ext cx="3018417" cy="869861"/>
          </a:xfrm>
          <a:prstGeom prst="rect">
            <a:avLst/>
          </a:prstGeom>
          <a:noFill/>
        </p:spPr>
        <p:txBody>
          <a:bodyPr wrap="square" lIns="0" tIns="0" rIns="0" bIns="0" rtlCol="0">
            <a:spAutoFit/>
          </a:bodyPr>
          <a:lstStyle/>
          <a:p>
            <a:pPr>
              <a:spcBef>
                <a:spcPts val="600"/>
              </a:spcBef>
              <a:buSzPct val="100000"/>
            </a:pPr>
            <a:r>
              <a:rPr lang="en-US" sz="1100" b="1" dirty="0">
                <a:solidFill>
                  <a:srgbClr val="313131"/>
                </a:solidFill>
              </a:rPr>
              <a:t>Note:</a:t>
            </a:r>
            <a:r>
              <a:rPr lang="en-US" sz="1100" dirty="0">
                <a:solidFill>
                  <a:srgbClr val="313131"/>
                </a:solidFill>
              </a:rPr>
              <a:t> Timeline is illustrative, with emphasis on decision planning; decision-making process would occur over a similar length of time after the start of the Cain Center’s new fiscal year in July 2022.</a:t>
            </a:r>
            <a:endParaRPr lang="en-US" sz="1100" b="1" dirty="0">
              <a:solidFill>
                <a:srgbClr val="313131"/>
              </a:solidFill>
            </a:endParaRPr>
          </a:p>
        </p:txBody>
      </p:sp>
    </p:spTree>
    <p:extLst>
      <p:ext uri="{BB962C8B-B14F-4D97-AF65-F5344CB8AC3E}">
        <p14:creationId xmlns:p14="http://schemas.microsoft.com/office/powerpoint/2010/main" val="22157471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32">
            <a:extLst>
              <a:ext uri="{FF2B5EF4-FFF2-40B4-BE49-F238E27FC236}">
                <a16:creationId xmlns:a16="http://schemas.microsoft.com/office/drawing/2014/main" id="{4D382F83-20D1-4914-83FC-E99C62113C66}"/>
              </a:ext>
            </a:extLst>
          </p:cNvPr>
          <p:cNvGraphicFramePr>
            <a:graphicFrameLocks noGrp="1"/>
          </p:cNvGraphicFramePr>
          <p:nvPr>
            <p:extLst>
              <p:ext uri="{D42A27DB-BD31-4B8C-83A1-F6EECF244321}">
                <p14:modId xmlns:p14="http://schemas.microsoft.com/office/powerpoint/2010/main" val="315261090"/>
              </p:ext>
            </p:extLst>
          </p:nvPr>
        </p:nvGraphicFramePr>
        <p:xfrm>
          <a:off x="158261" y="826476"/>
          <a:ext cx="11936980" cy="5566079"/>
        </p:xfrm>
        <a:graphic>
          <a:graphicData uri="http://schemas.openxmlformats.org/drawingml/2006/table">
            <a:tbl>
              <a:tblPr firstRow="1" bandRow="1"/>
              <a:tblGrid>
                <a:gridCol w="1801810">
                  <a:extLst>
                    <a:ext uri="{9D8B030D-6E8A-4147-A177-3AD203B41FA5}">
                      <a16:colId xmlns:a16="http://schemas.microsoft.com/office/drawing/2014/main" val="20000"/>
                    </a:ext>
                  </a:extLst>
                </a:gridCol>
                <a:gridCol w="675678">
                  <a:extLst>
                    <a:ext uri="{9D8B030D-6E8A-4147-A177-3AD203B41FA5}">
                      <a16:colId xmlns:a16="http://schemas.microsoft.com/office/drawing/2014/main" val="3153778907"/>
                    </a:ext>
                  </a:extLst>
                </a:gridCol>
                <a:gridCol w="675678">
                  <a:extLst>
                    <a:ext uri="{9D8B030D-6E8A-4147-A177-3AD203B41FA5}">
                      <a16:colId xmlns:a16="http://schemas.microsoft.com/office/drawing/2014/main" val="851902399"/>
                    </a:ext>
                  </a:extLst>
                </a:gridCol>
                <a:gridCol w="675678">
                  <a:extLst>
                    <a:ext uri="{9D8B030D-6E8A-4147-A177-3AD203B41FA5}">
                      <a16:colId xmlns:a16="http://schemas.microsoft.com/office/drawing/2014/main" val="2570498614"/>
                    </a:ext>
                  </a:extLst>
                </a:gridCol>
                <a:gridCol w="675678">
                  <a:extLst>
                    <a:ext uri="{9D8B030D-6E8A-4147-A177-3AD203B41FA5}">
                      <a16:colId xmlns:a16="http://schemas.microsoft.com/office/drawing/2014/main" val="153794416"/>
                    </a:ext>
                  </a:extLst>
                </a:gridCol>
                <a:gridCol w="675678">
                  <a:extLst>
                    <a:ext uri="{9D8B030D-6E8A-4147-A177-3AD203B41FA5}">
                      <a16:colId xmlns:a16="http://schemas.microsoft.com/office/drawing/2014/main" val="1934194545"/>
                    </a:ext>
                  </a:extLst>
                </a:gridCol>
                <a:gridCol w="675678">
                  <a:extLst>
                    <a:ext uri="{9D8B030D-6E8A-4147-A177-3AD203B41FA5}">
                      <a16:colId xmlns:a16="http://schemas.microsoft.com/office/drawing/2014/main" val="1449737804"/>
                    </a:ext>
                  </a:extLst>
                </a:gridCol>
                <a:gridCol w="675678">
                  <a:extLst>
                    <a:ext uri="{9D8B030D-6E8A-4147-A177-3AD203B41FA5}">
                      <a16:colId xmlns:a16="http://schemas.microsoft.com/office/drawing/2014/main" val="4248759753"/>
                    </a:ext>
                  </a:extLst>
                </a:gridCol>
                <a:gridCol w="675678">
                  <a:extLst>
                    <a:ext uri="{9D8B030D-6E8A-4147-A177-3AD203B41FA5}">
                      <a16:colId xmlns:a16="http://schemas.microsoft.com/office/drawing/2014/main" val="3465466193"/>
                    </a:ext>
                  </a:extLst>
                </a:gridCol>
                <a:gridCol w="675678">
                  <a:extLst>
                    <a:ext uri="{9D8B030D-6E8A-4147-A177-3AD203B41FA5}">
                      <a16:colId xmlns:a16="http://schemas.microsoft.com/office/drawing/2014/main" val="1300303655"/>
                    </a:ext>
                  </a:extLst>
                </a:gridCol>
                <a:gridCol w="675678">
                  <a:extLst>
                    <a:ext uri="{9D8B030D-6E8A-4147-A177-3AD203B41FA5}">
                      <a16:colId xmlns:a16="http://schemas.microsoft.com/office/drawing/2014/main" val="738948061"/>
                    </a:ext>
                  </a:extLst>
                </a:gridCol>
                <a:gridCol w="675678">
                  <a:extLst>
                    <a:ext uri="{9D8B030D-6E8A-4147-A177-3AD203B41FA5}">
                      <a16:colId xmlns:a16="http://schemas.microsoft.com/office/drawing/2014/main" val="491163327"/>
                    </a:ext>
                  </a:extLst>
                </a:gridCol>
                <a:gridCol w="675678">
                  <a:extLst>
                    <a:ext uri="{9D8B030D-6E8A-4147-A177-3AD203B41FA5}">
                      <a16:colId xmlns:a16="http://schemas.microsoft.com/office/drawing/2014/main" val="3934592734"/>
                    </a:ext>
                  </a:extLst>
                </a:gridCol>
                <a:gridCol w="675678">
                  <a:extLst>
                    <a:ext uri="{9D8B030D-6E8A-4147-A177-3AD203B41FA5}">
                      <a16:colId xmlns:a16="http://schemas.microsoft.com/office/drawing/2014/main" val="1871051590"/>
                    </a:ext>
                  </a:extLst>
                </a:gridCol>
                <a:gridCol w="675678">
                  <a:extLst>
                    <a:ext uri="{9D8B030D-6E8A-4147-A177-3AD203B41FA5}">
                      <a16:colId xmlns:a16="http://schemas.microsoft.com/office/drawing/2014/main" val="908697000"/>
                    </a:ext>
                  </a:extLst>
                </a:gridCol>
                <a:gridCol w="675678">
                  <a:extLst>
                    <a:ext uri="{9D8B030D-6E8A-4147-A177-3AD203B41FA5}">
                      <a16:colId xmlns:a16="http://schemas.microsoft.com/office/drawing/2014/main" val="3324518744"/>
                    </a:ext>
                  </a:extLst>
                </a:gridCol>
              </a:tblGrid>
              <a:tr h="288421">
                <a:tc>
                  <a:txBody>
                    <a:bodyPr/>
                    <a:lstStyle/>
                    <a:p>
                      <a:pPr algn="ctr"/>
                      <a:endParaRPr lang="en-US" sz="600" b="1">
                        <a:solidFill>
                          <a:schemeClr val="bg1"/>
                        </a:solidFill>
                        <a:latin typeface="Calibri" panose="020F0502020204030204" pitchFamily="34" charset="0"/>
                        <a:cs typeface="Calibri" panose="020F0502020204030204" pitchFamily="34" charset="0"/>
                      </a:endParaRPr>
                    </a:p>
                  </a:txBody>
                  <a:tcPr marL="36576" marR="36576" marT="18288" marB="18288" anchor="ctr">
                    <a:lnL w="12700" cmpd="sng">
                      <a:solidFill>
                        <a:sysClr val="window" lastClr="FFFFFF"/>
                      </a:solid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2">
                  <a:txBody>
                    <a:bodyPr/>
                    <a:lstStyle/>
                    <a:p>
                      <a:pPr algn="ctr"/>
                      <a:r>
                        <a:rPr lang="en-US" sz="1200" b="1">
                          <a:solidFill>
                            <a:schemeClr val="bg1"/>
                          </a:solidFill>
                          <a:latin typeface="Calibri"/>
                          <a:cs typeface="Calibri"/>
                        </a:rPr>
                        <a:t>2022</a:t>
                      </a:r>
                    </a:p>
                  </a:txBody>
                  <a:tcPr marL="36576" marR="36576" marT="18288" marB="18288"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3">
                  <a:txBody>
                    <a:bodyPr/>
                    <a:lstStyle/>
                    <a:p>
                      <a:pPr algn="ctr"/>
                      <a:r>
                        <a:rPr lang="en-US" sz="1200" b="1">
                          <a:solidFill>
                            <a:schemeClr val="bg1"/>
                          </a:solidFill>
                          <a:latin typeface="Calibri"/>
                          <a:cs typeface="Calibri"/>
                        </a:rPr>
                        <a:t>2023</a:t>
                      </a:r>
                    </a:p>
                  </a:txBody>
                  <a:tcPr marL="36576" marR="36576" marT="18288" marB="1828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US" sz="1100" b="1">
                        <a:solidFill>
                          <a:schemeClr val="bg1"/>
                        </a:solidFill>
                        <a:latin typeface="+mj-lt"/>
                        <a:cs typeface="Arial" panose="020B0604020202020204" pitchFamily="34" charset="0"/>
                      </a:endParaRPr>
                    </a:p>
                  </a:txBody>
                  <a:tcPr marL="36576" marR="36576"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2433442451"/>
                  </a:ext>
                </a:extLst>
              </a:tr>
              <a:tr h="288421">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endParaRPr lang="en-US" sz="600" b="1">
                        <a:solidFill>
                          <a:schemeClr val="bg1"/>
                        </a:solidFill>
                        <a:latin typeface="Calibri" panose="020F0502020204030204" pitchFamily="34" charset="0"/>
                        <a:cs typeface="Calibri" panose="020F0502020204030204" pitchFamily="34" charset="0"/>
                      </a:endParaRPr>
                    </a:p>
                  </a:txBody>
                  <a:tcPr marL="36576" marR="36576" marT="18288" marB="18288" anchor="ctr">
                    <a:lnL w="12700" cmpd="sng">
                      <a:solidFill>
                        <a:sysClr val="window" lastClr="FFFFFF"/>
                      </a:solid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a:solidFill>
                            <a:schemeClr val="bg1"/>
                          </a:solidFill>
                          <a:latin typeface="Calibri"/>
                          <a:cs typeface="Calibri"/>
                        </a:rPr>
                        <a:t>Jan</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Feb</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Mar</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Apr</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May</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Jun</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Jul</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Aug</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Sep</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Oct</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Nov</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Dec</a:t>
                      </a:r>
                    </a:p>
                  </a:txBody>
                  <a:tcPr marL="36576" marR="36576" marT="18288" marB="18288"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Jan</a:t>
                      </a:r>
                    </a:p>
                  </a:txBody>
                  <a:tcPr marL="36576" marR="36576" marT="18288" marB="1828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Feb</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tc>
                  <a:txBody>
                    <a:bodyPr/>
                    <a:lstStyle/>
                    <a:p>
                      <a:pPr algn="ctr"/>
                      <a:r>
                        <a:rPr lang="en-US" sz="1200" b="1">
                          <a:solidFill>
                            <a:schemeClr val="bg1"/>
                          </a:solidFill>
                          <a:latin typeface="Calibri"/>
                          <a:cs typeface="Calibri"/>
                        </a:rPr>
                        <a:t>Mar</a:t>
                      </a: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3C2"/>
                    </a:solidFill>
                  </a:tcPr>
                </a:tc>
                <a:extLst>
                  <a:ext uri="{0D108BD9-81ED-4DB2-BD59-A6C34878D82A}">
                    <a16:rowId xmlns:a16="http://schemas.microsoft.com/office/drawing/2014/main" val="10001"/>
                  </a:ext>
                </a:extLst>
              </a:tr>
              <a:tr h="647477">
                <a:tc>
                  <a:txBody>
                    <a:bodyPr/>
                    <a:lstStyle/>
                    <a:p>
                      <a:pPr marL="0" marR="0" lvl="0" indent="0" algn="ctr" defTabSz="935816" rtl="0" eaLnBrk="1" fontAlgn="auto" latinLnBrk="0" hangingPunct="1">
                        <a:lnSpc>
                          <a:spcPct val="100000"/>
                        </a:lnSpc>
                        <a:spcBef>
                          <a:spcPts val="0"/>
                        </a:spcBef>
                        <a:spcAft>
                          <a:spcPts val="0"/>
                        </a:spcAft>
                        <a:buClrTx/>
                        <a:buSzTx/>
                        <a:buFontTx/>
                        <a:buNone/>
                        <a:tabLst/>
                        <a:defRPr/>
                      </a:pPr>
                      <a:r>
                        <a:rPr kumimoji="0" lang="en-US" sz="1400" b="1" i="1" u="none" strike="noStrike" kern="1200" cap="none" normalizeH="0" baseline="0">
                          <a:ln>
                            <a:noFill/>
                          </a:ln>
                          <a:solidFill>
                            <a:schemeClr val="tx1"/>
                          </a:solidFill>
                          <a:effectLst/>
                          <a:latin typeface="Calibri"/>
                          <a:ea typeface="+mn-ea"/>
                          <a:cs typeface="Calibri"/>
                        </a:rPr>
                        <a:t>Infrastructure</a:t>
                      </a:r>
                    </a:p>
                  </a:txBody>
                  <a:tcPr marL="36576" marR="36576" marT="18288" marB="14400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EFFAFF"/>
                    </a:solid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133870"/>
                  </a:ext>
                </a:extLst>
              </a:tr>
              <a:tr h="1928446">
                <a:tc>
                  <a:txBody>
                    <a:bodyPr/>
                    <a:lstStyle/>
                    <a:p>
                      <a:pPr marL="0" marR="0" lvl="0" indent="0" algn="ctr" defTabSz="935816" rtl="0" eaLnBrk="1" fontAlgn="auto" latinLnBrk="0" hangingPunct="1">
                        <a:lnSpc>
                          <a:spcPct val="100000"/>
                        </a:lnSpc>
                        <a:spcBef>
                          <a:spcPts val="0"/>
                        </a:spcBef>
                        <a:spcAft>
                          <a:spcPts val="0"/>
                        </a:spcAft>
                        <a:buClrTx/>
                        <a:buSzTx/>
                        <a:buFontTx/>
                        <a:buNone/>
                        <a:tabLst/>
                        <a:defRPr/>
                      </a:pPr>
                      <a:r>
                        <a:rPr kumimoji="0" lang="en-US" sz="1400" b="1" i="1" u="none" strike="noStrike" kern="1200" cap="none" normalizeH="0" baseline="0">
                          <a:ln>
                            <a:noFill/>
                          </a:ln>
                          <a:solidFill>
                            <a:schemeClr val="tx1"/>
                          </a:solidFill>
                          <a:effectLst/>
                          <a:latin typeface="Calibri"/>
                          <a:ea typeface="+mn-ea"/>
                          <a:cs typeface="Calibri"/>
                        </a:rPr>
                        <a:t>IT Support &amp; Maintenance</a:t>
                      </a:r>
                    </a:p>
                  </a:txBody>
                  <a:tcPr marL="36576" marR="36576" marT="18288" marB="144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EFFAFF"/>
                    </a:solid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887956"/>
                  </a:ext>
                </a:extLst>
              </a:tr>
              <a:tr h="994755">
                <a:tc>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400" b="1" i="1" u="none" strike="noStrike" kern="1200" cap="none" normalizeH="0" baseline="0">
                          <a:ln>
                            <a:noFill/>
                          </a:ln>
                          <a:solidFill>
                            <a:schemeClr val="tx1"/>
                          </a:solidFill>
                          <a:effectLst/>
                          <a:latin typeface="Calibri"/>
                          <a:ea typeface="+mn-ea"/>
                          <a:cs typeface="Calibri"/>
                        </a:rPr>
                        <a:t>Software </a:t>
                      </a:r>
                      <a:br>
                        <a:rPr lang="en-US" sz="1400" b="1" i="1" u="none" strike="noStrike" kern="1200" cap="none" normalizeH="0" baseline="0">
                          <a:ln>
                            <a:noFill/>
                          </a:ln>
                          <a:solidFill>
                            <a:srgbClr val="000000"/>
                          </a:solidFill>
                          <a:effectLst/>
                          <a:latin typeface="Calibri"/>
                          <a:ea typeface="+mn-ea"/>
                          <a:cs typeface="Calibri"/>
                        </a:rPr>
                      </a:br>
                      <a:r>
                        <a:rPr kumimoji="0" lang="en-US" sz="1400" b="1" i="1" u="none" strike="noStrike" kern="1200" cap="none" normalizeH="0" baseline="0">
                          <a:ln>
                            <a:noFill/>
                          </a:ln>
                          <a:solidFill>
                            <a:schemeClr val="tx1"/>
                          </a:solidFill>
                          <a:effectLst/>
                          <a:latin typeface="Calibri"/>
                          <a:ea typeface="+mn-ea"/>
                          <a:cs typeface="Calibri"/>
                        </a:rPr>
                        <a:t>Applications</a:t>
                      </a:r>
                    </a:p>
                  </a:txBody>
                  <a:tcPr marL="36576" marR="36576" marT="18288" marB="144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EFFAFF"/>
                    </a:solid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4994838"/>
                  </a:ext>
                </a:extLst>
              </a:tr>
              <a:tr h="376712">
                <a:tc>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400" b="1" i="1" u="none" strike="noStrike" kern="1200" cap="none" normalizeH="0" baseline="0">
                          <a:ln>
                            <a:noFill/>
                          </a:ln>
                          <a:solidFill>
                            <a:schemeClr val="tx1"/>
                          </a:solidFill>
                          <a:effectLst/>
                          <a:latin typeface="Calibri"/>
                          <a:ea typeface="+mn-ea"/>
                          <a:cs typeface="Calibri"/>
                        </a:rPr>
                        <a:t>Hardware</a:t>
                      </a:r>
                    </a:p>
                  </a:txBody>
                  <a:tcPr marL="36576" marR="36576" marT="18288" marB="14400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EFFAFF"/>
                    </a:solid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en-US" sz="60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939423"/>
                  </a:ext>
                </a:extLst>
              </a:tr>
              <a:tr h="1041847">
                <a:tc>
                  <a:txBody>
                    <a:bodyPr/>
                    <a:lstStyle/>
                    <a:p>
                      <a:pPr marL="0" marR="0" lvl="0" indent="0" algn="ctr" rtl="0" eaLnBrk="1" fontAlgn="auto" latinLnBrk="0" hangingPunct="1">
                        <a:lnSpc>
                          <a:spcPct val="100000"/>
                        </a:lnSpc>
                        <a:spcBef>
                          <a:spcPts val="0"/>
                        </a:spcBef>
                        <a:spcAft>
                          <a:spcPts val="0"/>
                        </a:spcAft>
                        <a:buClrTx/>
                        <a:buSzTx/>
                        <a:buFontTx/>
                        <a:buNone/>
                      </a:pPr>
                      <a:r>
                        <a:rPr kumimoji="0" lang="en-US" sz="1400" b="1" i="1" u="none" strike="noStrike" kern="1200" cap="none" normalizeH="0" baseline="0">
                          <a:ln>
                            <a:noFill/>
                          </a:ln>
                          <a:solidFill>
                            <a:schemeClr val="tx1"/>
                          </a:solidFill>
                          <a:effectLst/>
                          <a:latin typeface="Calibri"/>
                          <a:ea typeface="+mn-ea"/>
                          <a:cs typeface="Calibri"/>
                        </a:rPr>
                        <a:t>Technology </a:t>
                      </a:r>
                      <a:br>
                        <a:rPr lang="en-US" sz="1400" b="1" i="1" u="none" strike="noStrike" kern="1200" cap="none" normalizeH="0" baseline="0">
                          <a:ln>
                            <a:noFill/>
                          </a:ln>
                          <a:solidFill>
                            <a:srgbClr val="000000"/>
                          </a:solidFill>
                          <a:effectLst/>
                          <a:latin typeface="Calibri"/>
                          <a:ea typeface="+mn-ea"/>
                          <a:cs typeface="Calibri"/>
                        </a:rPr>
                      </a:br>
                      <a:r>
                        <a:rPr kumimoji="0" lang="en-US" sz="1400" b="1" i="1" u="none" strike="noStrike" kern="1200" cap="none" normalizeH="0" baseline="0">
                          <a:ln>
                            <a:noFill/>
                          </a:ln>
                          <a:solidFill>
                            <a:schemeClr val="tx1"/>
                          </a:solidFill>
                          <a:effectLst/>
                          <a:latin typeface="Calibri"/>
                          <a:ea typeface="+mn-ea"/>
                          <a:cs typeface="Calibri"/>
                        </a:rPr>
                        <a:t>Policies</a:t>
                      </a:r>
                    </a:p>
                  </a:txBody>
                  <a:tcPr marL="36576" marR="36576" marT="18288" marB="144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solidFill>
                      <a:srgbClr val="EFFAFF"/>
                    </a:solidFill>
                  </a:tcPr>
                </a:tc>
                <a:tc gridSpan="15">
                  <a:txBody>
                    <a:bodyPr/>
                    <a:lstStyle/>
                    <a:p>
                      <a:endParaRPr lang="en-US" sz="600" dirty="0">
                        <a:solidFill>
                          <a:schemeClr val="tx1"/>
                        </a:solidFill>
                        <a:latin typeface="Calibri" panose="020F0502020204030204" pitchFamily="34" charset="0"/>
                        <a:cs typeface="Calibri" panose="020F050202020403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sz="500">
                        <a:solidFill>
                          <a:schemeClr val="tx1"/>
                        </a:solidFill>
                        <a:latin typeface="Arial" panose="020B0604020202020204" pitchFamily="34" charset="0"/>
                        <a:cs typeface="Arial" panose="020B0604020202020204" pitchFamily="34" charset="0"/>
                      </a:endParaRPr>
                    </a:p>
                  </a:txBody>
                  <a:tcPr marL="36576" marR="36576" marT="18288" marB="18288"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6575893"/>
                  </a:ext>
                </a:extLst>
              </a:tr>
            </a:tbl>
          </a:graphicData>
        </a:graphic>
      </p:graphicFrame>
      <p:sp>
        <p:nvSpPr>
          <p:cNvPr id="101" name="Arrow: Pentagon 100">
            <a:extLst>
              <a:ext uri="{FF2B5EF4-FFF2-40B4-BE49-F238E27FC236}">
                <a16:creationId xmlns:a16="http://schemas.microsoft.com/office/drawing/2014/main" id="{5F3D4C98-BA93-4358-895E-CFE9EDAF7654}"/>
              </a:ext>
            </a:extLst>
          </p:cNvPr>
          <p:cNvSpPr/>
          <p:nvPr/>
        </p:nvSpPr>
        <p:spPr>
          <a:xfrm>
            <a:off x="2887542" y="1429689"/>
            <a:ext cx="1599530" cy="257360"/>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Network Design Phase</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E419CC66-8E83-47CD-84EB-C7CF4053BD20}"/>
              </a:ext>
            </a:extLst>
          </p:cNvPr>
          <p:cNvSpPr txBox="1"/>
          <p:nvPr/>
        </p:nvSpPr>
        <p:spPr>
          <a:xfrm>
            <a:off x="4722402" y="1447274"/>
            <a:ext cx="6145941" cy="218521"/>
          </a:xfrm>
          <a:prstGeom prst="rect">
            <a:avLst/>
          </a:prstGeom>
          <a:noFill/>
        </p:spPr>
        <p:txBody>
          <a:bodyPr wrap="square" rtlCol="0">
            <a:spAutoFit/>
          </a:bodyPr>
          <a:lstStyle/>
          <a:p>
            <a:pPr>
              <a:lnSpc>
                <a:spcPct val="80000"/>
              </a:lnSpc>
            </a:pPr>
            <a:r>
              <a:rPr lang="en-US" sz="1000" b="1" i="1">
                <a:latin typeface="Calibri" panose="020F0502020204030204" pitchFamily="34" charset="0"/>
                <a:cs typeface="Calibri" panose="020F0502020204030204" pitchFamily="34" charset="0"/>
              </a:rPr>
              <a:t>Network equipment purchased with MSP input and installation &amp; calibration expected to last until Q3 2022</a:t>
            </a:r>
          </a:p>
        </p:txBody>
      </p:sp>
      <p:sp>
        <p:nvSpPr>
          <p:cNvPr id="69" name="Star: 5 Points 68">
            <a:extLst>
              <a:ext uri="{FF2B5EF4-FFF2-40B4-BE49-F238E27FC236}">
                <a16:creationId xmlns:a16="http://schemas.microsoft.com/office/drawing/2014/main" id="{2D47D707-5AE6-4DB3-8C67-CFCF6FB4473F}"/>
              </a:ext>
            </a:extLst>
          </p:cNvPr>
          <p:cNvSpPr>
            <a:spLocks noChangeAspect="1"/>
          </p:cNvSpPr>
          <p:nvPr/>
        </p:nvSpPr>
        <p:spPr>
          <a:xfrm>
            <a:off x="4497950" y="1447274"/>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0" name="Arrow: Pentagon 39">
            <a:extLst>
              <a:ext uri="{FF2B5EF4-FFF2-40B4-BE49-F238E27FC236}">
                <a16:creationId xmlns:a16="http://schemas.microsoft.com/office/drawing/2014/main" id="{BF6326AF-5802-4317-8B77-7EBB07177400}"/>
              </a:ext>
            </a:extLst>
          </p:cNvPr>
          <p:cNvSpPr/>
          <p:nvPr/>
        </p:nvSpPr>
        <p:spPr>
          <a:xfrm>
            <a:off x="2887542" y="1725126"/>
            <a:ext cx="1350024" cy="292504"/>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Bandwidth Selection &amp; Guest Wi-Fi</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2" name="Star: 5 Points 41">
            <a:extLst>
              <a:ext uri="{FF2B5EF4-FFF2-40B4-BE49-F238E27FC236}">
                <a16:creationId xmlns:a16="http://schemas.microsoft.com/office/drawing/2014/main" id="{793F7CBB-A8ED-4769-A5E5-B3E8DDFC8FE7}"/>
              </a:ext>
            </a:extLst>
          </p:cNvPr>
          <p:cNvSpPr>
            <a:spLocks noChangeAspect="1"/>
          </p:cNvSpPr>
          <p:nvPr/>
        </p:nvSpPr>
        <p:spPr>
          <a:xfrm>
            <a:off x="4237566" y="1760295"/>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04880E09-FB1A-4874-B6F8-C8D543E460C9}"/>
              </a:ext>
            </a:extLst>
          </p:cNvPr>
          <p:cNvSpPr txBox="1"/>
          <p:nvPr/>
        </p:nvSpPr>
        <p:spPr>
          <a:xfrm>
            <a:off x="4450016" y="1760295"/>
            <a:ext cx="7995113" cy="218521"/>
          </a:xfrm>
          <a:prstGeom prst="rect">
            <a:avLst/>
          </a:prstGeom>
          <a:noFill/>
        </p:spPr>
        <p:txBody>
          <a:bodyPr wrap="square" rtlCol="0">
            <a:spAutoFit/>
          </a:bodyPr>
          <a:lstStyle/>
          <a:p>
            <a:pPr>
              <a:lnSpc>
                <a:spcPct val="80000"/>
              </a:lnSpc>
            </a:pPr>
            <a:r>
              <a:rPr lang="en-US" sz="1000" b="1" i="1">
                <a:latin typeface="Calibri" panose="020F0502020204030204" pitchFamily="34" charset="0"/>
                <a:cs typeface="Calibri" panose="020F0502020204030204" pitchFamily="34" charset="0"/>
              </a:rPr>
              <a:t>Cain Center selects desired bandwidth speeds, entering contract with ISP &amp; discusses capacity to control Guest Wi-Fi offers with ISP/MSP</a:t>
            </a:r>
          </a:p>
        </p:txBody>
      </p:sp>
      <p:sp>
        <p:nvSpPr>
          <p:cNvPr id="46" name="Arrow: Pentagon 45">
            <a:extLst>
              <a:ext uri="{FF2B5EF4-FFF2-40B4-BE49-F238E27FC236}">
                <a16:creationId xmlns:a16="http://schemas.microsoft.com/office/drawing/2014/main" id="{6C09EBDD-A2F9-4D29-B79F-9C8750D481CA}"/>
              </a:ext>
            </a:extLst>
          </p:cNvPr>
          <p:cNvSpPr/>
          <p:nvPr/>
        </p:nvSpPr>
        <p:spPr>
          <a:xfrm>
            <a:off x="3047879" y="2080182"/>
            <a:ext cx="1448469" cy="560274"/>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950" b="1">
                <a:solidFill>
                  <a:srgbClr val="FFFFFF"/>
                </a:solidFill>
                <a:latin typeface="Calibri"/>
                <a:cs typeface="Calibri"/>
              </a:rPr>
              <a:t>MSP Identification, Offering Discussion, Contract Signing, and Service Delivery</a:t>
            </a:r>
            <a:endParaRPr kumimoji="0" lang="en-US" sz="950" b="1" i="0" u="none" strike="noStrike" kern="1200" cap="none" spc="0" normalizeH="0" baseline="0" noProof="0">
              <a:ln>
                <a:noFill/>
              </a:ln>
              <a:solidFill>
                <a:srgbClr val="FFFFFF"/>
              </a:solidFill>
              <a:effectLst/>
              <a:uLnTx/>
              <a:uFillTx/>
              <a:latin typeface="Calibri"/>
              <a:cs typeface="Calibri"/>
            </a:endParaRPr>
          </a:p>
        </p:txBody>
      </p:sp>
      <p:sp>
        <p:nvSpPr>
          <p:cNvPr id="51" name="Star: 5 Points 50">
            <a:extLst>
              <a:ext uri="{FF2B5EF4-FFF2-40B4-BE49-F238E27FC236}">
                <a16:creationId xmlns:a16="http://schemas.microsoft.com/office/drawing/2014/main" id="{BDFD02D2-AFE6-4F50-9E4E-3351321C1994}"/>
              </a:ext>
            </a:extLst>
          </p:cNvPr>
          <p:cNvSpPr>
            <a:spLocks noChangeAspect="1"/>
          </p:cNvSpPr>
          <p:nvPr/>
        </p:nvSpPr>
        <p:spPr>
          <a:xfrm>
            <a:off x="4552003" y="2238444"/>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093AC003-8549-4F5A-B6B8-AFB1B6B8CE98}"/>
              </a:ext>
            </a:extLst>
          </p:cNvPr>
          <p:cNvSpPr txBox="1"/>
          <p:nvPr/>
        </p:nvSpPr>
        <p:spPr>
          <a:xfrm>
            <a:off x="4837972" y="2179829"/>
            <a:ext cx="7203806" cy="338554"/>
          </a:xfrm>
          <a:prstGeom prst="rect">
            <a:avLst/>
          </a:prstGeom>
          <a:noFill/>
        </p:spPr>
        <p:txBody>
          <a:bodyPr wrap="square" lIns="91440" tIns="45720" rIns="91440" bIns="45720" rtlCol="0" anchor="t">
            <a:spAutoFit/>
          </a:bodyPr>
          <a:lstStyle/>
          <a:p>
            <a:pPr>
              <a:lnSpc>
                <a:spcPct val="80000"/>
              </a:lnSpc>
            </a:pPr>
            <a:r>
              <a:rPr lang="en-US" sz="1000" b="1" i="1">
                <a:latin typeface="Calibri"/>
                <a:cs typeface="Calibri"/>
              </a:rPr>
              <a:t>Cain Center selects &amp; partners with an MSP to review Network designs, Software &amp; Hardware recommendations, </a:t>
            </a:r>
            <a:br>
              <a:rPr lang="en-US" sz="1000" b="1" i="1">
                <a:latin typeface="Calibri"/>
                <a:cs typeface="Calibri"/>
              </a:rPr>
            </a:br>
            <a:r>
              <a:rPr lang="en-US" sz="1000" b="1" i="1">
                <a:latin typeface="Calibri"/>
                <a:cs typeface="Calibri"/>
              </a:rPr>
              <a:t>as well as discuss additional offerings/policies/trainings</a:t>
            </a:r>
          </a:p>
        </p:txBody>
      </p:sp>
      <p:sp>
        <p:nvSpPr>
          <p:cNvPr id="58" name="Arrow: Pentagon 57">
            <a:extLst>
              <a:ext uri="{FF2B5EF4-FFF2-40B4-BE49-F238E27FC236}">
                <a16:creationId xmlns:a16="http://schemas.microsoft.com/office/drawing/2014/main" id="{1475B558-B413-49C1-87C6-6AC39A52ABDA}"/>
              </a:ext>
            </a:extLst>
          </p:cNvPr>
          <p:cNvSpPr/>
          <p:nvPr/>
        </p:nvSpPr>
        <p:spPr>
          <a:xfrm>
            <a:off x="4163755" y="2658300"/>
            <a:ext cx="1344163" cy="292504"/>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Data Backup Recommendations</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59" name="Arrow: Pentagon 58">
            <a:extLst>
              <a:ext uri="{FF2B5EF4-FFF2-40B4-BE49-F238E27FC236}">
                <a16:creationId xmlns:a16="http://schemas.microsoft.com/office/drawing/2014/main" id="{B6D2A428-B35B-46A1-A5DD-98AACD0DBB96}"/>
              </a:ext>
            </a:extLst>
          </p:cNvPr>
          <p:cNvSpPr/>
          <p:nvPr/>
        </p:nvSpPr>
        <p:spPr>
          <a:xfrm>
            <a:off x="4161049" y="2983834"/>
            <a:ext cx="1350024" cy="292504"/>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Staff Security Training/Cloud VPN </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61" name="Arrow: Pentagon 60">
            <a:extLst>
              <a:ext uri="{FF2B5EF4-FFF2-40B4-BE49-F238E27FC236}">
                <a16:creationId xmlns:a16="http://schemas.microsoft.com/office/drawing/2014/main" id="{A8E66CD2-A37F-479D-83C2-794504292236}"/>
              </a:ext>
            </a:extLst>
          </p:cNvPr>
          <p:cNvSpPr/>
          <p:nvPr/>
        </p:nvSpPr>
        <p:spPr>
          <a:xfrm>
            <a:off x="4161049" y="3309368"/>
            <a:ext cx="1350024" cy="310088"/>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a:cs typeface="Calibri"/>
              </a:rPr>
              <a:t>Anti-Virus Selection</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72" name="Star: 5 Points 71">
            <a:extLst>
              <a:ext uri="{FF2B5EF4-FFF2-40B4-BE49-F238E27FC236}">
                <a16:creationId xmlns:a16="http://schemas.microsoft.com/office/drawing/2014/main" id="{21C953F8-C219-4719-842A-AE02208A9FE6}"/>
              </a:ext>
            </a:extLst>
          </p:cNvPr>
          <p:cNvSpPr>
            <a:spLocks noChangeAspect="1"/>
          </p:cNvSpPr>
          <p:nvPr/>
        </p:nvSpPr>
        <p:spPr>
          <a:xfrm>
            <a:off x="5561789" y="2693469"/>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73" name="TextBox 72">
            <a:extLst>
              <a:ext uri="{FF2B5EF4-FFF2-40B4-BE49-F238E27FC236}">
                <a16:creationId xmlns:a16="http://schemas.microsoft.com/office/drawing/2014/main" id="{9E407FF2-2DE5-49F9-BD0D-5ED29AA777BD}"/>
              </a:ext>
            </a:extLst>
          </p:cNvPr>
          <p:cNvSpPr txBox="1"/>
          <p:nvPr/>
        </p:nvSpPr>
        <p:spPr>
          <a:xfrm>
            <a:off x="5774242" y="2693469"/>
            <a:ext cx="5870588" cy="218521"/>
          </a:xfrm>
          <a:prstGeom prst="rect">
            <a:avLst/>
          </a:prstGeom>
          <a:noFill/>
        </p:spPr>
        <p:txBody>
          <a:bodyPr wrap="square" rtlCol="0">
            <a:spAutoFit/>
          </a:bodyPr>
          <a:lstStyle/>
          <a:p>
            <a:pPr>
              <a:lnSpc>
                <a:spcPct val="80000"/>
              </a:lnSpc>
            </a:pPr>
            <a:r>
              <a:rPr lang="en-US" sz="1000" b="1" i="1">
                <a:latin typeface="Calibri" panose="020F0502020204030204" pitchFamily="34" charset="0"/>
                <a:cs typeface="Calibri" panose="020F0502020204030204" pitchFamily="34" charset="0"/>
              </a:rPr>
              <a:t>Cain Center discusses and aligns on an appropriate methodology for regular data backups with the MSP</a:t>
            </a:r>
          </a:p>
        </p:txBody>
      </p:sp>
      <p:sp>
        <p:nvSpPr>
          <p:cNvPr id="74" name="Star: 5 Points 73">
            <a:extLst>
              <a:ext uri="{FF2B5EF4-FFF2-40B4-BE49-F238E27FC236}">
                <a16:creationId xmlns:a16="http://schemas.microsoft.com/office/drawing/2014/main" id="{C3F2AEBF-EF4E-4B8D-8147-8605C708E026}"/>
              </a:ext>
            </a:extLst>
          </p:cNvPr>
          <p:cNvSpPr>
            <a:spLocks noChangeAspect="1"/>
          </p:cNvSpPr>
          <p:nvPr/>
        </p:nvSpPr>
        <p:spPr>
          <a:xfrm>
            <a:off x="5566027" y="3021934"/>
            <a:ext cx="236175"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4511F643-1851-45D2-88D6-8EF186BE0E43}"/>
              </a:ext>
            </a:extLst>
          </p:cNvPr>
          <p:cNvSpPr txBox="1"/>
          <p:nvPr/>
        </p:nvSpPr>
        <p:spPr>
          <a:xfrm>
            <a:off x="5774241" y="3021934"/>
            <a:ext cx="6031978" cy="218521"/>
          </a:xfrm>
          <a:prstGeom prst="rect">
            <a:avLst/>
          </a:prstGeom>
          <a:noFill/>
        </p:spPr>
        <p:txBody>
          <a:bodyPr wrap="square" rtlCol="0">
            <a:spAutoFit/>
          </a:bodyPr>
          <a:lstStyle/>
          <a:p>
            <a:pPr>
              <a:lnSpc>
                <a:spcPct val="80000"/>
              </a:lnSpc>
            </a:pPr>
            <a:r>
              <a:rPr lang="en-US" sz="1000" b="1" i="1">
                <a:latin typeface="Calibri" panose="020F0502020204030204" pitchFamily="34" charset="0"/>
                <a:cs typeface="Calibri" panose="020F0502020204030204" pitchFamily="34" charset="0"/>
              </a:rPr>
              <a:t>Cain Center discusses and aligns on an appropriate Staff Security trainings &amp; VPN applicability with the MSP</a:t>
            </a:r>
          </a:p>
        </p:txBody>
      </p:sp>
      <p:sp>
        <p:nvSpPr>
          <p:cNvPr id="76" name="Star: 5 Points 75">
            <a:extLst>
              <a:ext uri="{FF2B5EF4-FFF2-40B4-BE49-F238E27FC236}">
                <a16:creationId xmlns:a16="http://schemas.microsoft.com/office/drawing/2014/main" id="{E3F653B2-C9FA-4BF3-83E2-77E93A8EF114}"/>
              </a:ext>
            </a:extLst>
          </p:cNvPr>
          <p:cNvSpPr>
            <a:spLocks noChangeAspect="1"/>
          </p:cNvSpPr>
          <p:nvPr/>
        </p:nvSpPr>
        <p:spPr>
          <a:xfrm>
            <a:off x="5566027" y="3353330"/>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7404D5EE-423D-40CC-A95D-FDCB8F82A1DB}"/>
              </a:ext>
            </a:extLst>
          </p:cNvPr>
          <p:cNvSpPr txBox="1"/>
          <p:nvPr/>
        </p:nvSpPr>
        <p:spPr>
          <a:xfrm>
            <a:off x="5784619" y="3353330"/>
            <a:ext cx="6027462" cy="218521"/>
          </a:xfrm>
          <a:prstGeom prst="rect">
            <a:avLst/>
          </a:prstGeom>
          <a:noFill/>
        </p:spPr>
        <p:txBody>
          <a:bodyPr wrap="square" rtlCol="0">
            <a:spAutoFit/>
          </a:bodyPr>
          <a:lstStyle/>
          <a:p>
            <a:pPr>
              <a:lnSpc>
                <a:spcPct val="80000"/>
              </a:lnSpc>
            </a:pPr>
            <a:r>
              <a:rPr lang="en-US" sz="1000" b="1" i="1">
                <a:latin typeface="Calibri" panose="020F0502020204030204" pitchFamily="34" charset="0"/>
                <a:cs typeface="Calibri" panose="020F0502020204030204" pitchFamily="34" charset="0"/>
              </a:rPr>
              <a:t>Cain Center discusses and aligns on an appropriate Anti-Virus software selection based on MSP discussion</a:t>
            </a:r>
          </a:p>
        </p:txBody>
      </p:sp>
      <p:sp>
        <p:nvSpPr>
          <p:cNvPr id="78" name="Arrow: Pentagon 77">
            <a:extLst>
              <a:ext uri="{FF2B5EF4-FFF2-40B4-BE49-F238E27FC236}">
                <a16:creationId xmlns:a16="http://schemas.microsoft.com/office/drawing/2014/main" id="{B176284F-697F-4D0A-8B78-8AA221200E28}"/>
              </a:ext>
            </a:extLst>
          </p:cNvPr>
          <p:cNvSpPr/>
          <p:nvPr/>
        </p:nvSpPr>
        <p:spPr>
          <a:xfrm>
            <a:off x="4167989" y="3652486"/>
            <a:ext cx="1350024" cy="292504"/>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Firewall Testing</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79" name="Star: 5 Points 78">
            <a:extLst>
              <a:ext uri="{FF2B5EF4-FFF2-40B4-BE49-F238E27FC236}">
                <a16:creationId xmlns:a16="http://schemas.microsoft.com/office/drawing/2014/main" id="{C6B2149B-9AA3-4ED4-A9DF-D7E06480BEC2}"/>
              </a:ext>
            </a:extLst>
          </p:cNvPr>
          <p:cNvSpPr>
            <a:spLocks noChangeAspect="1"/>
          </p:cNvSpPr>
          <p:nvPr/>
        </p:nvSpPr>
        <p:spPr>
          <a:xfrm>
            <a:off x="5567884" y="3690586"/>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7EE8613B-7CE1-424D-A281-194E46C7ADE5}"/>
              </a:ext>
            </a:extLst>
          </p:cNvPr>
          <p:cNvSpPr txBox="1"/>
          <p:nvPr/>
        </p:nvSpPr>
        <p:spPr>
          <a:xfrm>
            <a:off x="5784617" y="3629040"/>
            <a:ext cx="6252745" cy="341632"/>
          </a:xfrm>
          <a:prstGeom prst="rect">
            <a:avLst/>
          </a:prstGeom>
          <a:noFill/>
        </p:spPr>
        <p:txBody>
          <a:bodyPr wrap="square" lIns="91440" tIns="45720" rIns="91440" bIns="45720" rtlCol="0" anchor="t">
            <a:spAutoFit/>
          </a:bodyPr>
          <a:lstStyle/>
          <a:p>
            <a:pPr>
              <a:lnSpc>
                <a:spcPct val="80000"/>
              </a:lnSpc>
            </a:pPr>
            <a:r>
              <a:rPr lang="en-US" sz="1000" b="1" i="1">
                <a:latin typeface="Calibri"/>
                <a:cs typeface="Calibri"/>
              </a:rPr>
              <a:t>Cain Center aligns with MSP on appropriate cadence of firewall testing (quarterly, etc.),</a:t>
            </a:r>
            <a:br>
              <a:rPr lang="en-US" sz="1000" b="1" i="1">
                <a:latin typeface="Calibri"/>
                <a:cs typeface="Calibri"/>
              </a:rPr>
            </a:br>
            <a:r>
              <a:rPr lang="en-US" sz="1000" b="1" i="1">
                <a:latin typeface="Calibri"/>
                <a:cs typeface="Calibri"/>
              </a:rPr>
              <a:t>as well as additional website protection recommendations (would repeat monthly/quarterly/etc.)</a:t>
            </a:r>
          </a:p>
        </p:txBody>
      </p:sp>
      <p:sp>
        <p:nvSpPr>
          <p:cNvPr id="81" name="Arrow: Pentagon 80">
            <a:extLst>
              <a:ext uri="{FF2B5EF4-FFF2-40B4-BE49-F238E27FC236}">
                <a16:creationId xmlns:a16="http://schemas.microsoft.com/office/drawing/2014/main" id="{1BD350F3-78AF-4395-8040-06261B8D06F0}"/>
              </a:ext>
            </a:extLst>
          </p:cNvPr>
          <p:cNvSpPr/>
          <p:nvPr/>
        </p:nvSpPr>
        <p:spPr>
          <a:xfrm>
            <a:off x="4644665" y="4031076"/>
            <a:ext cx="1350024" cy="595209"/>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defTabSz="914400" fontAlgn="base">
              <a:spcBef>
                <a:spcPct val="0"/>
              </a:spcBef>
              <a:spcAft>
                <a:spcPct val="0"/>
              </a:spcAft>
              <a:defRPr/>
            </a:pPr>
            <a:r>
              <a:rPr lang="en-US" sz="1000" b="1" dirty="0">
                <a:solidFill>
                  <a:srgbClr val="FFFFFF"/>
                </a:solidFill>
                <a:latin typeface="Calibri"/>
                <a:cs typeface="Calibri"/>
              </a:rPr>
              <a:t>Software Program (Office Suite </a:t>
            </a:r>
            <a:br>
              <a:rPr lang="en-US" sz="1000" b="1" dirty="0">
                <a:solidFill>
                  <a:srgbClr val="FFFFFF"/>
                </a:solidFill>
                <a:latin typeface="Calibri"/>
                <a:cs typeface="Calibri"/>
              </a:rPr>
            </a:br>
            <a:r>
              <a:rPr lang="en-US" sz="1000" b="1" dirty="0">
                <a:solidFill>
                  <a:srgbClr val="FFFFFF"/>
                </a:solidFill>
                <a:latin typeface="Calibri"/>
                <a:cs typeface="Calibri"/>
              </a:rPr>
              <a:t>&amp; Supporting Software)</a:t>
            </a:r>
            <a:endParaRPr kumimoji="0" lang="en-US" sz="1000" b="1" i="0" u="none" strike="noStrike" kern="1200" cap="none" spc="0" normalizeH="0" baseline="0" noProof="0" dirty="0">
              <a:ln>
                <a:noFill/>
              </a:ln>
              <a:solidFill>
                <a:srgbClr val="FFFFFF"/>
              </a:solidFill>
              <a:effectLst/>
              <a:uLnTx/>
              <a:uFillTx/>
              <a:latin typeface="Calibri"/>
              <a:cs typeface="Calibri"/>
            </a:endParaRPr>
          </a:p>
        </p:txBody>
      </p:sp>
      <p:sp>
        <p:nvSpPr>
          <p:cNvPr id="82" name="Star: 5 Points 81">
            <a:extLst>
              <a:ext uri="{FF2B5EF4-FFF2-40B4-BE49-F238E27FC236}">
                <a16:creationId xmlns:a16="http://schemas.microsoft.com/office/drawing/2014/main" id="{8EA9E543-DCFB-4E0C-8073-5CDD08FC12CF}"/>
              </a:ext>
            </a:extLst>
          </p:cNvPr>
          <p:cNvSpPr>
            <a:spLocks noChangeAspect="1"/>
          </p:cNvSpPr>
          <p:nvPr/>
        </p:nvSpPr>
        <p:spPr>
          <a:xfrm>
            <a:off x="6170742" y="4197478"/>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D56F0755-B129-4148-B580-4CD1BA5EC218}"/>
              </a:ext>
            </a:extLst>
          </p:cNvPr>
          <p:cNvSpPr txBox="1"/>
          <p:nvPr/>
        </p:nvSpPr>
        <p:spPr>
          <a:xfrm>
            <a:off x="6389333" y="4135932"/>
            <a:ext cx="6520774" cy="338554"/>
          </a:xfrm>
          <a:prstGeom prst="rect">
            <a:avLst/>
          </a:prstGeom>
          <a:noFill/>
        </p:spPr>
        <p:txBody>
          <a:bodyPr wrap="square" lIns="91440" tIns="45720" rIns="91440" bIns="45720" rtlCol="0" anchor="t">
            <a:spAutoFit/>
          </a:bodyPr>
          <a:lstStyle/>
          <a:p>
            <a:pPr>
              <a:lnSpc>
                <a:spcPct val="80000"/>
              </a:lnSpc>
            </a:pPr>
            <a:r>
              <a:rPr lang="en-US" sz="1000" b="1" i="1">
                <a:latin typeface="Calibri"/>
                <a:cs typeface="Calibri"/>
              </a:rPr>
              <a:t>Cain Center aligns with MSP on recommended daily software (Office Suite) and supporting software </a:t>
            </a:r>
            <a:br>
              <a:rPr lang="en-US" sz="1000" b="1" i="1">
                <a:latin typeface="Calibri"/>
                <a:cs typeface="Calibri"/>
              </a:rPr>
            </a:br>
            <a:r>
              <a:rPr lang="en-US" sz="1000" b="1" i="1">
                <a:latin typeface="Calibri"/>
                <a:cs typeface="Calibri"/>
              </a:rPr>
              <a:t>(PDF reader, etc.) for purchase &amp; implementation </a:t>
            </a:r>
            <a:endParaRPr lang="en-US" sz="1000" b="1" i="1">
              <a:latin typeface="Calibri" panose="020F0502020204030204" pitchFamily="34" charset="0"/>
              <a:cs typeface="Calibri" panose="020F0502020204030204" pitchFamily="34" charset="0"/>
            </a:endParaRPr>
          </a:p>
        </p:txBody>
      </p:sp>
      <p:sp>
        <p:nvSpPr>
          <p:cNvPr id="84" name="Arrow: Pentagon 83">
            <a:extLst>
              <a:ext uri="{FF2B5EF4-FFF2-40B4-BE49-F238E27FC236}">
                <a16:creationId xmlns:a16="http://schemas.microsoft.com/office/drawing/2014/main" id="{673D28FC-2614-42BA-9DB6-874813FD7D6B}"/>
              </a:ext>
            </a:extLst>
          </p:cNvPr>
          <p:cNvSpPr/>
          <p:nvPr/>
        </p:nvSpPr>
        <p:spPr>
          <a:xfrm>
            <a:off x="4645383" y="4658228"/>
            <a:ext cx="1350024" cy="292504"/>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Software Consolidation</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85" name="Star: 5 Points 84">
            <a:extLst>
              <a:ext uri="{FF2B5EF4-FFF2-40B4-BE49-F238E27FC236}">
                <a16:creationId xmlns:a16="http://schemas.microsoft.com/office/drawing/2014/main" id="{BDC88565-507D-4741-BDAB-97768A730926}"/>
              </a:ext>
            </a:extLst>
          </p:cNvPr>
          <p:cNvSpPr>
            <a:spLocks noChangeAspect="1"/>
          </p:cNvSpPr>
          <p:nvPr/>
        </p:nvSpPr>
        <p:spPr>
          <a:xfrm>
            <a:off x="6170741" y="4672230"/>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18415F47-52D2-449F-B1B4-4D624770102C}"/>
              </a:ext>
            </a:extLst>
          </p:cNvPr>
          <p:cNvSpPr txBox="1"/>
          <p:nvPr/>
        </p:nvSpPr>
        <p:spPr>
          <a:xfrm>
            <a:off x="6389332" y="4610684"/>
            <a:ext cx="6876252" cy="338554"/>
          </a:xfrm>
          <a:prstGeom prst="rect">
            <a:avLst/>
          </a:prstGeom>
          <a:noFill/>
        </p:spPr>
        <p:txBody>
          <a:bodyPr wrap="square" lIns="91440" tIns="45720" rIns="91440" bIns="45720" rtlCol="0" anchor="t">
            <a:spAutoFit/>
          </a:bodyPr>
          <a:lstStyle/>
          <a:p>
            <a:pPr>
              <a:lnSpc>
                <a:spcPct val="80000"/>
              </a:lnSpc>
            </a:pPr>
            <a:r>
              <a:rPr lang="en-US" sz="1000" b="1" i="1">
                <a:latin typeface="Calibri"/>
                <a:cs typeface="Calibri"/>
              </a:rPr>
              <a:t>Cain Center discusses possible software for consolidation with MSP, based on Deloitte recommendations </a:t>
            </a:r>
            <a:br>
              <a:rPr lang="en-US" sz="1000" b="1" i="1">
                <a:latin typeface="Calibri"/>
                <a:cs typeface="Calibri"/>
              </a:rPr>
            </a:br>
            <a:r>
              <a:rPr lang="en-US" sz="1000" b="1" i="1">
                <a:latin typeface="Calibri"/>
                <a:cs typeface="Calibri"/>
              </a:rPr>
              <a:t>to determine if there are additional areas of consideration</a:t>
            </a:r>
          </a:p>
        </p:txBody>
      </p:sp>
      <p:sp>
        <p:nvSpPr>
          <p:cNvPr id="87" name="Arrow: Pentagon 86">
            <a:extLst>
              <a:ext uri="{FF2B5EF4-FFF2-40B4-BE49-F238E27FC236}">
                <a16:creationId xmlns:a16="http://schemas.microsoft.com/office/drawing/2014/main" id="{C7E52C3E-931B-4F9D-8422-D085797A2A69}"/>
              </a:ext>
            </a:extLst>
          </p:cNvPr>
          <p:cNvSpPr/>
          <p:nvPr/>
        </p:nvSpPr>
        <p:spPr>
          <a:xfrm>
            <a:off x="4644665" y="5025201"/>
            <a:ext cx="1350024" cy="292503"/>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Hardware Selection</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88" name="Star: 5 Points 87">
            <a:extLst>
              <a:ext uri="{FF2B5EF4-FFF2-40B4-BE49-F238E27FC236}">
                <a16:creationId xmlns:a16="http://schemas.microsoft.com/office/drawing/2014/main" id="{A771E03E-12E6-4DAF-A74E-3CA22074F306}"/>
              </a:ext>
            </a:extLst>
          </p:cNvPr>
          <p:cNvSpPr>
            <a:spLocks noChangeAspect="1"/>
          </p:cNvSpPr>
          <p:nvPr/>
        </p:nvSpPr>
        <p:spPr>
          <a:xfrm>
            <a:off x="6159135" y="5039203"/>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89" name="TextBox 88">
            <a:extLst>
              <a:ext uri="{FF2B5EF4-FFF2-40B4-BE49-F238E27FC236}">
                <a16:creationId xmlns:a16="http://schemas.microsoft.com/office/drawing/2014/main" id="{DB4EF4C7-2B78-4D9B-9FB5-20125DF88BA6}"/>
              </a:ext>
            </a:extLst>
          </p:cNvPr>
          <p:cNvSpPr txBox="1"/>
          <p:nvPr/>
        </p:nvSpPr>
        <p:spPr>
          <a:xfrm>
            <a:off x="6370292" y="4977657"/>
            <a:ext cx="6252745" cy="341632"/>
          </a:xfrm>
          <a:prstGeom prst="rect">
            <a:avLst/>
          </a:prstGeom>
          <a:noFill/>
        </p:spPr>
        <p:txBody>
          <a:bodyPr wrap="square" lIns="91440" tIns="45720" rIns="91440" bIns="45720" rtlCol="0" anchor="t">
            <a:spAutoFit/>
          </a:bodyPr>
          <a:lstStyle/>
          <a:p>
            <a:pPr>
              <a:lnSpc>
                <a:spcPct val="80000"/>
              </a:lnSpc>
            </a:pPr>
            <a:r>
              <a:rPr lang="en-US" sz="1000" b="1" i="1">
                <a:latin typeface="Calibri"/>
                <a:cs typeface="Calibri"/>
              </a:rPr>
              <a:t>Cain Center discusses Laptop, VOIP, Printer, and other hardware selections with MSP partner to align on the </a:t>
            </a:r>
            <a:br>
              <a:rPr lang="en-US" sz="1000" b="1" i="1">
                <a:latin typeface="Calibri"/>
                <a:cs typeface="Calibri"/>
              </a:rPr>
            </a:br>
            <a:r>
              <a:rPr lang="en-US" sz="1000" b="1" i="1">
                <a:latin typeface="Calibri"/>
                <a:cs typeface="Calibri"/>
              </a:rPr>
              <a:t>best fit for its needs, and works with MSP or GPO to procure  </a:t>
            </a:r>
            <a:endParaRPr lang="en-US" sz="1000" b="1" i="1">
              <a:latin typeface="Calibri" panose="020F0502020204030204" pitchFamily="34" charset="0"/>
              <a:cs typeface="Calibri" panose="020F0502020204030204" pitchFamily="34" charset="0"/>
            </a:endParaRPr>
          </a:p>
        </p:txBody>
      </p:sp>
      <p:sp>
        <p:nvSpPr>
          <p:cNvPr id="35" name="Arrow: Pentagon 34">
            <a:extLst>
              <a:ext uri="{FF2B5EF4-FFF2-40B4-BE49-F238E27FC236}">
                <a16:creationId xmlns:a16="http://schemas.microsoft.com/office/drawing/2014/main" id="{59FEF962-E7AC-45E0-B82D-FAF5290C7F96}"/>
              </a:ext>
            </a:extLst>
          </p:cNvPr>
          <p:cNvSpPr/>
          <p:nvPr/>
        </p:nvSpPr>
        <p:spPr>
          <a:xfrm>
            <a:off x="4897438" y="5371613"/>
            <a:ext cx="2407366" cy="277146"/>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lang="en-US" sz="1000" b="1">
                <a:solidFill>
                  <a:srgbClr val="FFFFFF"/>
                </a:solidFill>
                <a:latin typeface="Calibri" panose="020F0502020204030204" pitchFamily="34" charset="0"/>
                <a:cs typeface="Calibri" panose="020F0502020204030204" pitchFamily="34" charset="0"/>
              </a:rPr>
              <a:t>Disaster Recovery</a:t>
            </a:r>
            <a:endPar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36" name="Arrow: Pentagon 35">
            <a:extLst>
              <a:ext uri="{FF2B5EF4-FFF2-40B4-BE49-F238E27FC236}">
                <a16:creationId xmlns:a16="http://schemas.microsoft.com/office/drawing/2014/main" id="{419BBE3A-DF1B-4558-9327-5927A5C391BE}"/>
              </a:ext>
            </a:extLst>
          </p:cNvPr>
          <p:cNvSpPr/>
          <p:nvPr/>
        </p:nvSpPr>
        <p:spPr>
          <a:xfrm>
            <a:off x="4898105" y="5710294"/>
            <a:ext cx="2407797" cy="280230"/>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Business Operations</a:t>
            </a:r>
          </a:p>
        </p:txBody>
      </p:sp>
      <p:sp>
        <p:nvSpPr>
          <p:cNvPr id="37" name="Arrow: Pentagon 36">
            <a:extLst>
              <a:ext uri="{FF2B5EF4-FFF2-40B4-BE49-F238E27FC236}">
                <a16:creationId xmlns:a16="http://schemas.microsoft.com/office/drawing/2014/main" id="{82FD7DD2-24CA-4A6A-9EFE-51401615A764}"/>
              </a:ext>
            </a:extLst>
          </p:cNvPr>
          <p:cNvSpPr/>
          <p:nvPr/>
        </p:nvSpPr>
        <p:spPr>
          <a:xfrm>
            <a:off x="4898105" y="6051365"/>
            <a:ext cx="2407797" cy="274960"/>
          </a:xfrm>
          <a:prstGeom prst="homePlat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Security Policies</a:t>
            </a:r>
          </a:p>
        </p:txBody>
      </p:sp>
      <p:sp>
        <p:nvSpPr>
          <p:cNvPr id="38" name="Title 3">
            <a:extLst>
              <a:ext uri="{FF2B5EF4-FFF2-40B4-BE49-F238E27FC236}">
                <a16:creationId xmlns:a16="http://schemas.microsoft.com/office/drawing/2014/main" id="{8BFF8DAB-6531-4219-B4B3-23E6535D3887}"/>
              </a:ext>
            </a:extLst>
          </p:cNvPr>
          <p:cNvSpPr txBox="1">
            <a:spLocks/>
          </p:cNvSpPr>
          <p:nvPr/>
        </p:nvSpPr>
        <p:spPr bwMode="gray">
          <a:xfrm>
            <a:off x="530352" y="402586"/>
            <a:ext cx="11252200" cy="69850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400" b="1">
                <a:latin typeface="Calibri" panose="020F0502020204030204" pitchFamily="34" charset="0"/>
                <a:cs typeface="Calibri" panose="020F0502020204030204" pitchFamily="34" charset="0"/>
              </a:rPr>
              <a:t>Tech Road Map</a:t>
            </a:r>
          </a:p>
        </p:txBody>
      </p:sp>
      <p:sp>
        <p:nvSpPr>
          <p:cNvPr id="39" name="Star: 5 Points 38">
            <a:extLst>
              <a:ext uri="{FF2B5EF4-FFF2-40B4-BE49-F238E27FC236}">
                <a16:creationId xmlns:a16="http://schemas.microsoft.com/office/drawing/2014/main" id="{4537E4F0-29FA-40D1-A8D3-25209D22D631}"/>
              </a:ext>
            </a:extLst>
          </p:cNvPr>
          <p:cNvSpPr>
            <a:spLocks noChangeAspect="1"/>
          </p:cNvSpPr>
          <p:nvPr/>
        </p:nvSpPr>
        <p:spPr>
          <a:xfrm>
            <a:off x="7368925" y="5374256"/>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F55FCA2-AC0D-4D12-88F9-E3341622317E}"/>
              </a:ext>
            </a:extLst>
          </p:cNvPr>
          <p:cNvSpPr txBox="1"/>
          <p:nvPr/>
        </p:nvSpPr>
        <p:spPr>
          <a:xfrm>
            <a:off x="7516548" y="5394188"/>
            <a:ext cx="6520774" cy="218521"/>
          </a:xfrm>
          <a:prstGeom prst="rect">
            <a:avLst/>
          </a:prstGeom>
          <a:noFill/>
        </p:spPr>
        <p:txBody>
          <a:bodyPr wrap="square" rtlCol="0">
            <a:spAutoFit/>
          </a:bodyPr>
          <a:lstStyle/>
          <a:p>
            <a:pPr>
              <a:lnSpc>
                <a:spcPct val="80000"/>
              </a:lnSpc>
            </a:pPr>
            <a:r>
              <a:rPr lang="en-US" sz="1000" b="1" i="1" dirty="0">
                <a:latin typeface="Calibri" panose="020F0502020204030204" pitchFamily="34" charset="0"/>
                <a:cs typeface="Calibri" panose="020F0502020204030204" pitchFamily="34" charset="0"/>
              </a:rPr>
              <a:t>Cain Center aligns with MSP on recommended disaster recovery plan</a:t>
            </a:r>
          </a:p>
        </p:txBody>
      </p:sp>
      <p:sp>
        <p:nvSpPr>
          <p:cNvPr id="43" name="Star: 5 Points 42">
            <a:extLst>
              <a:ext uri="{FF2B5EF4-FFF2-40B4-BE49-F238E27FC236}">
                <a16:creationId xmlns:a16="http://schemas.microsoft.com/office/drawing/2014/main" id="{4E81E97B-C7CA-40E3-8263-5E259812F293}"/>
              </a:ext>
            </a:extLst>
          </p:cNvPr>
          <p:cNvSpPr>
            <a:spLocks noChangeAspect="1"/>
          </p:cNvSpPr>
          <p:nvPr/>
        </p:nvSpPr>
        <p:spPr>
          <a:xfrm>
            <a:off x="7360559" y="5712216"/>
            <a:ext cx="220951" cy="22095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BA07C3E8-6F94-4C40-B417-6D3715584B93}"/>
              </a:ext>
            </a:extLst>
          </p:cNvPr>
          <p:cNvSpPr txBox="1"/>
          <p:nvPr/>
        </p:nvSpPr>
        <p:spPr>
          <a:xfrm>
            <a:off x="7516548" y="5740736"/>
            <a:ext cx="4675452" cy="341632"/>
          </a:xfrm>
          <a:prstGeom prst="rect">
            <a:avLst/>
          </a:prstGeom>
          <a:noFill/>
        </p:spPr>
        <p:txBody>
          <a:bodyPr wrap="square" rtlCol="0">
            <a:spAutoFit/>
          </a:bodyPr>
          <a:lstStyle/>
          <a:p>
            <a:pPr>
              <a:lnSpc>
                <a:spcPct val="80000"/>
              </a:lnSpc>
            </a:pPr>
            <a:r>
              <a:rPr lang="en-US" sz="1000" b="1" i="1" dirty="0">
                <a:latin typeface="Calibri" panose="020F0502020204030204" pitchFamily="34" charset="0"/>
                <a:cs typeface="Calibri" panose="020F0502020204030204" pitchFamily="34" charset="0"/>
              </a:rPr>
              <a:t>Cain Center aligns with MSP on business operations best practices (e.g., business service disruption)</a:t>
            </a:r>
          </a:p>
        </p:txBody>
      </p:sp>
      <p:sp>
        <p:nvSpPr>
          <p:cNvPr id="47" name="Star: 5 Points 46">
            <a:extLst>
              <a:ext uri="{FF2B5EF4-FFF2-40B4-BE49-F238E27FC236}">
                <a16:creationId xmlns:a16="http://schemas.microsoft.com/office/drawing/2014/main" id="{A6F79B65-8576-484C-930D-3583CA7D6632}"/>
              </a:ext>
            </a:extLst>
          </p:cNvPr>
          <p:cNvSpPr>
            <a:spLocks noChangeAspect="1"/>
          </p:cNvSpPr>
          <p:nvPr/>
        </p:nvSpPr>
        <p:spPr>
          <a:xfrm>
            <a:off x="7362919" y="6085989"/>
            <a:ext cx="218591" cy="218591"/>
          </a:xfrm>
          <a:prstGeom prst="star5">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56A6B068-6B92-4263-B734-5EBE62F196EB}"/>
              </a:ext>
            </a:extLst>
          </p:cNvPr>
          <p:cNvSpPr txBox="1"/>
          <p:nvPr/>
        </p:nvSpPr>
        <p:spPr>
          <a:xfrm>
            <a:off x="7554876" y="6116112"/>
            <a:ext cx="6520774" cy="218521"/>
          </a:xfrm>
          <a:prstGeom prst="rect">
            <a:avLst/>
          </a:prstGeom>
          <a:noFill/>
        </p:spPr>
        <p:txBody>
          <a:bodyPr wrap="square" rtlCol="0">
            <a:spAutoFit/>
          </a:bodyPr>
          <a:lstStyle/>
          <a:p>
            <a:pPr>
              <a:lnSpc>
                <a:spcPct val="80000"/>
              </a:lnSpc>
            </a:pPr>
            <a:r>
              <a:rPr lang="en-US" sz="1000" b="1" i="1" dirty="0">
                <a:latin typeface="Calibri" panose="020F0502020204030204" pitchFamily="34" charset="0"/>
                <a:cs typeface="Calibri" panose="020F0502020204030204" pitchFamily="34" charset="0"/>
              </a:rPr>
              <a:t>Cain Center aligns with MSP on access and physical security policies</a:t>
            </a:r>
          </a:p>
        </p:txBody>
      </p:sp>
      <p:sp>
        <p:nvSpPr>
          <p:cNvPr id="49" name="TextBox 48">
            <a:extLst>
              <a:ext uri="{FF2B5EF4-FFF2-40B4-BE49-F238E27FC236}">
                <a16:creationId xmlns:a16="http://schemas.microsoft.com/office/drawing/2014/main" id="{0514D711-93FD-4F46-B6D2-4E228E29C240}"/>
              </a:ext>
            </a:extLst>
          </p:cNvPr>
          <p:cNvSpPr txBox="1"/>
          <p:nvPr/>
        </p:nvSpPr>
        <p:spPr>
          <a:xfrm>
            <a:off x="9173583" y="9814"/>
            <a:ext cx="3018417" cy="846386"/>
          </a:xfrm>
          <a:prstGeom prst="rect">
            <a:avLst/>
          </a:prstGeom>
          <a:noFill/>
        </p:spPr>
        <p:txBody>
          <a:bodyPr wrap="square" lIns="0" tIns="0" rIns="0" bIns="0" rtlCol="0">
            <a:spAutoFit/>
          </a:bodyPr>
          <a:lstStyle/>
          <a:p>
            <a:pPr>
              <a:spcBef>
                <a:spcPts val="600"/>
              </a:spcBef>
              <a:buSzPct val="100000"/>
            </a:pPr>
            <a:r>
              <a:rPr lang="en-US" sz="1100" b="1" dirty="0">
                <a:solidFill>
                  <a:srgbClr val="313131"/>
                </a:solidFill>
              </a:rPr>
              <a:t>Note:</a:t>
            </a:r>
            <a:r>
              <a:rPr lang="en-US" sz="1100" dirty="0">
                <a:solidFill>
                  <a:srgbClr val="313131"/>
                </a:solidFill>
              </a:rPr>
              <a:t> Timeline is illustrative, with emphasis on decision planning; decision-making process would occur over a similar length of time after the start of the Cain Center’s new fiscal year in July 2022.</a:t>
            </a:r>
            <a:endParaRPr lang="en-US" sz="1100" b="1" dirty="0">
              <a:solidFill>
                <a:srgbClr val="313131"/>
              </a:solidFill>
            </a:endParaRPr>
          </a:p>
        </p:txBody>
      </p:sp>
    </p:spTree>
    <p:extLst>
      <p:ext uri="{BB962C8B-B14F-4D97-AF65-F5344CB8AC3E}">
        <p14:creationId xmlns:p14="http://schemas.microsoft.com/office/powerpoint/2010/main" val="64717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2">
            <a:extLst>
              <a:ext uri="{FF2B5EF4-FFF2-40B4-BE49-F238E27FC236}">
                <a16:creationId xmlns:a16="http://schemas.microsoft.com/office/drawing/2014/main" id="{350CA4A0-684D-40D2-ABAA-F28DC9DE851F}"/>
              </a:ext>
            </a:extLst>
          </p:cNvPr>
          <p:cNvGraphicFramePr>
            <a:graphicFrameLocks noGrp="1"/>
          </p:cNvGraphicFramePr>
          <p:nvPr>
            <p:extLst>
              <p:ext uri="{D42A27DB-BD31-4B8C-83A1-F6EECF244321}">
                <p14:modId xmlns:p14="http://schemas.microsoft.com/office/powerpoint/2010/main" val="1945732017"/>
              </p:ext>
            </p:extLst>
          </p:nvPr>
        </p:nvGraphicFramePr>
        <p:xfrm>
          <a:off x="530352" y="1096183"/>
          <a:ext cx="11131296" cy="4433763"/>
        </p:xfrm>
        <a:graphic>
          <a:graphicData uri="http://schemas.openxmlformats.org/drawingml/2006/table">
            <a:tbl>
              <a:tblPr firstRow="1" bandRow="1"/>
              <a:tblGrid>
                <a:gridCol w="2133649">
                  <a:extLst>
                    <a:ext uri="{9D8B030D-6E8A-4147-A177-3AD203B41FA5}">
                      <a16:colId xmlns:a16="http://schemas.microsoft.com/office/drawing/2014/main" val="1980487662"/>
                    </a:ext>
                  </a:extLst>
                </a:gridCol>
                <a:gridCol w="2563748">
                  <a:extLst>
                    <a:ext uri="{9D8B030D-6E8A-4147-A177-3AD203B41FA5}">
                      <a16:colId xmlns:a16="http://schemas.microsoft.com/office/drawing/2014/main" val="539365193"/>
                    </a:ext>
                  </a:extLst>
                </a:gridCol>
                <a:gridCol w="3612449">
                  <a:extLst>
                    <a:ext uri="{9D8B030D-6E8A-4147-A177-3AD203B41FA5}">
                      <a16:colId xmlns:a16="http://schemas.microsoft.com/office/drawing/2014/main" val="4234975695"/>
                    </a:ext>
                  </a:extLst>
                </a:gridCol>
                <a:gridCol w="2821450">
                  <a:extLst>
                    <a:ext uri="{9D8B030D-6E8A-4147-A177-3AD203B41FA5}">
                      <a16:colId xmlns:a16="http://schemas.microsoft.com/office/drawing/2014/main" val="2853606653"/>
                    </a:ext>
                  </a:extLst>
                </a:gridCol>
              </a:tblGrid>
              <a:tr h="3619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400">
                          <a:solidFill>
                            <a:schemeClr val="bg1"/>
                          </a:solidFill>
                        </a:rPr>
                        <a:t>Technologies</a:t>
                      </a:r>
                      <a:endParaRPr lang="en-US" sz="1100">
                        <a:solidFill>
                          <a:schemeClr val="bg1"/>
                        </a:solidFill>
                      </a:endParaRPr>
                    </a:p>
                  </a:txBody>
                  <a:tcPr marL="18288" marR="1828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B3"/>
                    </a:solidFill>
                  </a:tcPr>
                </a:tc>
                <a:tc>
                  <a:txBody>
                    <a:bodyPr/>
                    <a:lstStyle/>
                    <a:p>
                      <a:pPr marL="0" marR="0" algn="ctr" defTabSz="914400" rtl="0" eaLnBrk="1" latinLnBrk="0" hangingPunct="1">
                        <a:lnSpc>
                          <a:spcPct val="100000"/>
                        </a:lnSpc>
                        <a:spcBef>
                          <a:spcPts val="0"/>
                        </a:spcBef>
                        <a:spcAft>
                          <a:spcPts val="0"/>
                        </a:spcAft>
                        <a:buClr>
                          <a:srgbClr val="000000"/>
                        </a:buClr>
                        <a:buFont typeface="Arial"/>
                      </a:pPr>
                      <a:r>
                        <a:rPr lang="en-US" sz="1400" b="1" i="0" u="none" strike="noStrike" kern="1200" cap="none">
                          <a:solidFill>
                            <a:schemeClr val="bg1"/>
                          </a:solidFill>
                          <a:latin typeface="Calibri" panose="020F0502020204030204"/>
                          <a:ea typeface="+mn-ea"/>
                          <a:cs typeface="+mn-cs"/>
                          <a:sym typeface="Arial"/>
                        </a:rPr>
                        <a:t>Description</a:t>
                      </a:r>
                    </a:p>
                  </a:txBody>
                  <a:tcPr marL="18288" marR="1828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B3"/>
                    </a:solidFill>
                  </a:tcPr>
                </a:tc>
                <a:tc>
                  <a:txBody>
                    <a:bodyPr/>
                    <a:lstStyle/>
                    <a:p>
                      <a:pPr marL="0" marR="0" algn="ctr" defTabSz="914400" rtl="0" eaLnBrk="1" latinLnBrk="0" hangingPunct="1">
                        <a:lnSpc>
                          <a:spcPct val="100000"/>
                        </a:lnSpc>
                        <a:spcBef>
                          <a:spcPts val="0"/>
                        </a:spcBef>
                        <a:spcAft>
                          <a:spcPts val="0"/>
                        </a:spcAft>
                        <a:buClr>
                          <a:srgbClr val="000000"/>
                        </a:buClr>
                        <a:buFont typeface="Arial"/>
                      </a:pPr>
                      <a:r>
                        <a:rPr lang="en-US" sz="1400" b="1" i="0" u="none" strike="noStrike" kern="1200" cap="none">
                          <a:solidFill>
                            <a:schemeClr val="bg1"/>
                          </a:solidFill>
                          <a:latin typeface="Calibri" panose="020F0502020204030204"/>
                          <a:ea typeface="+mn-ea"/>
                          <a:cs typeface="+mn-cs"/>
                          <a:sym typeface="Arial"/>
                        </a:rPr>
                        <a:t>Use</a:t>
                      </a:r>
                    </a:p>
                  </a:txBody>
                  <a:tcPr marL="18288" marR="1828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B3"/>
                    </a:solidFill>
                  </a:tcPr>
                </a:tc>
                <a:tc>
                  <a:txBody>
                    <a:bodyPr/>
                    <a:lstStyle/>
                    <a:p>
                      <a:pPr marL="0" marR="0" algn="ctr" defTabSz="914400" rtl="0" eaLnBrk="1" latinLnBrk="0" hangingPunct="1">
                        <a:lnSpc>
                          <a:spcPct val="100000"/>
                        </a:lnSpc>
                        <a:spcBef>
                          <a:spcPts val="0"/>
                        </a:spcBef>
                        <a:spcAft>
                          <a:spcPts val="0"/>
                        </a:spcAft>
                        <a:buClr>
                          <a:srgbClr val="000000"/>
                        </a:buClr>
                        <a:buFont typeface="Arial"/>
                      </a:pPr>
                      <a:r>
                        <a:rPr lang="en-US" sz="1400" b="1" i="0" u="none" strike="noStrike" kern="1200" cap="none">
                          <a:solidFill>
                            <a:schemeClr val="bg1"/>
                          </a:solidFill>
                          <a:latin typeface="Calibri" panose="020F0502020204030204"/>
                          <a:ea typeface="+mn-ea"/>
                          <a:cs typeface="+mn-cs"/>
                          <a:sym typeface="Arial"/>
                        </a:rPr>
                        <a:t>Current Cost</a:t>
                      </a:r>
                    </a:p>
                  </a:txBody>
                  <a:tcPr marL="18288" marR="18288"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8B3"/>
                    </a:solidFill>
                  </a:tcPr>
                </a:tc>
                <a:extLst>
                  <a:ext uri="{0D108BD9-81ED-4DB2-BD59-A6C34878D82A}">
                    <a16:rowId xmlns:a16="http://schemas.microsoft.com/office/drawing/2014/main" val="3158477634"/>
                  </a:ext>
                </a:extLst>
              </a:tr>
              <a:tr h="271455">
                <a:tc row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spcBef>
                          <a:spcPts val="0"/>
                        </a:spcBef>
                        <a:spcAft>
                          <a:spcPts val="0"/>
                        </a:spcAft>
                      </a:pPr>
                      <a:r>
                        <a:rPr lang="en-US" sz="1400" b="1" i="0">
                          <a:effectLst/>
                          <a:latin typeface="Calibri" panose="020F0502020204030204" pitchFamily="34" charset="0"/>
                          <a:ea typeface="Calibri" panose="020F0502020204030204" pitchFamily="34" charset="0"/>
                        </a:rPr>
                        <a:t>Hardware</a:t>
                      </a: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indent="0" algn="l">
                        <a:spcBef>
                          <a:spcPts val="0"/>
                        </a:spcBef>
                        <a:spcAft>
                          <a:spcPts val="0"/>
                        </a:spcAft>
                        <a:buFont typeface="Arial" panose="020B0604020202020204" pitchFamily="34" charset="0"/>
                        <a:buNone/>
                      </a:pPr>
                      <a:r>
                        <a:rPr lang="en-US" sz="1400" b="0" i="0">
                          <a:effectLst/>
                          <a:latin typeface="Calibri" panose="020F0502020204030204" pitchFamily="34" charset="0"/>
                          <a:ea typeface="Calibri" panose="020F0502020204030204" pitchFamily="34" charset="0"/>
                        </a:rPr>
                        <a:t>Laptops</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spcBef>
                          <a:spcPts val="0"/>
                        </a:spcBef>
                        <a:spcAft>
                          <a:spcPts val="0"/>
                        </a:spcAft>
                        <a:buFont typeface="Arial" panose="020B0604020202020204" pitchFamily="34" charset="0"/>
                        <a:buNone/>
                      </a:pPr>
                      <a:r>
                        <a:rPr lang="en-US" sz="1400" b="0" i="0">
                          <a:effectLst/>
                          <a:latin typeface="Calibri" panose="020F0502020204030204" pitchFamily="34" charset="0"/>
                          <a:ea typeface="Calibri" panose="020F0502020204030204" pitchFamily="34" charset="0"/>
                        </a:rPr>
                        <a:t>Day-to-Day Business functions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spcBef>
                          <a:spcPts val="0"/>
                        </a:spcBef>
                        <a:spcAft>
                          <a:spcPts val="0"/>
                        </a:spcAft>
                        <a:buFont typeface="Arial" panose="020B0604020202020204" pitchFamily="34" charset="0"/>
                        <a:buNone/>
                      </a:pPr>
                      <a:r>
                        <a:rPr lang="en-US" sz="1400" b="0" i="0">
                          <a:effectLst/>
                          <a:latin typeface="Calibri" panose="020F0502020204030204" pitchFamily="34" charset="0"/>
                          <a:ea typeface="Calibri" panose="020F0502020204030204" pitchFamily="34" charset="0"/>
                        </a:rPr>
                        <a:t>Current mix is personal or loaned</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8444397"/>
                  </a:ext>
                </a:extLst>
              </a:tr>
              <a:tr h="271455">
                <a:tc vMerge="1">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VOIP Phone</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i="0">
                          <a:effectLst/>
                          <a:latin typeface="Calibri" panose="020F0502020204030204" pitchFamily="34" charset="0"/>
                          <a:ea typeface="Calibri" panose="020F0502020204030204" pitchFamily="34" charset="0"/>
                        </a:rPr>
                        <a:t>Day-to-Day Business calls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i="0">
                          <a:effectLst/>
                          <a:latin typeface="Calibri" panose="020F0502020204030204" pitchFamily="34" charset="0"/>
                          <a:ea typeface="Calibri" panose="020F0502020204030204" pitchFamily="34" charset="0"/>
                        </a:rPr>
                        <a:t>Owned</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8839129"/>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i="0">
                          <a:effectLst/>
                          <a:latin typeface="Calibri" panose="020F0502020204030204" pitchFamily="34" charset="0"/>
                          <a:ea typeface="Calibri" panose="020F0502020204030204" pitchFamily="34" charset="0"/>
                        </a:rPr>
                        <a:t>Printer</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i="0">
                          <a:effectLst/>
                          <a:latin typeface="Calibri" panose="020F0502020204030204" pitchFamily="34" charset="0"/>
                          <a:ea typeface="Calibri" panose="020F0502020204030204" pitchFamily="34" charset="0"/>
                        </a:rPr>
                        <a:t>Various business needs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i="0">
                          <a:effectLst/>
                          <a:latin typeface="Calibri" panose="020F0502020204030204" pitchFamily="34" charset="0"/>
                          <a:ea typeface="Calibri" panose="020F0502020204030204" pitchFamily="34" charset="0"/>
                        </a:rPr>
                        <a:t>Owned, no cost</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0590302"/>
                  </a:ext>
                </a:extLst>
              </a:tr>
              <a:tr h="542909">
                <a:tc rowSpan="10">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effectLst/>
                          <a:latin typeface="Calibri" panose="020F0502020204030204" pitchFamily="34" charset="0"/>
                          <a:ea typeface="Calibri" panose="020F0502020204030204" pitchFamily="34" charset="0"/>
                        </a:rPr>
                        <a:t>Programs</a:t>
                      </a:r>
                    </a:p>
                  </a:txBody>
                  <a:tcPr marL="68580" marR="6858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MS Office Business Pro 365</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Day-to-day use of traditional Office Suite programs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Free (10 License Max)</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b="0">
                        <a:effectLst/>
                        <a:latin typeface="Calibri" panose="020F0502020204030204" pitchFamily="34" charset="0"/>
                        <a:ea typeface="Calibri" panose="020F0502020204030204" pitchFamily="34" charset="0"/>
                      </a:endParaRP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7735693"/>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MS Power BI</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Additional use with day-to-day Office Programs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Free (10 License Max)</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6773265"/>
                  </a:ext>
                </a:extLst>
              </a:tr>
              <a:tr h="542909">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Google Workspace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b="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Used in conjunction with Gmail to map calendars and manage customer/client data</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$576/yr. ($6/user/month)</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400" b="0">
                        <a:effectLst/>
                        <a:latin typeface="Calibri" panose="020F0502020204030204" pitchFamily="34" charset="0"/>
                        <a:ea typeface="Calibri" panose="020F0502020204030204" pitchFamily="34" charset="0"/>
                      </a:endParaRP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4717908"/>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Egnyte</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Current Cloud Server for Cain Center</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$540/yr. ($9/user/month)</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5723076"/>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MailChimp</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Used to create bulk-email blasts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$3,588/yr.</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8113161"/>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err="1">
                          <a:effectLst/>
                          <a:latin typeface="Calibri" panose="020F0502020204030204" pitchFamily="34" charset="0"/>
                          <a:ea typeface="Calibri" panose="020F0502020204030204" pitchFamily="34" charset="0"/>
                        </a:rPr>
                        <a:t>NeonOne</a:t>
                      </a:r>
                      <a:endParaRPr lang="en-US" sz="1400" b="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Client CRM database management</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$3,979/yr.</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1560523"/>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err="1">
                          <a:effectLst/>
                          <a:latin typeface="Calibri" panose="020F0502020204030204" pitchFamily="34" charset="0"/>
                          <a:ea typeface="Calibri" panose="020F0502020204030204" pitchFamily="34" charset="0"/>
                        </a:rPr>
                        <a:t>CivicRec</a:t>
                      </a:r>
                      <a:endParaRPr lang="en-US" sz="1400" b="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Class &amp; Event registration, e-commerce</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$4,230/yr.</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0968537"/>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WordPress</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Cain Center website is built via this software</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Free</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2154808"/>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Doodle</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Used as a meeting scheduler &amp; for surveys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Free</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1744833"/>
                  </a:ext>
                </a:extLst>
              </a:tr>
              <a:tr h="271455">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a:effectLst/>
                        <a:latin typeface="Calibri" panose="020F0502020204030204" pitchFamily="34" charset="0"/>
                        <a:ea typeface="Calibri" panose="020F0502020204030204" pitchFamily="34" charset="0"/>
                      </a:endParaRPr>
                    </a:p>
                  </a:txBody>
                  <a:tcPr marL="68580" marR="68580" marT="0" marB="0" anchor="ctr">
                    <a:lnL w="635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9525" cap="flat" cmpd="sng" algn="ctr">
                      <a:solidFill>
                        <a:srgbClr val="FFFFFF">
                          <a:lumMod val="75000"/>
                        </a:srgbClr>
                      </a:solidFill>
                      <a:prstDash val="sysDot"/>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Zoom Pro</a:t>
                      </a:r>
                    </a:p>
                  </a:txBody>
                  <a:tcPr marL="68580" marR="68580" marT="0" marB="0" anchor="ctr">
                    <a:lnL w="12700" cap="flat" cmpd="sng" algn="ctr">
                      <a:solidFill>
                        <a:schemeClr val="accent6">
                          <a:lumMod val="75000"/>
                        </a:scheme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Used for Virtual Meetings</a:t>
                      </a:r>
                    </a:p>
                  </a:txBody>
                  <a:tcPr marL="68580" marR="68580" marT="0" marB="0" anchor="ctr">
                    <a:lnL w="9525" cap="flat" cmpd="sng" algn="ctr">
                      <a:solidFill>
                        <a:srgbClr val="FFFFFF">
                          <a:lumMod val="75000"/>
                        </a:srgbClr>
                      </a:solidFill>
                      <a:prstDash val="solid"/>
                      <a:round/>
                      <a:headEnd type="none" w="med" len="med"/>
                      <a:tailEnd type="none" w="med" len="med"/>
                    </a:lnL>
                    <a:lnR w="9525"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b="0">
                          <a:effectLst/>
                          <a:latin typeface="Calibri" panose="020F0502020204030204" pitchFamily="34" charset="0"/>
                          <a:ea typeface="Calibri" panose="020F0502020204030204" pitchFamily="34" charset="0"/>
                        </a:rPr>
                        <a:t>$180/yr.</a:t>
                      </a:r>
                    </a:p>
                  </a:txBody>
                  <a:tcPr marL="68580" marR="68580" marT="0" marB="0" anchor="ctr">
                    <a:lnL w="9525" cap="flat" cmpd="sng" algn="ctr">
                      <a:solidFill>
                        <a:srgbClr val="FFFFFF">
                          <a:lumMod val="75000"/>
                        </a:srgb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lumMod val="75000"/>
                        </a:srgbClr>
                      </a:solidFill>
                      <a:prstDash val="sysDot"/>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7477997"/>
                  </a:ext>
                </a:extLst>
              </a:tr>
            </a:tbl>
          </a:graphicData>
        </a:graphic>
      </p:graphicFrame>
      <p:sp>
        <p:nvSpPr>
          <p:cNvPr id="6" name="Title 2">
            <a:extLst>
              <a:ext uri="{FF2B5EF4-FFF2-40B4-BE49-F238E27FC236}">
                <a16:creationId xmlns:a16="http://schemas.microsoft.com/office/drawing/2014/main" id="{6FA768A6-0CDE-4783-AEDC-D97CA7DB34BA}"/>
              </a:ext>
            </a:extLst>
          </p:cNvPr>
          <p:cNvSpPr txBox="1">
            <a:spLocks/>
          </p:cNvSpPr>
          <p:nvPr/>
        </p:nvSpPr>
        <p:spPr bwMode="gray">
          <a:xfrm>
            <a:off x="530352" y="5665665"/>
            <a:ext cx="11131296" cy="69850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1600" kern="0" dirty="0">
                <a:latin typeface="Calibri" panose="020F0502020204030204" pitchFamily="34" charset="0"/>
                <a:cs typeface="Calibri" panose="020F0502020204030204" pitchFamily="34" charset="0"/>
              </a:rPr>
              <a:t>In total, the Cain Center currently spends over </a:t>
            </a:r>
            <a:r>
              <a:rPr lang="en-US" sz="1600" b="1" kern="0" dirty="0">
                <a:latin typeface="Calibri" panose="020F0502020204030204" pitchFamily="34" charset="0"/>
                <a:cs typeface="Calibri" panose="020F0502020204030204" pitchFamily="34" charset="0"/>
              </a:rPr>
              <a:t>$13,000</a:t>
            </a:r>
            <a:r>
              <a:rPr lang="en-US" sz="1600" kern="0" dirty="0">
                <a:latin typeface="Calibri" panose="020F0502020204030204" pitchFamily="34" charset="0"/>
                <a:cs typeface="Calibri" panose="020F0502020204030204" pitchFamily="34" charset="0"/>
              </a:rPr>
              <a:t> per year on its various, fragmented technology solutions.</a:t>
            </a:r>
            <a:br>
              <a:rPr lang="en-US" sz="1600" b="1" kern="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8" name="Title 3">
            <a:extLst>
              <a:ext uri="{FF2B5EF4-FFF2-40B4-BE49-F238E27FC236}">
                <a16:creationId xmlns:a16="http://schemas.microsoft.com/office/drawing/2014/main" id="{0748B422-AB9F-456E-B9DB-35B69A09CAB4}"/>
              </a:ext>
            </a:extLst>
          </p:cNvPr>
          <p:cNvSpPr txBox="1">
            <a:spLocks/>
          </p:cNvSpPr>
          <p:nvPr/>
        </p:nvSpPr>
        <p:spPr bwMode="gray">
          <a:xfrm>
            <a:off x="530352" y="402586"/>
            <a:ext cx="11252200" cy="69850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r>
              <a:rPr lang="en-US" sz="2400" b="1">
                <a:latin typeface="Calibri" panose="020F0502020204030204" pitchFamily="34" charset="0"/>
                <a:cs typeface="Calibri" panose="020F0502020204030204" pitchFamily="34" charset="0"/>
              </a:rPr>
              <a:t>Current State Technology: An Overview</a:t>
            </a:r>
          </a:p>
        </p:txBody>
      </p:sp>
    </p:spTree>
    <p:extLst>
      <p:ext uri="{BB962C8B-B14F-4D97-AF65-F5344CB8AC3E}">
        <p14:creationId xmlns:p14="http://schemas.microsoft.com/office/powerpoint/2010/main" val="38145035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F967C3-1426-4568-B99E-55601ED5F10B}"/>
              </a:ext>
            </a:extLst>
          </p:cNvPr>
          <p:cNvSpPr/>
          <p:nvPr/>
        </p:nvSpPr>
        <p:spPr bwMode="gray">
          <a:xfrm>
            <a:off x="-3858" y="963"/>
            <a:ext cx="12199714" cy="6325563"/>
          </a:xfrm>
          <a:prstGeom prst="rect">
            <a:avLst/>
          </a:prstGeom>
          <a:solidFill>
            <a:srgbClr val="00206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Title 3">
            <a:extLst>
              <a:ext uri="{FF2B5EF4-FFF2-40B4-BE49-F238E27FC236}">
                <a16:creationId xmlns:a16="http://schemas.microsoft.com/office/drawing/2014/main" id="{84255330-8810-400C-8A2C-DD5A866D4633}"/>
              </a:ext>
            </a:extLst>
          </p:cNvPr>
          <p:cNvSpPr>
            <a:spLocks noGrp="1"/>
          </p:cNvSpPr>
          <p:nvPr>
            <p:ph type="title"/>
          </p:nvPr>
        </p:nvSpPr>
        <p:spPr>
          <a:xfrm>
            <a:off x="469900" y="2795617"/>
            <a:ext cx="10418233" cy="637492"/>
          </a:xfrm>
        </p:spPr>
        <p:txBody>
          <a:bodyPr/>
          <a:lstStyle/>
          <a:p>
            <a:r>
              <a:rPr lang="en-US" sz="4000">
                <a:latin typeface="Calibri" panose="020F0502020204030204" pitchFamily="34" charset="0"/>
                <a:ea typeface="+mj-lt"/>
                <a:cs typeface="Calibri" panose="020F0502020204030204" pitchFamily="34" charset="0"/>
              </a:rPr>
              <a:t>Infrastructure</a:t>
            </a:r>
            <a:endParaRPr lang="en-US" sz="4000" b="0">
              <a:latin typeface="Calibri" panose="020F0502020204030204" pitchFamily="34" charset="0"/>
              <a:ea typeface="+mj-lt"/>
              <a:cs typeface="Calibri" panose="020F0502020204030204" pitchFamily="34" charset="0"/>
            </a:endParaRPr>
          </a:p>
        </p:txBody>
      </p:sp>
    </p:spTree>
    <p:extLst>
      <p:ext uri="{BB962C8B-B14F-4D97-AF65-F5344CB8AC3E}">
        <p14:creationId xmlns:p14="http://schemas.microsoft.com/office/powerpoint/2010/main" val="178218770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9AA324591AFD498D4272FDD9382239" ma:contentTypeVersion="6" ma:contentTypeDescription="Create a new document." ma:contentTypeScope="" ma:versionID="e28363820a31d394f6aad74bb0151173">
  <xsd:schema xmlns:xsd="http://www.w3.org/2001/XMLSchema" xmlns:xs="http://www.w3.org/2001/XMLSchema" xmlns:p="http://schemas.microsoft.com/office/2006/metadata/properties" xmlns:ns2="5a33c546-fc1d-4df2-96de-8ed86e0fb4bb" xmlns:ns3="540aac46-777c-4643-b334-ea403e5cf069" targetNamespace="http://schemas.microsoft.com/office/2006/metadata/properties" ma:root="true" ma:fieldsID="c0add5625e04659efd657b4786784742" ns2:_="" ns3:_="">
    <xsd:import namespace="5a33c546-fc1d-4df2-96de-8ed86e0fb4bb"/>
    <xsd:import namespace="540aac46-777c-4643-b334-ea403e5cf0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3c546-fc1d-4df2-96de-8ed86e0fb4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0aac46-777c-4643-b334-ea403e5cf06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AB6435-4F3F-41AD-8A7E-900C2786D66F}">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540aac46-777c-4643-b334-ea403e5cf069"/>
    <ds:schemaRef ds:uri="5a33c546-fc1d-4df2-96de-8ed86e0fb4bb"/>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544DAA77-524C-4A3C-A388-374837931C2A}">
  <ds:schemaRefs>
    <ds:schemaRef ds:uri="540aac46-777c-4643-b334-ea403e5cf069"/>
    <ds:schemaRef ds:uri="5a33c546-fc1d-4df2-96de-8ed86e0fb4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DC76C0-B55B-4646-815E-8DD8960AF3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1699</TotalTime>
  <Words>8255</Words>
  <Application>Microsoft Office PowerPoint</Application>
  <PresentationFormat>Widescreen</PresentationFormat>
  <Paragraphs>991</Paragraphs>
  <Slides>42</Slides>
  <Notes>32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Arial Narrow</vt:lpstr>
      <vt:lpstr>Arial,Sans-Serif</vt:lpstr>
      <vt:lpstr>Calibri</vt:lpstr>
      <vt:lpstr>Verdana</vt:lpstr>
      <vt:lpstr>Wingdings</vt:lpstr>
      <vt:lpstr>Wingdings 2</vt:lpstr>
      <vt:lpstr>Deloitte 16_9 onscreen</vt:lpstr>
      <vt:lpstr>think-cell Slide</vt:lpstr>
      <vt:lpstr>Cain Center for the Arts</vt:lpstr>
      <vt:lpstr>Table of Contents</vt:lpstr>
      <vt:lpstr>Overview &amp; Assessment Approach</vt:lpstr>
      <vt:lpstr>Maturity Model </vt:lpstr>
      <vt:lpstr>Maturity Model </vt:lpstr>
      <vt:lpstr>Executive Summary: Timeline / Phases</vt:lpstr>
      <vt:lpstr>PowerPoint Presentation</vt:lpstr>
      <vt:lpstr>PowerPoint Presentation</vt:lpstr>
      <vt:lpstr>Infrastructure</vt:lpstr>
      <vt:lpstr>Infrastructure Summary</vt:lpstr>
      <vt:lpstr>Infrastructure: Network Design</vt:lpstr>
      <vt:lpstr>Infrastructure: Bandwidth &amp; Guest Wi-Fi</vt:lpstr>
      <vt:lpstr>IT Support &amp; Maintenance</vt:lpstr>
      <vt:lpstr>IT Support &amp; Maintenance Summary</vt:lpstr>
      <vt:lpstr>IT Support: MSP Checklist: 1 of 2</vt:lpstr>
      <vt:lpstr>IT Support: MSP Checklist: 2 of 2</vt:lpstr>
      <vt:lpstr>IT Support: 3rd Party IT Service Partner / MSP</vt:lpstr>
      <vt:lpstr>IT Support: Data Backups</vt:lpstr>
      <vt:lpstr>IT Support: Staff Training &amp; Cloud/VPN Guidance</vt:lpstr>
      <vt:lpstr>PowerPoint Presentation</vt:lpstr>
      <vt:lpstr>IT Support: Cain Center Website Firewall Test + Recommendation</vt:lpstr>
      <vt:lpstr>Software Applications</vt:lpstr>
      <vt:lpstr>Software Applications Summary</vt:lpstr>
      <vt:lpstr>Programs: Microsoft Office vs. Google Workspace</vt:lpstr>
      <vt:lpstr>Programs: PDFs &amp; Digital Signatures</vt:lpstr>
      <vt:lpstr>Programs: Software Consolidation</vt:lpstr>
      <vt:lpstr>Programs: Software Application Consolidation - Bulk Email</vt:lpstr>
      <vt:lpstr>Hardware</vt:lpstr>
      <vt:lpstr>Hardware Summary</vt:lpstr>
      <vt:lpstr>Hardware Comparisons- Laptops and Other Peripherals</vt:lpstr>
      <vt:lpstr>Hardware Suggestions - VOIP &amp; Copiers</vt:lpstr>
      <vt:lpstr>Business Continuity Management </vt:lpstr>
      <vt:lpstr>Business Continuity Management Summary</vt:lpstr>
      <vt:lpstr>Business Continuity: Disaster Recovery</vt:lpstr>
      <vt:lpstr>Business Continuity: Business Operations</vt:lpstr>
      <vt:lpstr>Business Continuity: Security</vt:lpstr>
      <vt:lpstr>Business Continuity: Physical Controls</vt:lpstr>
      <vt:lpstr>Appendix</vt:lpstr>
      <vt:lpstr>Cost Analysis Summary: Spectrum, CCP (MSP), Deloitte</vt:lpstr>
      <vt:lpstr>Infrastructure: Network Example</vt:lpstr>
      <vt:lpstr>Infrastructure: AP Placement – First Floor</vt:lpstr>
      <vt:lpstr>Infrastructure: AP Placement – Second Floor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Juras, Stephen</dc:creator>
  <cp:lastModifiedBy>Justin Dionne</cp:lastModifiedBy>
  <cp:revision>3</cp:revision>
  <dcterms:created xsi:type="dcterms:W3CDTF">2021-11-18T22:04:55Z</dcterms:created>
  <dcterms:modified xsi:type="dcterms:W3CDTF">2022-02-15T21:33:10Z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2021-11-18T22:04:55Z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9c102d7d-06b0-4feb-9bdc-4c67aac081a7</vt:lpwstr>
  </property>
  <property fmtid="{D5CDD505-2E9C-101B-9397-08002B2CF9AE}" pid="8" name="MSIP_Label_ea60d57e-af5b-4752-ac57-3e4f28ca11dc_ContentBits">
    <vt:lpwstr>0</vt:lpwstr>
  </property>
  <property fmtid="{D5CDD505-2E9C-101B-9397-08002B2CF9AE}" pid="9" name="ContentTypeId">
    <vt:lpwstr>0x010100589AA324591AFD498D4272FDD9382239</vt:lpwstr>
  </property>
</Properties>
</file>